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668CD6-6826-436A-BAF7-400FA0F10781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8B3AA8-B735-4003-A1F1-75B3EC65744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a.all.biz/img/ua/catalog/1921729.jpeg" TargetMode="External"/><Relationship Id="rId3" Type="http://schemas.openxmlformats.org/officeDocument/2006/relationships/hyperlink" Target="http://www.detskiy-sait.ru/krossvord-shkolnyj-dlya-nachalnyx-klassov/" TargetMode="External"/><Relationship Id="rId7" Type="http://schemas.openxmlformats.org/officeDocument/2006/relationships/hyperlink" Target="http://3.bp.blogspot.com/_5LHaAs8P5tc/TMsdGWg1CEI/AAAAAAAAAJ0/KCy-5iuw16o/s1600/school02-22.jpg" TargetMode="External"/><Relationship Id="rId12" Type="http://schemas.openxmlformats.org/officeDocument/2006/relationships/hyperlink" Target="http://i20.mindmix.ru/68/26/252668/68/5293868/img_1283486316_940x720.jpe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onbass-info.com/images/stories/other/class.jpg" TargetMode="External"/><Relationship Id="rId11" Type="http://schemas.openxmlformats.org/officeDocument/2006/relationships/hyperlink" Target="http://semenova-klass.moy.su/risunki/Z003.png" TargetMode="External"/><Relationship Id="rId5" Type="http://schemas.openxmlformats.org/officeDocument/2006/relationships/hyperlink" Target="http://nachalo4ka.ru/wp-content/uploads/2014/08/shablon-osenniy-2.png" TargetMode="External"/><Relationship Id="rId10" Type="http://schemas.openxmlformats.org/officeDocument/2006/relationships/hyperlink" Target="http://img-fotki.yandex.ru/get/5013/47407354.2a2/0_90ba1_37720905_orig.png" TargetMode="External"/><Relationship Id="rId4" Type="http://schemas.openxmlformats.org/officeDocument/2006/relationships/hyperlink" Target="http://hqtexture.com/uploads/posts/2011-10/1319818862_autumn_108-mb_0_autumn-3.jpg" TargetMode="External"/><Relationship Id="rId9" Type="http://schemas.openxmlformats.org/officeDocument/2006/relationships/hyperlink" Target="http://i.allday.ru/59/be/e9/1342380754_teacher_vectors-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107504" y="6231712"/>
            <a:ext cx="576064" cy="576064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гетная рамка 12">
            <a:hlinkClick r:id="" action="ppaction://hlinkshowjump?jump=nextslide"/>
          </p:cNvPr>
          <p:cNvSpPr/>
          <p:nvPr/>
        </p:nvSpPr>
        <p:spPr>
          <a:xfrm>
            <a:off x="7700851" y="6106789"/>
            <a:ext cx="1368152" cy="576064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НАЧАТЬ</a:t>
            </a:r>
            <a:endParaRPr lang="ru-RU" b="1" i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35796" y="4005064"/>
            <a:ext cx="4032448" cy="1656184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42000">
                <a:srgbClr val="FAC77D"/>
              </a:gs>
              <a:gs pos="61000">
                <a:srgbClr val="FBA97D"/>
              </a:gs>
              <a:gs pos="100000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Подготовила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Учитель начальных классов</a:t>
            </a:r>
          </a:p>
          <a:p>
            <a:pPr algn="ctr"/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Донецкой ОШ I-III ступеней №41</a:t>
            </a:r>
          </a:p>
          <a:p>
            <a:pPr algn="ctr"/>
            <a:r>
              <a:rPr lang="ru-RU" sz="2000" b="1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Жолобова</a:t>
            </a:r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Елена </a:t>
            </a:r>
            <a:r>
              <a:rPr lang="ru-RU" sz="20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Евгеньевна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1268760"/>
            <a:ext cx="6264696" cy="1728192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42000">
                <a:srgbClr val="FAC77D"/>
              </a:gs>
              <a:gs pos="61000">
                <a:srgbClr val="FBA97D"/>
              </a:gs>
              <a:gs pos="100000">
                <a:srgbClr val="FBD49C"/>
              </a:gs>
              <a:gs pos="100000">
                <a:srgbClr val="FEE7F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И н т е р а к т и в н ы й  к р о с </a:t>
            </a:r>
            <a:r>
              <a:rPr lang="ru-RU" sz="2400" dirty="0" err="1">
                <a:solidFill>
                  <a:schemeClr val="tx1"/>
                </a:solidFill>
              </a:rPr>
              <a:t>с</a:t>
            </a:r>
            <a:r>
              <a:rPr lang="ru-RU" sz="2400" dirty="0">
                <a:solidFill>
                  <a:schemeClr val="tx1"/>
                </a:solidFill>
              </a:rPr>
              <a:t> в о р д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«Ш к о л ь н а я   п о р а»</a:t>
            </a: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(с клавиатурой)</a:t>
            </a:r>
          </a:p>
        </p:txBody>
      </p:sp>
    </p:spTree>
    <p:extLst>
      <p:ext uri="{BB962C8B-B14F-4D97-AF65-F5344CB8AC3E}">
        <p14:creationId xmlns:p14="http://schemas.microsoft.com/office/powerpoint/2010/main" val="24435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0646" y="188640"/>
            <a:ext cx="38427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Использованные источники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836712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hlinkClick r:id="rId3"/>
              </a:rPr>
              <a:t>http://www.detskiy-sait.ru/krossvord-shkolnyj-dlya-nachalnyx-klassov</a:t>
            </a:r>
            <a:r>
              <a:rPr lang="ru-RU" sz="1600" dirty="0" smtClean="0">
                <a:hlinkClick r:id="rId3"/>
              </a:rPr>
              <a:t>/</a:t>
            </a:r>
            <a:r>
              <a:rPr lang="ru-RU" sz="1600" dirty="0" smtClean="0"/>
              <a:t>  </a:t>
            </a:r>
            <a:r>
              <a:rPr lang="ru-RU" sz="1600" dirty="0"/>
              <a:t>вопросы кроссворда</a:t>
            </a:r>
          </a:p>
          <a:p>
            <a:r>
              <a:rPr lang="ru-RU" sz="1600" dirty="0">
                <a:hlinkClick r:id="rId4"/>
              </a:rPr>
              <a:t>http://</a:t>
            </a:r>
            <a:r>
              <a:rPr lang="ru-RU" sz="1600" dirty="0" smtClean="0">
                <a:hlinkClick r:id="rId4"/>
              </a:rPr>
              <a:t>hqtexture.com/uploads/posts/2011-10/1319818862_autumn_108-mb_0_autumn-3.jpg</a:t>
            </a:r>
            <a:r>
              <a:rPr lang="ru-RU" sz="1600" dirty="0" smtClean="0"/>
              <a:t>    </a:t>
            </a:r>
            <a:r>
              <a:rPr lang="ru-RU" sz="1600" dirty="0"/>
              <a:t>фон слайдов</a:t>
            </a:r>
          </a:p>
          <a:p>
            <a:r>
              <a:rPr lang="ru-RU" sz="1600" dirty="0">
                <a:hlinkClick r:id="rId5"/>
              </a:rPr>
              <a:t>http://</a:t>
            </a:r>
            <a:r>
              <a:rPr lang="ru-RU" sz="1600" dirty="0" smtClean="0">
                <a:hlinkClick r:id="rId5"/>
              </a:rPr>
              <a:t>nachalo4ka.ru/wp-content/uploads/2014/08/shablon-osenniy-2.png</a:t>
            </a:r>
            <a:r>
              <a:rPr lang="ru-RU" sz="1600" dirty="0" smtClean="0"/>
              <a:t>   </a:t>
            </a:r>
            <a:r>
              <a:rPr lang="ru-RU" sz="1600" dirty="0"/>
              <a:t>фон </a:t>
            </a:r>
            <a:r>
              <a:rPr lang="ru-RU" sz="1600" dirty="0" smtClean="0"/>
              <a:t>последнего </a:t>
            </a:r>
            <a:r>
              <a:rPr lang="ru-RU" sz="1600" dirty="0"/>
              <a:t>слайда</a:t>
            </a:r>
          </a:p>
          <a:p>
            <a:r>
              <a:rPr lang="ru-RU" sz="1600" dirty="0">
                <a:hlinkClick r:id="rId6"/>
              </a:rPr>
              <a:t>http://</a:t>
            </a:r>
            <a:r>
              <a:rPr lang="ru-RU" sz="1600" dirty="0" smtClean="0">
                <a:hlinkClick r:id="rId6"/>
              </a:rPr>
              <a:t>www.donbass-info.com/images/stories/other/class.jpg</a:t>
            </a:r>
            <a:r>
              <a:rPr lang="ru-RU" sz="1600" dirty="0" smtClean="0"/>
              <a:t>  </a:t>
            </a:r>
            <a:r>
              <a:rPr lang="ru-RU" sz="1600" dirty="0"/>
              <a:t>КЛАСС </a:t>
            </a:r>
          </a:p>
          <a:p>
            <a:r>
              <a:rPr lang="ru-RU" sz="1600" dirty="0">
                <a:hlinkClick r:id="rId7"/>
              </a:rPr>
              <a:t>http://3.bp.blogspot.com/_</a:t>
            </a:r>
            <a:r>
              <a:rPr lang="ru-RU" sz="1600" dirty="0" smtClean="0">
                <a:hlinkClick r:id="rId7"/>
              </a:rPr>
              <a:t>5LHaAs8P5tc/TMsdGWg1CEI/AAAAAAAAAJ0/KCy-5iuw16o/s1600/school02-22.jpg</a:t>
            </a:r>
            <a:r>
              <a:rPr lang="ru-RU" sz="1600" dirty="0" smtClean="0"/>
              <a:t>  </a:t>
            </a:r>
            <a:r>
              <a:rPr lang="ru-RU" sz="1600" dirty="0"/>
              <a:t>ДЕВОЧКА С ЗВОНКОМ</a:t>
            </a:r>
          </a:p>
          <a:p>
            <a:r>
              <a:rPr lang="ru-RU" sz="1600" dirty="0">
                <a:hlinkClick r:id="rId8"/>
              </a:rPr>
              <a:t>http://</a:t>
            </a:r>
            <a:r>
              <a:rPr lang="ru-RU" sz="1600" dirty="0" smtClean="0">
                <a:hlinkClick r:id="rId8"/>
              </a:rPr>
              <a:t>www.ua.all.biz/img/ua/catalog/1921729.jpeg</a:t>
            </a:r>
            <a:r>
              <a:rPr lang="ru-RU" sz="1600" dirty="0" smtClean="0"/>
              <a:t>  </a:t>
            </a:r>
            <a:r>
              <a:rPr lang="ru-RU" sz="1600" dirty="0"/>
              <a:t>ПАРТА</a:t>
            </a:r>
          </a:p>
          <a:p>
            <a:r>
              <a:rPr lang="ru-RU" sz="1600" dirty="0">
                <a:hlinkClick r:id="rId9"/>
              </a:rPr>
              <a:t>http://</a:t>
            </a:r>
            <a:r>
              <a:rPr lang="ru-RU" sz="1600" dirty="0" smtClean="0">
                <a:hlinkClick r:id="rId9"/>
              </a:rPr>
              <a:t>i.allday.ru/59/be/e9/1342380754_teacher_vectors-5.jpg</a:t>
            </a:r>
            <a:r>
              <a:rPr lang="ru-RU" sz="1600" dirty="0" smtClean="0"/>
              <a:t>  </a:t>
            </a:r>
            <a:r>
              <a:rPr lang="ru-RU" sz="1600" dirty="0"/>
              <a:t>УЧИТЕЛЬ</a:t>
            </a:r>
          </a:p>
          <a:p>
            <a:r>
              <a:rPr lang="ru-RU" sz="1600" dirty="0">
                <a:hlinkClick r:id="rId10"/>
              </a:rPr>
              <a:t>http://</a:t>
            </a:r>
            <a:r>
              <a:rPr lang="ru-RU" sz="1600" dirty="0" smtClean="0">
                <a:hlinkClick r:id="rId10"/>
              </a:rPr>
              <a:t>img-fotki.yandex.ru/get/5013/47407354.2a2/0_90ba1_37720905_orig.png</a:t>
            </a:r>
            <a:r>
              <a:rPr lang="ru-RU" sz="1600" dirty="0" smtClean="0"/>
              <a:t>    </a:t>
            </a:r>
            <a:r>
              <a:rPr lang="ru-RU" sz="1600" dirty="0"/>
              <a:t>ДОСКА</a:t>
            </a:r>
          </a:p>
          <a:p>
            <a:r>
              <a:rPr lang="ru-RU" sz="1600" dirty="0">
                <a:hlinkClick r:id="rId11"/>
              </a:rPr>
              <a:t>http://</a:t>
            </a:r>
            <a:r>
              <a:rPr lang="ru-RU" sz="1600" dirty="0" smtClean="0">
                <a:hlinkClick r:id="rId11"/>
              </a:rPr>
              <a:t>semenova-klass.moy.su/risunki/Z003.png</a:t>
            </a:r>
            <a:r>
              <a:rPr lang="ru-RU" sz="1600" dirty="0" smtClean="0"/>
              <a:t>  </a:t>
            </a:r>
            <a:r>
              <a:rPr lang="ru-RU" sz="1600" dirty="0"/>
              <a:t>ЗВОНОК </a:t>
            </a:r>
          </a:p>
          <a:p>
            <a:r>
              <a:rPr lang="ru-RU" sz="1600" dirty="0">
                <a:hlinkClick r:id="rId12"/>
              </a:rPr>
              <a:t>http://</a:t>
            </a:r>
            <a:r>
              <a:rPr lang="ru-RU" sz="1600" dirty="0" smtClean="0">
                <a:hlinkClick r:id="rId12"/>
              </a:rPr>
              <a:t>i20.mindmix.ru/68/26/252668/68/5293868/img_1283486316_940x720.jpeg</a:t>
            </a:r>
            <a:r>
              <a:rPr lang="ru-RU" sz="1600" dirty="0" smtClean="0"/>
              <a:t>  </a:t>
            </a:r>
            <a:r>
              <a:rPr lang="ru-RU" sz="1600" dirty="0"/>
              <a:t>ЖУРНАЛ</a:t>
            </a:r>
          </a:p>
          <a:p>
            <a:endParaRPr lang="ru-RU" sz="16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8388424" y="6237312"/>
            <a:ext cx="576064" cy="504056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5237720" y="304762"/>
            <a:ext cx="3549983" cy="3514150"/>
            <a:chOff x="5237720" y="297641"/>
            <a:chExt cx="3549983" cy="351415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7253387" y="1305753"/>
              <a:ext cx="524409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757972" y="3307735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52947" y="280558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766834" y="2298424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763711" y="180980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759487" y="1305753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752947" y="801697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768022" y="297641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b="1" i="1" dirty="0">
                <a:latin typeface="Calibri" panose="020F050202020403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749860" y="3307735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749860" y="280558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754466" y="180980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747303" y="1305753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749860" y="801697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244761" y="3307735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245804" y="280558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237720" y="180980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241036" y="1305753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241036" y="801697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73741" y="297672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b="1" i="1" dirty="0">
                <a:latin typeface="Calibri" panose="020F050202020403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779591" y="3309645"/>
              <a:ext cx="504056" cy="50214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779591" y="2802480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777796" y="2298424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767599" y="297641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b="1" i="1" dirty="0">
                <a:latin typeface="Calibri" panose="020F050202020403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83647" y="2301533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8283647" y="180980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8267583" y="297641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b="1" i="1" dirty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248891" y="3307735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253916" y="280558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259655" y="2298424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259655" y="180980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258522" y="1305753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259655" y="801697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258734" y="297641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779336" y="180980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257003" y="2298424"/>
              <a:ext cx="520794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63543" y="1809809"/>
              <a:ext cx="50405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57003" y="2805589"/>
              <a:ext cx="520794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259471" y="3307735"/>
              <a:ext cx="518326" cy="50405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206984" y="122731"/>
            <a:ext cx="4658812" cy="2759945"/>
          </a:xfrm>
          <a:prstGeom prst="roundRect">
            <a:avLst/>
          </a:prstGeom>
          <a:ln w="1079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Calibri" panose="020F0502020204030204" pitchFamily="34" charset="0"/>
              </a:rPr>
              <a:t>Прозвенел звонок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</a:rPr>
              <a:t>И начался урок.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</a:rPr>
              <a:t>Всех собрали нас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</a:rPr>
              <a:t>Не в комнату, а в …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02848" y="6209928"/>
            <a:ext cx="1298181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Script" panose="020B0504020000000003" pitchFamily="34" charset="0"/>
              </a:rPr>
              <a:t>ДАЛЬШЕ</a:t>
            </a:r>
            <a:endParaRPr lang="ru-RU" sz="1400" b="1" dirty="0">
              <a:latin typeface="Segoe Script" panose="020B05040200000000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680">
            <a:off x="296451" y="4549538"/>
            <a:ext cx="2577711" cy="1870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93170" y="257281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srgbClr val="E68422">
                    <a:lumMod val="75000"/>
                  </a:srgbClr>
                </a:solidFill>
                <a:latin typeface="Calibri" panose="020F0502020204030204" pitchFamily="34" charset="0"/>
              </a:rPr>
              <a:t>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794364" y="257281"/>
            <a:ext cx="442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99005" y="247980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815242" y="264433"/>
            <a:ext cx="397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20678" y="257280"/>
            <a:ext cx="397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С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294524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3450851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3968172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4466821" y="432360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4972427" y="432360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489748" y="432360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991172" y="431328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Ё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6496778" y="431328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014099" y="431328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7512748" y="431113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8018354" y="431113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8535675" y="431113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3201414" y="4890116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3707020" y="4890116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4224341" y="4890116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4722990" y="48879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Calibri"/>
              </a:rPr>
              <a:t>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5228596" y="48879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5745917" y="48879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6247341" y="4877647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752947" y="4877647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7270268" y="4877647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7768917" y="48754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8274523" y="48754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3424338" y="54532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Ц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3941659" y="54532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Ч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4440308" y="545111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Calibri"/>
              </a:rPr>
              <a:t>Ш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4945914" y="545111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Щ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463235" y="545111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Calibri"/>
              </a:rPr>
              <a:t>Ъ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964659" y="54407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6470265" y="54407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6987586" y="54407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Э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7486235" y="543864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Ю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7994389" y="543864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1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</p:childTnLst>
        </p:cTn>
      </p:par>
    </p:tnLst>
    <p:bldLst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38" y="114866"/>
            <a:ext cx="364648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79396" y="114866"/>
            <a:ext cx="4586400" cy="2761200"/>
          </a:xfrm>
          <a:prstGeom prst="roundRect">
            <a:avLst/>
          </a:prstGeom>
          <a:ln w="1079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Мы читали, мы писали,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Много нового узнали…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Я слушать бы и дальше мог,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Но только кончился …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02848" y="6209928"/>
            <a:ext cx="1298181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Script" panose="020B0504020000000003" pitchFamily="34" charset="0"/>
              </a:rPr>
              <a:t>ДАЛЬШЕ</a:t>
            </a:r>
            <a:endParaRPr lang="ru-RU" sz="1400" b="1" dirty="0">
              <a:latin typeface="Segoe Script" panose="020B05040200000000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88" y="762184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6497">
            <a:off x="269848" y="4371964"/>
            <a:ext cx="2131502" cy="2120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70778" y="667618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77247" y="667618"/>
            <a:ext cx="429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58902" y="667618"/>
            <a:ext cx="494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E68422">
                    <a:lumMod val="75000"/>
                  </a:srgbClr>
                </a:solidFill>
                <a:latin typeface="Calibri" panose="020F0502020204030204" pitchFamily="34" charset="0"/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91923" y="667617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К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294524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450851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968172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466821" y="432360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972427" y="432360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5489748" y="432360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5991172" y="431328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Ё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496778" y="431328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014099" y="431328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7512748" y="431113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8018354" y="431113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535675" y="431113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201414" y="4890116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707020" y="4890116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4224341" y="4890116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722990" y="48879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Calibri"/>
              </a:rPr>
              <a:t>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228596" y="48879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5745917" y="48879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247341" y="4877647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752947" y="4877647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270268" y="4877647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768917" y="48754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274523" y="48754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3424338" y="54532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Ц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3941659" y="545326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Ч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440308" y="545111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Calibri"/>
              </a:rPr>
              <a:t>Ш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945914" y="545111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Щ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463235" y="545111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>
                <a:solidFill>
                  <a:prstClr val="black"/>
                </a:solidFill>
                <a:latin typeface="Calibri"/>
              </a:rPr>
              <a:t>Ъ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964659" y="54407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6470265" y="54407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6987586" y="544079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Э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486235" y="543864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Ю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994389" y="5438641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2" grpId="0" animBg="1"/>
      <p:bldP spid="164" grpId="0" animBg="1"/>
      <p:bldP spid="165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05" y="115789"/>
            <a:ext cx="379888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5756" y="114866"/>
            <a:ext cx="4586400" cy="2761200"/>
          </a:xfrm>
          <a:prstGeom prst="roundRect">
            <a:avLst/>
          </a:prstGeom>
          <a:ln w="1079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Что за необычный стол?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Можно ли скакать на </a:t>
            </a:r>
            <a:r>
              <a:rPr lang="ru-RU" sz="2400" b="1" dirty="0" smtClean="0">
                <a:latin typeface="Calibri" panose="020F0502020204030204" pitchFamily="34" charset="0"/>
              </a:rPr>
              <a:t>нём</a:t>
            </a:r>
            <a:r>
              <a:rPr lang="ru-RU" sz="2400" b="1" dirty="0">
                <a:latin typeface="Calibri" panose="020F0502020204030204" pitchFamily="34" charset="0"/>
              </a:rPr>
              <a:t>?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Или рисовать здесь карту…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Нет! Для </a:t>
            </a:r>
            <a:r>
              <a:rPr lang="ru-RU" sz="2400" b="1" dirty="0" smtClean="0">
                <a:latin typeface="Calibri" panose="020F0502020204030204" pitchFamily="34" charset="0"/>
              </a:rPr>
              <a:t>учёбы </a:t>
            </a:r>
            <a:r>
              <a:rPr lang="ru-RU" sz="2400" b="1" dirty="0">
                <a:latin typeface="Calibri" panose="020F0502020204030204" pitchFamily="34" charset="0"/>
              </a:rPr>
              <a:t>нужна …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02848" y="6209928"/>
            <a:ext cx="1298181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Script" panose="020B0504020000000003" pitchFamily="34" charset="0"/>
              </a:rPr>
              <a:t>ДАЛЬШЕ</a:t>
            </a:r>
            <a:endParaRPr lang="ru-RU" sz="1400" b="1" dirty="0">
              <a:latin typeface="Segoe Script" panose="020B05040200000000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12" y="1266240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0313">
            <a:off x="228726" y="4457750"/>
            <a:ext cx="2614331" cy="196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41744" y="1171674"/>
            <a:ext cx="474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П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80197" y="1171672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79052" y="1172300"/>
            <a:ext cx="429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E68422">
                    <a:lumMod val="75000"/>
                  </a:srgbClr>
                </a:solidFill>
                <a:latin typeface="Calibri" panose="020F0502020204030204" pitchFamily="34" charset="0"/>
              </a:rPr>
              <a:t>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80157" y="1171673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54289" y="1172300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4524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3236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23976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45741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44531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36144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61039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Ё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4815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39770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7320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6032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451938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0384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695461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22889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16016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207629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32524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1964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11255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24469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731810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223763" y="4869159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419872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Ц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90699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Ч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398603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Ш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90875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Щ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39586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Ъ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887481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42091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948197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Э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435315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Ю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926928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2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2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38" y="120109"/>
            <a:ext cx="379888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79396" y="134134"/>
            <a:ext cx="4586400" cy="2761200"/>
          </a:xfrm>
          <a:prstGeom prst="roundRect">
            <a:avLst/>
          </a:prstGeom>
          <a:ln w="1079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Вот возник он на пороге -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Самый главный на уроке!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Утешитель, укротитель -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Это школьный наш …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02848" y="6209928"/>
            <a:ext cx="1298181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Script" panose="020B0504020000000003" pitchFamily="34" charset="0"/>
              </a:rPr>
              <a:t>ДАЛЬШЕ</a:t>
            </a:r>
            <a:endParaRPr lang="ru-RU" sz="1400" b="1" dirty="0">
              <a:latin typeface="Segoe Script" panose="020B05040200000000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10" y="1785657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969">
            <a:off x="486166" y="4020045"/>
            <a:ext cx="2023352" cy="2423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294584" y="1691090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8048" y="1691089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19481" y="1691088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srgbClr val="E68422">
                    <a:lumMod val="75000"/>
                  </a:srgbClr>
                </a:solidFill>
                <a:latin typeface="Calibri" panose="020F0502020204030204" pitchFamily="34" charset="0"/>
              </a:rPr>
              <a:t>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0796" y="1691087"/>
            <a:ext cx="413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Т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333209" y="1691091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Е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837456" y="1691091"/>
            <a:ext cx="474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Л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8358928" y="1691091"/>
            <a:ext cx="439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i="1" dirty="0">
                <a:solidFill>
                  <a:prstClr val="black"/>
                </a:solidFill>
                <a:latin typeface="Calibri" panose="020F0502020204030204" pitchFamily="34" charset="0"/>
              </a:rPr>
              <a:t>Ь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94524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3236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23976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5741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44531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36144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961039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Ё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44815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939770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47320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96032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51938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20384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695461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2889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16016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207629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32524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21964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711255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24469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731810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223763" y="4869159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19872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Ц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0699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Ч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398603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Ш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90875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Щ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9586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Ъ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87481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42091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948197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Э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435315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Ю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926928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5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6" grpId="0" animBg="1"/>
      <p:bldP spid="137" grpId="0" animBg="1"/>
      <p:bldP spid="138" grpId="0" animBg="1"/>
      <p:bldP spid="140" grpId="0" animBg="1"/>
      <p:bldP spid="141" grpId="0" animBg="1"/>
      <p:bldP spid="142" grpId="0" animBg="1"/>
      <p:bldP spid="143" grpId="0" animBg="1"/>
      <p:bldP spid="145" grpId="0" animBg="1"/>
      <p:bldP spid="146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61" y="115154"/>
            <a:ext cx="38830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5756" y="114866"/>
            <a:ext cx="4586400" cy="2761200"/>
          </a:xfrm>
          <a:prstGeom prst="roundRect">
            <a:avLst/>
          </a:prstGeom>
          <a:ln w="1079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Видна в классе отовсюду,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Выйти к ней стремиться буду!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Она темна, она плоска -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На стене висит …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02848" y="6209928"/>
            <a:ext cx="1298181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Script" panose="020B0504020000000003" pitchFamily="34" charset="0"/>
              </a:rPr>
              <a:t>ДАЛЬШЕ</a:t>
            </a:r>
            <a:endParaRPr lang="ru-RU" sz="1400" b="1" dirty="0">
              <a:latin typeface="Segoe Script" panose="020B05040200000000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9720">
            <a:off x="371650" y="4538604"/>
            <a:ext cx="2578405" cy="1949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320864" y="2216741"/>
            <a:ext cx="460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33683" y="2216740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71770" y="2216739"/>
            <a:ext cx="397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67315" y="2216738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377346" y="2216737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94524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43236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23976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45741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44531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436144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961039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Ё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44815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39770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7320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6032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451938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20384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695461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22889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16016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207629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732524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1964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711255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24469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731810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8223763" y="4869159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419872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Ц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90699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Ч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398603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Ш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90875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Щ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39586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Ъ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887481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42091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948197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Э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7435315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Ю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926928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44" y="2290486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7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201" y="114866"/>
            <a:ext cx="38830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5756" y="114866"/>
            <a:ext cx="4586400" cy="2761200"/>
          </a:xfrm>
          <a:prstGeom prst="roundRect">
            <a:avLst/>
          </a:prstGeom>
          <a:ln w="1079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Я очень сильно удивлен: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Громкий вдруг раздался звон!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Нет повода здесь для тревог -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То школьный прозвенел …</a:t>
            </a: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802848" y="6209928"/>
            <a:ext cx="1298181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Script" panose="020B0504020000000003" pitchFamily="34" charset="0"/>
              </a:rPr>
              <a:t>ДАЛЬШЕ</a:t>
            </a:r>
            <a:endParaRPr lang="ru-RU" sz="1400" b="1" dirty="0">
              <a:latin typeface="Segoe Script" panose="020B05040200000000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79" y="2764968"/>
            <a:ext cx="61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9551">
            <a:off x="402872" y="4366198"/>
            <a:ext cx="1972018" cy="2169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350688" y="2698961"/>
            <a:ext cx="38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З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57566" y="2698960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19481" y="2701181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65547" y="2701181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Н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347180" y="2701181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О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892533" y="2701181"/>
            <a:ext cx="415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К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94524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3236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23976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5741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44531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36144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961039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Ё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44815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939770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47320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96032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51938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20384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695461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2889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16016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207629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32524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21964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711255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24469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731810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223763" y="4869159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19872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Ц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0699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Ч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398603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Ш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90875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Щ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9586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Ъ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87481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42091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948197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Э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435315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Ю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926928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62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4" grpId="0" animBg="1"/>
      <p:bldP spid="125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84" y="201612"/>
            <a:ext cx="3883025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45756" y="114866"/>
            <a:ext cx="4586400" cy="2761200"/>
          </a:xfrm>
          <a:prstGeom prst="roundRect">
            <a:avLst/>
          </a:prstGeom>
          <a:ln w="107950" cmpd="tri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Calibri" panose="020F0502020204030204" pitchFamily="34" charset="0"/>
              </a:rPr>
              <a:t>Вот ответил на вопросы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Рыжий ученик курносый.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Учитель “Молодец” сказал,</a:t>
            </a:r>
          </a:p>
          <a:p>
            <a:pPr algn="ctr"/>
            <a:r>
              <a:rPr lang="ru-RU" sz="2400" b="1" dirty="0">
                <a:latin typeface="Calibri" panose="020F0502020204030204" pitchFamily="34" charset="0"/>
              </a:rPr>
              <a:t>Но что поставит он в … 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1813">
            <a:off x="262277" y="4512665"/>
            <a:ext cx="2381721" cy="1780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29" y="3344575"/>
            <a:ext cx="622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Стрелка вправо 76">
            <a:hlinkClick r:id="" action="ppaction://hlinkshowjump?jump=nextslide"/>
          </p:cNvPr>
          <p:cNvSpPr/>
          <p:nvPr/>
        </p:nvSpPr>
        <p:spPr>
          <a:xfrm>
            <a:off x="7802848" y="6209928"/>
            <a:ext cx="1298181" cy="64807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Script" panose="020B0504020000000003" pitchFamily="34" charset="0"/>
              </a:rPr>
              <a:t>ДАЛЬШЕ</a:t>
            </a:r>
            <a:endParaRPr lang="ru-RU" sz="1400" b="1" dirty="0">
              <a:latin typeface="Segoe Script" panose="020B05040200000000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73091" y="3283675"/>
            <a:ext cx="526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32524" y="3280787"/>
            <a:ext cx="409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19642" y="3280786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26021" y="3283675"/>
            <a:ext cx="444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35946" y="3283675"/>
            <a:ext cx="4331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738950" y="3283675"/>
            <a:ext cx="442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>
                <a:solidFill>
                  <a:prstClr val="black"/>
                </a:solidFill>
                <a:latin typeface="Calibri" panose="020F0502020204030204" pitchFamily="34" charset="0"/>
              </a:rPr>
              <a:t>Л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94524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43236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Б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23976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457413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Г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944531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436144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Е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961039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Ё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44815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Ж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939770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З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473207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И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960325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Й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8451938" y="432575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20384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Л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695461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М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228898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Н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16016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О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207629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732524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Р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21964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711255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244692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У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731810" y="4869160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Ф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223763" y="4869159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Х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419872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Ц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0699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Ч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398603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Ш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908750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Щ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539586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Ъ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887481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Ы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420918" y="5445224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Ь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948197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Э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435315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Ю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926928" y="5445223"/>
            <a:ext cx="432000" cy="461665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>
            <a:solidFill>
              <a:srgbClr val="F79646">
                <a:lumMod val="75000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anchor="ctr" anchorCtr="1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55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30" grpId="0" animBg="1"/>
      <p:bldP spid="131" grpId="0" animBg="1"/>
      <p:bldP spid="133" grpId="0" animBg="1"/>
      <p:bldP spid="134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726324">
            <a:off x="580361" y="2644170"/>
            <a:ext cx="79832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 конец 3">
            <a:hlinkClick r:id="" action="ppaction://hlinkshowjump?jump=endshow" highlightClick="1"/>
          </p:cNvPr>
          <p:cNvSpPr/>
          <p:nvPr/>
        </p:nvSpPr>
        <p:spPr>
          <a:xfrm>
            <a:off x="8445925" y="6236259"/>
            <a:ext cx="576064" cy="504056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ripple/>
        <p:sndAc>
          <p:stSnd>
            <p:snd r:embed="rId2" name="applause.wav"/>
          </p:stSnd>
        </p:sndAc>
      </p:transition>
    </mc:Choice>
    <mc:Fallback xmlns="">
      <p:transition spd="slow" advClick="0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502</TotalTime>
  <Words>519</Words>
  <Application>Microsoft Office PowerPoint</Application>
  <PresentationFormat>Экран (4:3)</PresentationFormat>
  <Paragraphs>324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кроссворд «Школьный»</dc:title>
  <dc:creator>Maks</dc:creator>
  <cp:lastModifiedBy>Maks</cp:lastModifiedBy>
  <cp:revision>40</cp:revision>
  <dcterms:created xsi:type="dcterms:W3CDTF">2015-01-05T19:46:43Z</dcterms:created>
  <dcterms:modified xsi:type="dcterms:W3CDTF">2015-01-10T22:04:50Z</dcterms:modified>
</cp:coreProperties>
</file>