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4" autoAdjust="0"/>
    <p:restoredTop sz="94660"/>
  </p:normalViewPr>
  <p:slideViewPr>
    <p:cSldViewPr>
      <p:cViewPr varScale="1">
        <p:scale>
          <a:sx n="65" d="100"/>
          <a:sy n="65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5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0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8C526-54B8-475D-BCC6-D283EDF84BA0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2F32D-A96F-4884-8949-CE6A52C99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0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audio" Target="../media/audio4.wav"/><Relationship Id="rId21" Type="http://schemas.openxmlformats.org/officeDocument/2006/relationships/image" Target="../media/image14.jpeg"/><Relationship Id="rId7" Type="http://schemas.openxmlformats.org/officeDocument/2006/relationships/audio" Target="../media/audio8.wav"/><Relationship Id="rId12" Type="http://schemas.openxmlformats.org/officeDocument/2006/relationships/slide" Target="slide3.xml"/><Relationship Id="rId17" Type="http://schemas.openxmlformats.org/officeDocument/2006/relationships/image" Target="../media/image10.jpeg"/><Relationship Id="rId2" Type="http://schemas.openxmlformats.org/officeDocument/2006/relationships/audio" Target="../media/audio3.wav"/><Relationship Id="rId16" Type="http://schemas.openxmlformats.org/officeDocument/2006/relationships/image" Target="../media/image9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7.jpg"/><Relationship Id="rId5" Type="http://schemas.openxmlformats.org/officeDocument/2006/relationships/audio" Target="../media/audio6.wav"/><Relationship Id="rId15" Type="http://schemas.openxmlformats.org/officeDocument/2006/relationships/image" Target="../media/image2.jpeg"/><Relationship Id="rId23" Type="http://schemas.openxmlformats.org/officeDocument/2006/relationships/image" Target="../media/image16.jpeg"/><Relationship Id="rId10" Type="http://schemas.openxmlformats.org/officeDocument/2006/relationships/audio" Target="../media/audio11.wav"/><Relationship Id="rId19" Type="http://schemas.openxmlformats.org/officeDocument/2006/relationships/image" Target="../media/image12.jpe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8.png"/><Relationship Id="rId2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taar.rutgers.edu/workshops/files/powerpoint/Basic/Jupiter.png" TargetMode="External"/><Relationship Id="rId13" Type="http://schemas.openxmlformats.org/officeDocument/2006/relationships/hyperlink" Target="http://www.afizika.ru/pic_interes_stati/pro_saturn/614ea354cb35a30974167166c8204c86_full.jpg" TargetMode="External"/><Relationship Id="rId18" Type="http://schemas.openxmlformats.org/officeDocument/2006/relationships/hyperlink" Target="http://habrastorage.org/storage2/3f9/927/d75/3f9927d75637330fb2d5e6b9fbf64c07.jpg" TargetMode="External"/><Relationship Id="rId3" Type="http://schemas.openxmlformats.org/officeDocument/2006/relationships/hyperlink" Target="http://clipartist.net/links/clipartist.net/rocket_icon-999px.png" TargetMode="External"/><Relationship Id="rId7" Type="http://schemas.openxmlformats.org/officeDocument/2006/relationships/hyperlink" Target="http://&#1089;&#1077;&#1079;&#1086;&#1085;&#1099;-&#1075;&#1086;&#1076;&#1072;.&#1088;&#1092;/&#1079;&#1072;&#1075;&#1072;&#1076;&#1082;&#1080;%20&#1087;&#1088;&#1086;%20&#1087;&#1083;&#1072;&#1085;&#1077;&#1090;&#1099;.html" TargetMode="External"/><Relationship Id="rId12" Type="http://schemas.openxmlformats.org/officeDocument/2006/relationships/hyperlink" Target="https://manvantura.files.wordpress.com/2012/07/jupitertexture1.jpg" TargetMode="External"/><Relationship Id="rId17" Type="http://schemas.openxmlformats.org/officeDocument/2006/relationships/hyperlink" Target="http://1600x1200.net/oboi/kosmos/62486431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forum.awd.ru/images/avatars/upload/16e329dc891e1553c071fa5fe2d52d91_2423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fetalk.com/uploads/images/1/c8a400899084f06543ade1e71b6d6395t" TargetMode="External"/><Relationship Id="rId11" Type="http://schemas.openxmlformats.org/officeDocument/2006/relationships/hyperlink" Target="http://www.wallpapers10.net/wp-content/uploads/images/wallpapers10.net-space-159.jpg" TargetMode="External"/><Relationship Id="rId5" Type="http://schemas.openxmlformats.org/officeDocument/2006/relationships/hyperlink" Target="http://img-2008-01.photosight.ru/02/2484899.jpg" TargetMode="External"/><Relationship Id="rId15" Type="http://schemas.openxmlformats.org/officeDocument/2006/relationships/hyperlink" Target="http://home.pcisys.net/~astrogirl/images/neptune.jpg" TargetMode="External"/><Relationship Id="rId10" Type="http://schemas.openxmlformats.org/officeDocument/2006/relationships/hyperlink" Target="http://1.gravatar.com/blavatar/918f180f85a1f5559d1621d03e50589c?s=200" TargetMode="External"/><Relationship Id="rId19" Type="http://schemas.openxmlformats.org/officeDocument/2006/relationships/hyperlink" Target="http://s2.planeta.ru/i/77740/1410238596266_renamed.jpg" TargetMode="External"/><Relationship Id="rId4" Type="http://schemas.openxmlformats.org/officeDocument/2006/relationships/hyperlink" Target="http://shreyasnaik.com/blog/wp-content/uploads/2011/12/Nasa-537519main_earth_pacific_1024-768.jpg" TargetMode="External"/><Relationship Id="rId9" Type="http://schemas.openxmlformats.org/officeDocument/2006/relationships/hyperlink" Target="http://ok.ya1.ru/uploads/posts/2011-02/thumbs/1298041188_73.jpg" TargetMode="External"/><Relationship Id="rId14" Type="http://schemas.openxmlformats.org/officeDocument/2006/relationships/hyperlink" Target="http://www.astroklepios.net/wp-content/uploads/2010/05/Uranus2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image" Target="../media/image4.png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Викторина о космосе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622792" y="6470114"/>
            <a:ext cx="521208" cy="38788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7884368" y="6470114"/>
            <a:ext cx="521208" cy="387886"/>
          </a:xfrm>
          <a:prstGeom prst="actionButtonInform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0264" y="47500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МКС(К)ОУ «Краснинская школа интернат VIII вида»,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Ленинск – Кузнецкий район,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Черепанова Елена Николаевна,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учитель математики.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Сколько планет в Солнечной системе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5488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10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876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7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6138" y="3938277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359" y="2708920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9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1038" y="3933056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70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0.16406 -0.0951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476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Когда появилось Солнце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0484" y="2164943"/>
            <a:ext cx="7194190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Около 10 миллионов лет назад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484" y="5694941"/>
            <a:ext cx="7194190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Около 1 миллиона лет назад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0484" y="3929941"/>
            <a:ext cx="7194190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Около 5 миллионов лет назад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0484" y="3047442"/>
            <a:ext cx="7194190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Около 2 миллионов лет назад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954" y="4812440"/>
            <a:ext cx="7201250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Около 100 миллионов лет назад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825" y="1474246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9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03698 -0.0729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365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За сколько минут свет, излучаемый солнцем доходит до Земли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2876" y="3933056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10 минут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16996" y="2719428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7 минут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8202" y="2719428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8 минут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359" y="2719428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9 минут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3083" y="3933056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6 минут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86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3854 0.0944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472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0" name="Рисунок 7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820449" y="884942"/>
            <a:ext cx="5936226" cy="4521457"/>
            <a:chOff x="1404086" y="673164"/>
            <a:chExt cx="5936226" cy="452145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139912" y="11303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597112" y="11303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54312" y="11303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511512" y="11303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68712" y="11303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97112" y="6731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97112" y="15875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97112" y="2044764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97112" y="29317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690086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147286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54312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11512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68712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425912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883112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5511512" y="2931780"/>
              <a:ext cx="457200" cy="1344216"/>
              <a:chOff x="5588243" y="3120360"/>
              <a:chExt cx="457200" cy="1344216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5588243" y="3120360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588243" y="3550176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588243" y="4007376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3690086" y="29317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90086" y="33615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690086" y="38187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404086" y="33615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861286" y="33615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318486" y="33615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232886" y="33615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861286" y="29043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861286" y="24471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861286" y="3818796"/>
              <a:ext cx="457200" cy="1371600"/>
              <a:chOff x="1861286" y="3808791"/>
              <a:chExt cx="457200" cy="1371600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1861286" y="4265991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1861286" y="3808791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861286" y="4723191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0" name="Прямоугольник 39"/>
            <p:cNvSpPr/>
            <p:nvPr/>
          </p:nvSpPr>
          <p:spPr>
            <a:xfrm>
              <a:off x="2775686" y="2908621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75686" y="2451421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2775686" y="3823021"/>
              <a:ext cx="457200" cy="1371600"/>
              <a:chOff x="1861286" y="3808791"/>
              <a:chExt cx="457200" cy="1371600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1861286" y="4265991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1861286" y="3808791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861286" y="4723191"/>
                <a:ext cx="457200" cy="4572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4597112" y="2474580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775686" y="3361596"/>
              <a:ext cx="457200" cy="457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62006" y="160951"/>
            <a:ext cx="2442243" cy="430294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89" y="3482502"/>
            <a:ext cx="548072" cy="54807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63179" y="2629523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055" y="2629523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2636" y="262952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94045" y="262952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56959" y="2629523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У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84903" y="262952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20714" y="2629523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6221" y="2629523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82281" y="2608007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813" y="2654789"/>
            <a:ext cx="548072" cy="54807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102103" y="4716374"/>
            <a:ext cx="4854274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Вот планетам младший брат,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По размеру маловат.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К солнышку всех ближе он,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Потому и раскален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61" y="292387"/>
            <a:ext cx="1792388" cy="177755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986224" y="80381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16680" y="129739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Е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71797" y="1701471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01452" y="215030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77407" y="304795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243240" y="4720599"/>
            <a:ext cx="45720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В небе я свечусь нередко,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Ваша ближняя соседка.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Я Меркурию сестра,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И на мне всегда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жара.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472" y="211719"/>
            <a:ext cx="2365166" cy="226084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593957" y="1297392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98551" y="1297392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61148" y="1297392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22757" y="1297392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872789" y="4720599"/>
            <a:ext cx="3312902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Планета голубая,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Любимая, родная,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Она твоя, она моя,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А называется</a:t>
            </a:r>
            <a:r>
              <a:rPr lang="ru-RU" sz="2800" b="1" dirty="0" smtClean="0">
                <a:solidFill>
                  <a:srgbClr val="002060"/>
                </a:solidFill>
              </a:rPr>
              <a:t>...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60" y="272142"/>
            <a:ext cx="2078777" cy="207877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118482" y="3075277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3711" y="353666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133711" y="3966786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214812" y="4593264"/>
            <a:ext cx="299470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Это красная планета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По соседству с нами.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И зимой и даже летом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Мерзнет надо льдами.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Странно, что ни говори, -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Лед не сверху, а </a:t>
            </a:r>
            <a:r>
              <a:rPr lang="ru-RU" sz="2000" b="1" dirty="0" smtClean="0">
                <a:solidFill>
                  <a:srgbClr val="002060"/>
                </a:solidFill>
              </a:rPr>
              <a:t>внутри.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19" cstate="email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2"/>
          <a:stretch/>
        </p:blipFill>
        <p:spPr>
          <a:xfrm>
            <a:off x="479347" y="211719"/>
            <a:ext cx="2342311" cy="2180777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0" y="221603"/>
            <a:ext cx="2720089" cy="2211661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025097" y="4622568"/>
            <a:ext cx="355081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В телескоп скорей взгляните</a:t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sz="2000" b="1" dirty="0">
                <a:solidFill>
                  <a:srgbClr val="002060"/>
                </a:solidFill>
                <a:latin typeface="+mj-lt"/>
              </a:rPr>
              <a:t>Он гуляет по орбите.</a:t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sz="2000" b="1" dirty="0">
                <a:solidFill>
                  <a:srgbClr val="002060"/>
                </a:solidFill>
                <a:latin typeface="+mj-lt"/>
              </a:rPr>
              <a:t>Там начальник он над всеми,</a:t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sz="2000" b="1" dirty="0">
                <a:solidFill>
                  <a:srgbClr val="002060"/>
                </a:solidFill>
                <a:latin typeface="+mj-lt"/>
              </a:rPr>
              <a:t>Больше всех других планет.</a:t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sz="2000" b="1" dirty="0">
                <a:solidFill>
                  <a:srgbClr val="002060"/>
                </a:solidFill>
                <a:latin typeface="+mj-lt"/>
              </a:rPr>
              <a:t>В нашей солнечной системе</a:t>
            </a:r>
            <a:br>
              <a:rPr lang="ru-RU" sz="2000" b="1" dirty="0">
                <a:solidFill>
                  <a:srgbClr val="002060"/>
                </a:solidFill>
                <a:latin typeface="+mj-lt"/>
              </a:rPr>
            </a:br>
            <a:r>
              <a:rPr lang="ru-RU" sz="2000" b="1" dirty="0">
                <a:solidFill>
                  <a:srgbClr val="002060"/>
                </a:solidFill>
                <a:latin typeface="+mj-lt"/>
              </a:rPr>
              <a:t>Никого крупнее нет.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7179" y="3536667"/>
            <a:ext cx="559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Ю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83082" y="3517279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39681" y="3536667"/>
            <a:ext cx="45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259844" y="3536667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Т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722998" y="353666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2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31" y="121078"/>
            <a:ext cx="2615354" cy="261535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2" name="TextBox 91"/>
          <p:cNvSpPr txBox="1"/>
          <p:nvPr/>
        </p:nvSpPr>
        <p:spPr>
          <a:xfrm>
            <a:off x="2252631" y="2595186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237402" y="304911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49425" y="3956958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52631" y="441088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31792" y="4864804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992636" y="4558975"/>
            <a:ext cx="3520809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Все планеты с полюсами,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Есть экватор у любой.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Но планеты с поясами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 найдете вы другой.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В этих кольцах он один,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Очень важный господин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60165" y="306901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944936" y="350850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44936" y="3947991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243240" y="4595689"/>
            <a:ext cx="4572000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Пышный газовый гигант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Брат Юпитера и франт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Любит он, чтоб рядом были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Кольца изо льда и пыли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22" cstate="email">
            <a:clrChange>
              <a:clrFrom>
                <a:srgbClr val="030301"/>
              </a:clrFrom>
              <a:clrTo>
                <a:srgbClr val="0303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12" y="309520"/>
            <a:ext cx="3277373" cy="239248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76" y="336870"/>
            <a:ext cx="548072" cy="54807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533" y="1270993"/>
            <a:ext cx="548072" cy="5480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179" y="2150300"/>
            <a:ext cx="548072" cy="548072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613" y="2155782"/>
            <a:ext cx="548072" cy="54807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432" y="2135183"/>
            <a:ext cx="548072" cy="548072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213" y="2138286"/>
            <a:ext cx="548072" cy="548072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2877849" y="4625053"/>
            <a:ext cx="5135238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На планете синей-синей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Дует ветер очень сильный.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Холодно на ней весьма -</a:t>
            </a:r>
            <a:br>
              <a:rPr lang="ru-RU" sz="2800" b="1" dirty="0">
                <a:solidFill>
                  <a:srgbClr val="002060"/>
                </a:solidFill>
                <a:latin typeface="+mj-lt"/>
              </a:rPr>
            </a:br>
            <a:r>
              <a:rPr lang="ru-RU" sz="2800" b="1" dirty="0">
                <a:solidFill>
                  <a:srgbClr val="002060"/>
                </a:solidFill>
                <a:latin typeface="+mj-lt"/>
              </a:rPr>
              <a:t>Состоит из воды, газа и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льда.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23" cstate="email">
            <a:clrChange>
              <a:clrFrom>
                <a:srgbClr val="020001"/>
              </a:clrFrom>
              <a:clrTo>
                <a:srgbClr val="0200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0" y="226658"/>
            <a:ext cx="2589951" cy="208867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311936" y="3062643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310333" y="3971915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99914" y="4426551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82281" y="4881186"/>
            <a:ext cx="44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15432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еркури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Венер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"/>
                            </p:stCondLst>
                            <p:childTnLst>
                              <p:par>
                                <p:cTn id="116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"/>
                            </p:stCondLst>
                            <p:childTnLst>
                              <p:par>
                                <p:cTn id="1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елл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"/>
                            </p:stCondLst>
                            <p:childTnLst>
                              <p:par>
                                <p:cTn id="16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ма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00"/>
                            </p:stCondLst>
                            <p:childTnLst>
                              <p:par>
                                <p:cTn id="2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"/>
                            </p:stCondLst>
                            <p:childTnLst>
                              <p:par>
                                <p:cTn id="23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"/>
                            </p:stCondLst>
                            <p:childTnLst>
                              <p:par>
                                <p:cTn id="2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Юпит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"/>
                            </p:stCondLst>
                            <p:childTnLst>
                              <p:par>
                                <p:cTn id="2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400"/>
                            </p:stCondLst>
                            <p:childTnLst>
                              <p:par>
                                <p:cTn id="2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00"/>
                            </p:stCondLst>
                            <p:childTnLst>
                              <p:par>
                                <p:cTn id="29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00"/>
                            </p:stCondLst>
                            <p:childTnLst>
                              <p:par>
                                <p:cTn id="299" presetID="53" presetClass="exit" presetSubtype="32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700"/>
                            </p:stCondLst>
                            <p:childTnLst>
                              <p:par>
                                <p:cTn id="3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атур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0"/>
                            </p:stCondLst>
                            <p:childTnLst>
                              <p:par>
                                <p:cTn id="34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6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00"/>
                            </p:stCondLst>
                            <p:childTnLst>
                              <p:par>
                                <p:cTn id="3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0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00"/>
                            </p:stCondLst>
                            <p:childTnLst>
                              <p:par>
                                <p:cTn id="3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4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400"/>
                            </p:stCondLst>
                            <p:childTnLst>
                              <p:par>
                                <p:cTn id="3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2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600"/>
                            </p:stCondLst>
                            <p:childTnLst>
                              <p:par>
                                <p:cTn id="36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600"/>
                            </p:stCondLst>
                            <p:childTnLst>
                              <p:par>
                                <p:cTn id="3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Ура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7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0"/>
                            </p:stCondLst>
                            <p:childTnLst>
                              <p:par>
                                <p:cTn id="4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1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00"/>
                            </p:stCondLst>
                            <p:childTnLst>
                              <p:par>
                                <p:cTn id="4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5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00"/>
                            </p:stCondLst>
                            <p:childTnLst>
                              <p:par>
                                <p:cTn id="4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9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00"/>
                            </p:stCondLst>
                            <p:childTnLst>
                              <p:par>
                                <p:cTn id="42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Непту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00"/>
                            </p:stCondLst>
                            <p:childTnLst>
                              <p:par>
                                <p:cTn id="4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7"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00"/>
                            </p:stCondLst>
                            <p:childTnLst>
                              <p:par>
                                <p:cTn id="46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1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00"/>
                            </p:stCondLst>
                            <p:childTnLst>
                              <p:par>
                                <p:cTn id="4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5"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9"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600"/>
                            </p:stCondLst>
                            <p:childTnLst>
                              <p:par>
                                <p:cTn id="4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3"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700"/>
                            </p:stCondLst>
                            <p:childTnLst>
                              <p:par>
                                <p:cTn id="485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1" grpId="0"/>
      <p:bldP spid="51" grpId="1"/>
      <p:bldP spid="52" grpId="0"/>
      <p:bldP spid="53" grpId="0"/>
      <p:bldP spid="53" grpId="1"/>
      <p:bldP spid="54" grpId="0"/>
      <p:bldP spid="55" grpId="0"/>
      <p:bldP spid="56" grpId="0"/>
      <p:bldP spid="57" grpId="0"/>
      <p:bldP spid="20" grpId="0" animBg="1"/>
      <p:bldP spid="20" grpId="1" animBg="1"/>
      <p:bldP spid="60" grpId="0"/>
      <p:bldP spid="61" grpId="0"/>
      <p:bldP spid="61" grpId="1"/>
      <p:bldP spid="62" grpId="0"/>
      <p:bldP spid="63" grpId="0"/>
      <p:bldP spid="64" grpId="0"/>
      <p:bldP spid="65" grpId="0" animBg="1"/>
      <p:bldP spid="65" grpId="1" animBg="1"/>
      <p:bldP spid="68" grpId="0"/>
      <p:bldP spid="69" grpId="0"/>
      <p:bldP spid="70" grpId="0"/>
      <p:bldP spid="71" grpId="0"/>
      <p:bldP spid="72" grpId="0" animBg="1"/>
      <p:bldP spid="72" grpId="1" animBg="1"/>
      <p:bldP spid="75" grpId="0"/>
      <p:bldP spid="76" grpId="0"/>
      <p:bldP spid="76" grpId="1"/>
      <p:bldP spid="77" grpId="0"/>
      <p:bldP spid="78" grpId="0" animBg="1"/>
      <p:bldP spid="78" grpId="1" animBg="1"/>
      <p:bldP spid="82" grpId="1" animBg="1"/>
      <p:bldP spid="82" grpId="2" animBg="1"/>
      <p:bldP spid="83" grpId="0"/>
      <p:bldP spid="84" grpId="0"/>
      <p:bldP spid="84" grpId="1"/>
      <p:bldP spid="85" grpId="0"/>
      <p:bldP spid="86" grpId="0"/>
      <p:bldP spid="86" grpId="1"/>
      <p:bldP spid="87" grpId="0"/>
      <p:bldP spid="92" grpId="0"/>
      <p:bldP spid="93" grpId="0"/>
      <p:bldP spid="94" grpId="0"/>
      <p:bldP spid="95" grpId="0"/>
      <p:bldP spid="96" grpId="0"/>
      <p:bldP spid="97" grpId="0" animBg="1"/>
      <p:bldP spid="97" grpId="1" animBg="1"/>
      <p:bldP spid="99" grpId="0"/>
      <p:bldP spid="100" grpId="0"/>
      <p:bldP spid="101" grpId="0"/>
      <p:bldP spid="102" grpId="0" animBg="1"/>
      <p:bldP spid="102" grpId="1" animBg="1"/>
      <p:bldP spid="105" grpId="0" animBg="1"/>
      <p:bldP spid="105" grpId="1" animBg="1"/>
      <p:bldP spid="107" grpId="0"/>
      <p:bldP spid="108" grpId="0"/>
      <p:bldP spid="109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Сколько естественных спутников у планеты Марс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731" y="2719428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10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9244" y="2719428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93016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2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359" y="2719428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5472" y="3933056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6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2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14913 -0.0944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472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Какая из планет Солнечной системы самая быстрая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731" y="2719428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Юпитер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3016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Нептун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9244" y="2719428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Меркурий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359" y="2719428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Марс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5472" y="3933056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Земля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2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0607 0.134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673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Какая из планет Солнечной системы самая большая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731" y="2719428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Сатурн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6060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Нептун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90" y="2719428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Юпитер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19130" y="2719428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Марс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8629" y="3933056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Земля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80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30885 0.10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52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На сколько сантиметров в год Луна удаляется от Земли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731" y="2719428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≈ на 4мм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71538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≈ на 4дм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49809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≈ на 4см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2459" y="2719428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≈ на 4м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585" y="2719428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≈ на 4км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5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17604 -0.1048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52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Если бы Земля вращалась вокруг Солнца в обратную сторону, то как бы  изменилось количество дней в году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4941442"/>
            <a:ext cx="5482832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уменьшился бы на 2 дня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2751" y="3839089"/>
            <a:ext cx="5453862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  <a:cs typeface="Times New Roman"/>
              </a:rPr>
              <a:t>н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е изменился бы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0359" y="2736736"/>
            <a:ext cx="545921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увеличился бы на 2 дня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9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09497 -0.1993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-997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Какого числа отмечается День космонавтики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731" y="2690903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12 января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26574" y="3933056"/>
            <a:ext cx="2556122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12 мая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2389" y="2690903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12 апреля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18346" y="3933056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12 июня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585" y="2690903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12 ноября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4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2.5E-6 0.128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3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5516" y="188640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Ребята!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Предлагаю вам викторину о космосе.  На следующем слайде  выбирайте вопрос, нажимая на числа. Чем больше число, тем сложнее вопрос. Когда вы будете разгадывать кроссворд, помните: чтобы появился кроссворд, нужно нажать на солнышко            , а чтобы в сетке кроссворда появилось слово нажимаете на прямоугольник с загадкой.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- кнопка возврата на слайд выбора заданий.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Удачи!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3284984"/>
            <a:ext cx="548072" cy="548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63611" y="4807803"/>
            <a:ext cx="746964" cy="74696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22792" y="6470114"/>
            <a:ext cx="521208" cy="387886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5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Когда был запущен первый искусственный спутник Земли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731" y="2690903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25.12.1960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6600" y="3933056"/>
            <a:ext cx="2556122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12.04.1961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329" y="2690903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04.10.1957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8032" y="3933056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05.06.1959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92729" y="2690903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07.11.1958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40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30104 0.128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643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Как назывался космический корабль на котором Ю. А. Гагарин впервые поднялся в космос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0731" y="2690903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Запад - 1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697" y="2690903"/>
            <a:ext cx="2556122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Юг - 1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2234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Восток - 1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6624" y="3933056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Мир - 1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9913" y="2690903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Союз - 1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9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6215 -0.0840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421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В каком году Алексей Леонов впервые вышел в открытый космос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7162" y="4010904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В 1975 году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697" y="2690903"/>
            <a:ext cx="2556122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  <a:cs typeface="Times New Roman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1970 году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96385" y="2690903"/>
            <a:ext cx="2668641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  <a:cs typeface="Times New Roman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1965 году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6624" y="3933056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  <a:cs typeface="Times New Roman"/>
              </a:rPr>
              <a:t>в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 1964 году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9913" y="2690903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в 1968 году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54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3125 0.0969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483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58" y="40678"/>
            <a:ext cx="8928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Как называется космодром, расположенный в Архангельской области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3616" y="4001577"/>
            <a:ext cx="2664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Свободный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6769" y="4001577"/>
            <a:ext cx="2707291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Капустин Яр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28020" y="2688731"/>
            <a:ext cx="2668641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Плесецк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0815" y="2688731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Ясный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2688731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/>
              </a:rPr>
              <a:t>Байконур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3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0122 0.1185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92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6305" y="602319"/>
            <a:ext cx="8284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http://clipartist.net/links/clipartist.net/rocket_icon-999px.png</a:t>
            </a:r>
            <a:r>
              <a:rPr lang="ru-RU" sz="1400" dirty="0" smtClean="0"/>
              <a:t>  - ракета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6306" y="918065"/>
            <a:ext cx="845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http://shreyasnaik.com/blog/wp-content/uploads/2011/12/Nasa-537519main_earth_pacific_1024-768.jpg</a:t>
            </a:r>
            <a:r>
              <a:rPr lang="ru-RU" sz="1400" dirty="0" smtClean="0"/>
              <a:t>  - Земля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305" y="1233811"/>
            <a:ext cx="8227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n-CL" sz="1400" dirty="0">
                <a:hlinkClick r:id="rId5"/>
              </a:rPr>
              <a:t>http://</a:t>
            </a:r>
            <a:r>
              <a:rPr lang="arn-CL" sz="1400" dirty="0" smtClean="0">
                <a:hlinkClick r:id="rId5"/>
              </a:rPr>
              <a:t>img-2008-01.photosight.ru/02/2484899.jpg</a:t>
            </a:r>
            <a:r>
              <a:rPr lang="ru-RU" sz="1400" dirty="0" smtClean="0"/>
              <a:t> - Солнце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6305" y="1549557"/>
            <a:ext cx="8669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cafetalk.com/uploads/images/1/c8a400899084f06543ade1e71b6d6395t</a:t>
            </a:r>
            <a:r>
              <a:rPr lang="ru-RU" sz="1400" dirty="0" smtClean="0"/>
              <a:t> - Солнце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6306" y="1865303"/>
            <a:ext cx="8654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http://</a:t>
            </a:r>
            <a:r>
              <a:rPr lang="ru-RU" sz="1400" dirty="0">
                <a:hlinkClick r:id="rId7"/>
              </a:rPr>
              <a:t>сезоны-</a:t>
            </a:r>
            <a:r>
              <a:rPr lang="ru-RU" sz="1400" dirty="0" err="1">
                <a:hlinkClick r:id="rId7"/>
              </a:rPr>
              <a:t>года.рф</a:t>
            </a:r>
            <a:r>
              <a:rPr lang="ru-RU" sz="1400" dirty="0">
                <a:hlinkClick r:id="rId7"/>
              </a:rPr>
              <a:t>/загадки%20про%20планеты.</a:t>
            </a:r>
            <a:r>
              <a:rPr lang="en-US" sz="1400" dirty="0" smtClean="0">
                <a:hlinkClick r:id="rId7"/>
              </a:rPr>
              <a:t>html</a:t>
            </a:r>
            <a:r>
              <a:rPr lang="ru-RU" sz="1400" dirty="0" smtClean="0"/>
              <a:t> - загадки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305" y="2181049"/>
            <a:ext cx="85645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ctaar.rutgers.edu/workshops/files/powerpoint/Basic/Jupiter.png</a:t>
            </a:r>
            <a:r>
              <a:rPr lang="ru-RU" sz="1400" dirty="0" smtClean="0"/>
              <a:t> - Меркурий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306" y="2496795"/>
            <a:ext cx="84664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ok.ya1.ru/uploads/posts/2011-02/thumbs/1298041188_73.jpg</a:t>
            </a:r>
            <a:r>
              <a:rPr lang="ru-RU" sz="1400" dirty="0" smtClean="0"/>
              <a:t> - Венера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6305" y="2812541"/>
            <a:ext cx="8627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1.gravatar.com/blavatar/918f180f85a1f5559d1621d03e50589c?s=200</a:t>
            </a:r>
            <a:r>
              <a:rPr lang="ru-RU" sz="1400" dirty="0" smtClean="0"/>
              <a:t> - Земля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6306" y="3128287"/>
            <a:ext cx="8575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www.wallpapers10.net/wp-content/uploads/images/wallpapers10.net-space-159.jpg</a:t>
            </a:r>
            <a:r>
              <a:rPr lang="ru-RU" sz="1400" dirty="0" smtClean="0"/>
              <a:t> - Марс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6306" y="3444033"/>
            <a:ext cx="8298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manvantura.files.wordpress.com/2012/07/jupitertexture1.jpg</a:t>
            </a:r>
            <a:r>
              <a:rPr lang="ru-RU" sz="1400" dirty="0" smtClean="0"/>
              <a:t> - Юпитер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6305" y="3759779"/>
            <a:ext cx="8550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www.afizika.ru/pic_interes_stati/pro_saturn/614ea354cb35a30974167166c8204c86_full.jpg</a:t>
            </a:r>
            <a:r>
              <a:rPr lang="ru-RU" sz="1400" dirty="0" smtClean="0"/>
              <a:t> - Сатурн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6305" y="4075525"/>
            <a:ext cx="8507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www.astroklepios.net/wp-content/uploads/2010/05/Uranus2.jpg</a:t>
            </a:r>
            <a:r>
              <a:rPr lang="ru-RU" sz="1400" dirty="0" smtClean="0"/>
              <a:t> - Уран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6305" y="4391271"/>
            <a:ext cx="8592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5"/>
              </a:rPr>
              <a:t>http://home.pcisys.net/~</a:t>
            </a:r>
            <a:r>
              <a:rPr lang="en-US" sz="1400" dirty="0" smtClean="0">
                <a:hlinkClick r:id="rId15"/>
              </a:rPr>
              <a:t>astrogirl/images/neptune.jpg</a:t>
            </a:r>
            <a:r>
              <a:rPr lang="ru-RU" sz="1400" dirty="0" smtClean="0"/>
              <a:t>  - Нептун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6305" y="4707017"/>
            <a:ext cx="8227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forum.awd.ru/images/avatars/upload/16e329dc891e1553c071fa5fe2d52d91_242302.jpg</a:t>
            </a:r>
            <a:r>
              <a:rPr lang="ru-RU" sz="1400" dirty="0" smtClean="0"/>
              <a:t>  - Знайка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6305" y="5022763"/>
            <a:ext cx="83221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1600x1200.net/oboi/kosmos/62486431.jpg</a:t>
            </a:r>
            <a:r>
              <a:rPr lang="ru-RU" sz="1400" dirty="0" smtClean="0"/>
              <a:t> - космос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6305" y="5338509"/>
            <a:ext cx="8726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habrastorage.org/storage2/3f9/927/d75/3f9927d75637330fb2d5e6b9fbf64c07.jpg</a:t>
            </a:r>
            <a:r>
              <a:rPr lang="ru-RU" sz="1400" dirty="0" smtClean="0"/>
              <a:t> - освоение космоса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6305" y="5654260"/>
            <a:ext cx="8726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s2.planeta.ru/i/77740/1410238596266_renamed.jpg</a:t>
            </a:r>
            <a:r>
              <a:rPr lang="ru-RU" sz="1400" dirty="0" smtClean="0"/>
              <a:t> - космос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53570" y="160741"/>
            <a:ext cx="371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Интернет – источники: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Управляющая кнопка: в начало 22">
            <a:hlinkClick r:id="" action="ppaction://hlinkshowjump?jump=firstslide" highlightClick="1"/>
          </p:cNvPr>
          <p:cNvSpPr/>
          <p:nvPr/>
        </p:nvSpPr>
        <p:spPr>
          <a:xfrm>
            <a:off x="8622792" y="6501505"/>
            <a:ext cx="521208" cy="356495"/>
          </a:xfrm>
          <a:prstGeom prst="actionButtonBeginning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8804">
            <a:off x="576804" y="3375326"/>
            <a:ext cx="3989639" cy="3989639"/>
          </a:xfrm>
          <a:prstGeom prst="rect">
            <a:avLst/>
          </a:prstGeom>
        </p:spPr>
      </p:pic>
      <p:sp>
        <p:nvSpPr>
          <p:cNvPr id="2" name="Прямоугольник 1">
            <a:hlinkClick r:id="rId4" action="ppaction://hlinksldjump"/>
          </p:cNvPr>
          <p:cNvSpPr/>
          <p:nvPr/>
        </p:nvSpPr>
        <p:spPr>
          <a:xfrm>
            <a:off x="3883426" y="47667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565" y="476672"/>
            <a:ext cx="336902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Планета Земля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4832660" y="47667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5781894" y="47667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6731128" y="47667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7680364" y="476672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3883426" y="137575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565" y="1375755"/>
            <a:ext cx="336902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Солнце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4832660" y="137575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5781894" y="137575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6731128" y="137575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7680364" y="1375755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3883426" y="227483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565" y="2274838"/>
            <a:ext cx="336902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Тайны Космоса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>
            <a:hlinkClick r:id="rId15" action="ppaction://hlinksldjump"/>
          </p:cNvPr>
          <p:cNvSpPr/>
          <p:nvPr/>
        </p:nvSpPr>
        <p:spPr>
          <a:xfrm>
            <a:off x="4832660" y="227483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>
            <a:hlinkClick r:id="rId16" action="ppaction://hlinksldjump"/>
          </p:cNvPr>
          <p:cNvSpPr/>
          <p:nvPr/>
        </p:nvSpPr>
        <p:spPr>
          <a:xfrm>
            <a:off x="5781894" y="227483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>
            <a:hlinkClick r:id="rId17" action="ppaction://hlinksldjump"/>
          </p:cNvPr>
          <p:cNvSpPr/>
          <p:nvPr/>
        </p:nvSpPr>
        <p:spPr>
          <a:xfrm>
            <a:off x="6731128" y="227483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>
            <a:hlinkClick r:id="rId18" action="ppaction://hlinksldjump"/>
          </p:cNvPr>
          <p:cNvSpPr/>
          <p:nvPr/>
        </p:nvSpPr>
        <p:spPr>
          <a:xfrm>
            <a:off x="7680364" y="2274838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3883426" y="3173920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10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9565" y="3173920"/>
            <a:ext cx="3369028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Освоение Космоса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>
            <a:hlinkClick r:id="rId20" action="ppaction://hlinksldjump"/>
          </p:cNvPr>
          <p:cNvSpPr/>
          <p:nvPr/>
        </p:nvSpPr>
        <p:spPr>
          <a:xfrm>
            <a:off x="4832660" y="3173920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hlinkClick r:id="rId21" action="ppaction://hlinksldjump"/>
          </p:cNvPr>
          <p:cNvSpPr/>
          <p:nvPr/>
        </p:nvSpPr>
        <p:spPr>
          <a:xfrm>
            <a:off x="5781894" y="3173920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3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>
            <a:hlinkClick r:id="rId22" action="ppaction://hlinksldjump"/>
          </p:cNvPr>
          <p:cNvSpPr/>
          <p:nvPr/>
        </p:nvSpPr>
        <p:spPr>
          <a:xfrm>
            <a:off x="6731128" y="3173920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4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>
            <a:hlinkClick r:id="rId23" action="ppaction://hlinksldjump"/>
          </p:cNvPr>
          <p:cNvSpPr/>
          <p:nvPr/>
        </p:nvSpPr>
        <p:spPr>
          <a:xfrm>
            <a:off x="7680364" y="3173920"/>
            <a:ext cx="9144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5</a:t>
            </a:r>
            <a:r>
              <a:rPr lang="ru-RU" sz="4800" b="1" dirty="0" smtClean="0">
                <a:solidFill>
                  <a:srgbClr val="002060"/>
                </a:solidFill>
              </a:rPr>
              <a:t>0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Управляющая кнопка: документ 7">
            <a:hlinkClick r:id="" action="ppaction://hlinkshowjump?jump=endshow" highlightClick="1"/>
          </p:cNvPr>
          <p:cNvSpPr/>
          <p:nvPr/>
        </p:nvSpPr>
        <p:spPr>
          <a:xfrm>
            <a:off x="8622792" y="6538735"/>
            <a:ext cx="521208" cy="319265"/>
          </a:xfrm>
          <a:prstGeom prst="actionButtonDocumen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526" y="40678"/>
            <a:ext cx="846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Сколько километров составляет диаметр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 Земли?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12700мм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876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12700дм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08202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12700км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6714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12700см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1038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12700м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4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3854 0.10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52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0381" y="40678"/>
            <a:ext cx="5743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Сколько на Земле океанов?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5488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4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876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153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+mj-lt"/>
              </a:rPr>
              <a:t>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6714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6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1038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10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3718824"/>
            <a:ext cx="6393844" cy="287898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Тихий океан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Атлантический океан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Северный </a:t>
            </a:r>
            <a:r>
              <a:rPr lang="ru-RU" sz="3600" b="1" i="1" dirty="0">
                <a:solidFill>
                  <a:srgbClr val="002060"/>
                </a:solidFill>
              </a:rPr>
              <a:t>Л</a:t>
            </a:r>
            <a:r>
              <a:rPr lang="ru-RU" sz="3600" b="1" i="1" dirty="0" smtClean="0">
                <a:solidFill>
                  <a:srgbClr val="002060"/>
                </a:solidFill>
              </a:rPr>
              <a:t>едовитый океан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Индийский океан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Южный океан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3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31857 -3.7037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За сколько дней Луна делает полный оборот вокруг Земли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5488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29 дней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876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28 дней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153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27 дней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6714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30 дней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1038" y="3933056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За 31 день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8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31857 0.115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0" y="576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С какой скоростью движется Земля вокруг Солнца 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5488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30м в с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73876" y="2708920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30км в ч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6138" y="3938277"/>
            <a:ext cx="237626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30км в с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0359" y="2708920"/>
            <a:ext cx="265269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30км в мин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41038" y="3933056"/>
            <a:ext cx="265529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30м в мин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5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0.15625 -0.0530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266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Для чего нужна шкала Бофорта?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805" y="3597019"/>
            <a:ext cx="739801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Для измерения давления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805" y="5373216"/>
            <a:ext cx="739801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Для оценки скорости ветра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805" y="2708920"/>
            <a:ext cx="7398016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Для оценки силы землетрясения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805" y="4485118"/>
            <a:ext cx="7436057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Для оценки силы пожара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2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02431 -0.25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-125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88640"/>
            <a:ext cx="8712968" cy="6480720"/>
          </a:xfrm>
          <a:prstGeom prst="rect">
            <a:avLst/>
          </a:prstGeom>
          <a:solidFill>
            <a:srgbClr val="F2F2F2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8560">
            <a:off x="7859251" y="5420109"/>
            <a:ext cx="1269744" cy="1269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5" y="40678"/>
            <a:ext cx="87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К какому типу звёзд относится Солнце?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87677" y="5750900"/>
            <a:ext cx="478428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Коричневый карлик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7677" y="3700545"/>
            <a:ext cx="478428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Жёлтый карлик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675368"/>
            <a:ext cx="4784283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Красный гигант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725722"/>
            <a:ext cx="4808884" cy="720080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Красный гигант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359" y="1799604"/>
            <a:ext cx="600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+mj-lt"/>
              </a:rPr>
              <a:t>Выбери правильный ответ:</a:t>
            </a:r>
            <a:endParaRPr lang="ru-RU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0743 0.0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169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746</Words>
  <Application>Microsoft Office PowerPoint</Application>
  <PresentationFormat>Экран (4:3)</PresentationFormat>
  <Paragraphs>233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Викторина о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43</cp:revision>
  <dcterms:created xsi:type="dcterms:W3CDTF">2015-04-06T04:10:16Z</dcterms:created>
  <dcterms:modified xsi:type="dcterms:W3CDTF">2015-04-09T03:44:54Z</dcterms:modified>
</cp:coreProperties>
</file>