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3" r:id="rId3"/>
    <p:sldId id="264" r:id="rId4"/>
    <p:sldId id="265" r:id="rId5"/>
    <p:sldId id="266" r:id="rId6"/>
    <p:sldId id="282" r:id="rId7"/>
    <p:sldId id="262" r:id="rId8"/>
    <p:sldId id="267" r:id="rId9"/>
    <p:sldId id="268" r:id="rId10"/>
    <p:sldId id="280" r:id="rId11"/>
    <p:sldId id="281" r:id="rId12"/>
    <p:sldId id="278" r:id="rId13"/>
    <p:sldId id="271" r:id="rId14"/>
    <p:sldId id="273" r:id="rId15"/>
    <p:sldId id="274" r:id="rId16"/>
    <p:sldId id="276" r:id="rId17"/>
    <p:sldId id="277" r:id="rId18"/>
    <p:sldId id="279" r:id="rId19"/>
    <p:sldId id="275" r:id="rId20"/>
    <p:sldId id="272" r:id="rId21"/>
    <p:sldId id="270" r:id="rId22"/>
    <p:sldId id="284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692C2-AEE0-44C6-B1E2-C83682DECBC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4CCAC-7623-4C50-ADEC-F792FD8C25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4CCAC-7623-4C50-ADEC-F792FD8C250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81B81-A0AA-4FB9-BADA-776041594D2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5BCA6-81D5-4942-9B90-F27991098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content.foto.mail.ru/bk/ka3akov/_answers/i-105.jpg" TargetMode="External"/><Relationship Id="rId3" Type="http://schemas.openxmlformats.org/officeDocument/2006/relationships/image" Target="../media/image3.gif"/><Relationship Id="rId7" Type="http://schemas.openxmlformats.org/officeDocument/2006/relationships/hyperlink" Target="http://www.gifplaatjes.eu/ruimteschip/gifplaatjes.php?thumb=ruimteschip/ruimteschip006.gif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allpapera.net/_ph/82/337899683.jpg" TargetMode="External"/><Relationship Id="rId5" Type="http://schemas.openxmlformats.org/officeDocument/2006/relationships/hyperlink" Target="http://www.onlinedics.ru/slovar/fil/r/kosmos.html" TargetMode="External"/><Relationship Id="rId4" Type="http://schemas.openxmlformats.org/officeDocument/2006/relationships/hyperlink" Target="http://www.it-n.ru/communities.aspx?cat_no=13748&amp;d_no=222265&amp;ext=Attachment.aspx?Id=9700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92867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Викторина</a:t>
            </a:r>
            <a:b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«Космические слова»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2357430"/>
            <a:ext cx="4786346" cy="8572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анимированная </a:t>
            </a:r>
            <a:r>
              <a:rPr lang="ru-RU" dirty="0" err="1" smtClean="0">
                <a:solidFill>
                  <a:schemeClr val="bg1"/>
                </a:solidFill>
              </a:rPr>
              <a:t>сорбонка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для учащихся 5-6 классов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6929486" y="4714884"/>
            <a:ext cx="2214546" cy="2143116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71670" y="5143512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Истомина Ольга Егоровна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учитель русского языка и литературы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ГОУ РК «Республиканский центр образования»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г.Сыктывкар Республики Коми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2015г.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571472" y="5929330"/>
            <a:ext cx="642942" cy="642942"/>
          </a:xfrm>
          <a:prstGeom prst="actionButtonInformat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Международный творческий конкурс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"Таинственный Космос"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 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американский  космонавт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астронавт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один оборот космического корабля вокруг Земли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виток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путь движения космического тела, корабля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орбита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небесное тело в виде светящейся точки на небе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звезда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небесное тело, падающее на землю из межпланетного пространства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метеорит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небесное тело, вращающееся вокруг Солнца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планета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светило, вокруг которого вращаются планеты нашей Галактики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солнце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спутник Земли, светящийся отраженным солнечным светом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луна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500570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состояние земного тела, находящееся вне сил притяжения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невесомость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густое скопление звезд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туманность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6929486" y="4714884"/>
            <a:ext cx="2214546" cy="2143116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8794" y="0"/>
            <a:ext cx="72152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Ребята!</a:t>
            </a: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Космос</a:t>
            </a:r>
            <a:r>
              <a:rPr lang="ru-RU" sz="2800" dirty="0" smtClean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– понятие, впервые введенное Пифагором для обозначения единства мира и противоположности  хаосу.</a:t>
            </a: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Космос (греч.) – это Вселенная, мир.</a:t>
            </a: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Всему есть историческое или лингвистическое объяснение.</a:t>
            </a:r>
          </a:p>
          <a:p>
            <a:pPr algn="just"/>
            <a:endParaRPr lang="ru-RU" sz="28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небесное тело, имеющее вид светящегося  пятна в форме хвоста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комета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звездная система, к которой принадлежит Земля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Галактика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5856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балла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6929454" y="4714884"/>
            <a:ext cx="2214546" cy="2143116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8794" y="0"/>
            <a:ext cx="7215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8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928926" y="214290"/>
            <a:ext cx="4071966" cy="2286016"/>
          </a:xfrm>
          <a:prstGeom prst="cloudCallout">
            <a:avLst>
              <a:gd name="adj1" fmla="val -65745"/>
              <a:gd name="adj2" fmla="val -2416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Молодцы, ребята!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428596" y="5786454"/>
            <a:ext cx="642942" cy="714356"/>
          </a:xfrm>
          <a:prstGeom prst="actionButtonHom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6929454" y="4429132"/>
            <a:ext cx="2214546" cy="2143116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8794" y="0"/>
            <a:ext cx="721520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Интернет-источники</a:t>
            </a:r>
            <a:r>
              <a:rPr lang="ru-RU" sz="28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ru-RU" sz="1600" dirty="0" err="1" smtClean="0">
                <a:solidFill>
                  <a:schemeClr val="bg1"/>
                </a:solidFill>
              </a:rPr>
              <a:t>Аствацатуров</a:t>
            </a:r>
            <a:r>
              <a:rPr lang="ru-RU" sz="1600" dirty="0" smtClean="0">
                <a:solidFill>
                  <a:schemeClr val="bg1"/>
                </a:solidFill>
              </a:rPr>
              <a:t> Г.О. Технологический прием «Анимированная </a:t>
            </a:r>
            <a:r>
              <a:rPr lang="ru-RU" sz="1600" dirty="0" err="1" smtClean="0">
                <a:solidFill>
                  <a:schemeClr val="bg1"/>
                </a:solidFill>
              </a:rPr>
              <a:t>сорбонка</a:t>
            </a:r>
            <a:r>
              <a:rPr lang="ru-RU" sz="1600" dirty="0" smtClean="0">
                <a:solidFill>
                  <a:schemeClr val="bg1"/>
                </a:solidFill>
              </a:rPr>
              <a:t>» – 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http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://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www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.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it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-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n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.</a:t>
            </a:r>
            <a:r>
              <a:rPr lang="en-US" sz="1600" u="sng" dirty="0" err="1" smtClean="0">
                <a:solidFill>
                  <a:schemeClr val="bg1"/>
                </a:solidFill>
                <a:hlinkClick r:id="rId4"/>
              </a:rPr>
              <a:t>ru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/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communities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.</a:t>
            </a:r>
            <a:r>
              <a:rPr lang="en-US" sz="1600" u="sng" dirty="0" err="1" smtClean="0">
                <a:solidFill>
                  <a:schemeClr val="bg1"/>
                </a:solidFill>
                <a:hlinkClick r:id="rId4"/>
              </a:rPr>
              <a:t>aspx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?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cat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_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no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=13748&amp;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d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_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no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=222265&amp;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ext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=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Attachment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.</a:t>
            </a:r>
            <a:r>
              <a:rPr lang="en-US" sz="1600" u="sng" dirty="0" err="1" smtClean="0">
                <a:solidFill>
                  <a:schemeClr val="bg1"/>
                </a:solidFill>
                <a:hlinkClick r:id="rId4"/>
              </a:rPr>
              <a:t>aspx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?</a:t>
            </a:r>
            <a:r>
              <a:rPr lang="en-US" sz="1600" u="sng" dirty="0" smtClean="0">
                <a:solidFill>
                  <a:schemeClr val="bg1"/>
                </a:solidFill>
                <a:hlinkClick r:id="rId4"/>
              </a:rPr>
              <a:t>Id</a:t>
            </a:r>
            <a:r>
              <a:rPr lang="ru-RU" sz="1600" u="sng" dirty="0" smtClean="0">
                <a:solidFill>
                  <a:schemeClr val="bg1"/>
                </a:solidFill>
                <a:hlinkClick r:id="rId4"/>
              </a:rPr>
              <a:t>=97001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600" u="sng" dirty="0" smtClean="0">
                <a:solidFill>
                  <a:schemeClr val="bg1"/>
                </a:solidFill>
                <a:hlinkClick r:id="rId5"/>
              </a:rPr>
              <a:t>http://www.onlinedics.ru/slovar/fil/r/kosmos.html</a:t>
            </a:r>
            <a:r>
              <a:rPr lang="ru-RU" sz="1600" u="sng" dirty="0" smtClean="0">
                <a:solidFill>
                  <a:schemeClr val="bg1"/>
                </a:solidFill>
              </a:rPr>
              <a:t> 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фон </a:t>
            </a:r>
            <a:r>
              <a:rPr lang="ru-RU" sz="1600" u="sng" dirty="0" smtClean="0">
                <a:solidFill>
                  <a:schemeClr val="bg1"/>
                </a:solidFill>
                <a:hlinkClick r:id="rId6"/>
              </a:rPr>
              <a:t>http://wallpapera.net/_ph/82/337899683.jpg</a:t>
            </a:r>
            <a:r>
              <a:rPr lang="ru-RU" sz="1600" dirty="0" smtClean="0">
                <a:solidFill>
                  <a:schemeClr val="bg1"/>
                </a:solidFill>
              </a:rPr>
              <a:t>    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ракета  </a:t>
            </a:r>
            <a:r>
              <a:rPr lang="ru-RU" sz="1600" u="sng" dirty="0" smtClean="0">
                <a:solidFill>
                  <a:schemeClr val="bg1"/>
                </a:solidFill>
                <a:hlinkClick r:id="rId7"/>
              </a:rPr>
              <a:t>http://www.gifplaatjes.eu/ruimteschip/gifplaatjes.php?thumb=ruimteschip/ruimteschip006.gif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космонавт </a:t>
            </a:r>
            <a:r>
              <a:rPr lang="ru-RU" sz="1600" u="sng" dirty="0" smtClean="0">
                <a:solidFill>
                  <a:schemeClr val="bg1"/>
                </a:solidFill>
                <a:hlinkClick r:id="rId8"/>
              </a:rPr>
              <a:t>http://content.foto.mail.ru/bk/ka3akov/_answers/i-105.jpg</a:t>
            </a:r>
            <a:r>
              <a:rPr lang="ru-RU" sz="1600" dirty="0" smtClean="0">
                <a:solidFill>
                  <a:schemeClr val="bg1"/>
                </a:solidFill>
              </a:rPr>
              <a:t>  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 </a:t>
            </a:r>
          </a:p>
          <a:p>
            <a:pPr algn="just"/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1" name="Управляющая кнопка: назад 10">
            <a:hlinkClick r:id="" action="ppaction://hlinkshowjump?jump=firstslide" highlightClick="1"/>
          </p:cNvPr>
          <p:cNvSpPr/>
          <p:nvPr/>
        </p:nvSpPr>
        <p:spPr>
          <a:xfrm>
            <a:off x="357158" y="6072206"/>
            <a:ext cx="571504" cy="571504"/>
          </a:xfrm>
          <a:prstGeom prst="actionButtonBackPreviou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6929486" y="4714884"/>
            <a:ext cx="2214546" cy="2143116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8794" y="0"/>
            <a:ext cx="72152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Задание: На одной стороне карточки записано лексическое значение слова, на другой стороне – «космическое» слово. Сначала подумайте, ответьте сами, а потом сверьтесь с ответом. Для этого нужно щёлкнуть левой кнопкой мыши по карточке.</a:t>
            </a: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Чтобы перейти на другой слайд, щёлкните по  ракете.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Тот, кто совершает полеты в космос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космонавт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37730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балл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площадка для запуска космических кораблей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космодром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37730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балл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 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видимая над землей атмосфера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небо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37730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балл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самоходный аппарат, передвигающий-ся  по Луне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луноход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37730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балл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500570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костюм космонавта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скафандр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37730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балл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летательный аппарат с реактивным двигателем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   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ракета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500298" y="1357298"/>
            <a:ext cx="4286280" cy="250033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09080" y="285728"/>
            <a:ext cx="1377300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балл</a:t>
            </a:r>
            <a:endParaRPr lang="ru-RU" sz="32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небесное тело, вращающееся вокруг Солнца и получающее от него свет и тепло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Рисунок 12" descr="image 0100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94" y="0"/>
            <a:ext cx="1905000" cy="1905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6858016" y="4714884"/>
            <a:ext cx="2285984" cy="2143116"/>
          </a:xfrm>
          <a:prstGeom prst="actionButtonBlank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122863" y="2551837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651</Words>
  <Application>Microsoft Office PowerPoint</Application>
  <PresentationFormat>Экран (4:3)</PresentationFormat>
  <Paragraphs>208</Paragraphs>
  <Slides>23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Викторина «Космические слова»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50</cp:revision>
  <dcterms:created xsi:type="dcterms:W3CDTF">2015-04-13T13:09:32Z</dcterms:created>
  <dcterms:modified xsi:type="dcterms:W3CDTF">2015-04-14T19:38:55Z</dcterms:modified>
</cp:coreProperties>
</file>