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5" r:id="rId6"/>
    <p:sldId id="257" r:id="rId7"/>
    <p:sldId id="261" r:id="rId8"/>
    <p:sldId id="260" r:id="rId9"/>
    <p:sldId id="262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18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rezentacii.com/astronomiya/4828-prezentaciya-o-kosmose.html" TargetMode="External"/><Relationship Id="rId13" Type="http://schemas.openxmlformats.org/officeDocument/2006/relationships/hyperlink" Target="http://www.newbur.ru/news/13486" TargetMode="External"/><Relationship Id="rId18" Type="http://schemas.openxmlformats.org/officeDocument/2006/relationships/hyperlink" Target="http://all-biography.ru/alpha/g/gagarin-yurij-gagarin-yuri" TargetMode="External"/><Relationship Id="rId26" Type="http://schemas.openxmlformats.org/officeDocument/2006/relationships/hyperlink" Target="http://dutsadok.com.ua/publ/transport/raketa/9-1-0-116" TargetMode="External"/><Relationship Id="rId3" Type="http://schemas.openxmlformats.org/officeDocument/2006/relationships/slide" Target="slide2.xml"/><Relationship Id="rId21" Type="http://schemas.openxmlformats.org/officeDocument/2006/relationships/hyperlink" Target="http://rusarchives.ru/12april/bio.php" TargetMode="External"/><Relationship Id="rId7" Type="http://schemas.openxmlformats.org/officeDocument/2006/relationships/hyperlink" Target="http://hq-wallpapers.ru/wallpapers/space/pic32779_raz1920x1200" TargetMode="External"/><Relationship Id="rId12" Type="http://schemas.openxmlformats.org/officeDocument/2006/relationships/hyperlink" Target="http://www.med007.ru/news/1/2012-06-03-928" TargetMode="External"/><Relationship Id="rId17" Type="http://schemas.openxmlformats.org/officeDocument/2006/relationships/hyperlink" Target="http://znaniya-sila.narod.ru/universe/uni001_12.htm" TargetMode="External"/><Relationship Id="rId25" Type="http://schemas.openxmlformats.org/officeDocument/2006/relationships/hyperlink" Target="http://referati-besplatno.ru/issledovanie-kosmosa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v-kosmose.com/galaktiki-vselennoi/" TargetMode="External"/><Relationship Id="rId20" Type="http://schemas.openxmlformats.org/officeDocument/2006/relationships/hyperlink" Target="http://www.cosmos-online.ru/people/35-yurij-gagarin-kratkaya-biografi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su/load/411-1-0-38074" TargetMode="External"/><Relationship Id="rId11" Type="http://schemas.openxmlformats.org/officeDocument/2006/relationships/hyperlink" Target="http://www.contenton.ru/geo-solnechnay-sistema/" TargetMode="External"/><Relationship Id="rId24" Type="http://schemas.openxmlformats.org/officeDocument/2006/relationships/hyperlink" Target="http://www.cosmos-online.ru/planets-of-the-solar-system.html" TargetMode="External"/><Relationship Id="rId5" Type="http://schemas.openxmlformats.org/officeDocument/2006/relationships/hyperlink" Target="http://www.ymniki.ru/cosmos.html" TargetMode="External"/><Relationship Id="rId15" Type="http://schemas.openxmlformats.org/officeDocument/2006/relationships/hyperlink" Target="http://rewalls.com/space/26852-kosmos-planety-solnce.html" TargetMode="External"/><Relationship Id="rId23" Type="http://schemas.openxmlformats.org/officeDocument/2006/relationships/hyperlink" Target="http://www.greatwomen.com.ua/2008/05/07/valentina-vladimirovna-tereshkova/" TargetMode="External"/><Relationship Id="rId10" Type="http://schemas.openxmlformats.org/officeDocument/2006/relationships/hyperlink" Target="http://nasha-vselennaya.ru/?cat=226&amp;paged=3" TargetMode="External"/><Relationship Id="rId19" Type="http://schemas.openxmlformats.org/officeDocument/2006/relationships/hyperlink" Target="http://all-biography.ru/alpha/t/tereshkova-valentina-vladimirovna-tereshkova-va-lentina-vladimirovna" TargetMode="External"/><Relationship Id="rId4" Type="http://schemas.openxmlformats.org/officeDocument/2006/relationships/image" Target="../media/image3.gif"/><Relationship Id="rId9" Type="http://schemas.openxmlformats.org/officeDocument/2006/relationships/hyperlink" Target="http://&#1089;&#1077;&#1079;&#1086;&#1085;&#1099;-&#1075;&#1086;&#1076;&#1072;.&#1088;&#1092;/&#1095;&#1077;&#1083;&#1086;&#1074;&#1077;&#1082;%20&#1080;%20&#1082;&#1086;&#1089;&#1084;&#1086;&#1089;.html" TargetMode="External"/><Relationship Id="rId14" Type="http://schemas.openxmlformats.org/officeDocument/2006/relationships/hyperlink" Target="http://astronomus.ru/solar/sun/" TargetMode="External"/><Relationship Id="rId22" Type="http://schemas.openxmlformats.org/officeDocument/2006/relationships/hyperlink" Target="http://www.cosmos-online.ru/people/72-valentina-vladimirovna-tereshkova-kratkaya-biografiya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gif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147" y="0"/>
            <a:ext cx="9144000" cy="1484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Международный творческий конкурс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 "Таинственный </a:t>
            </a:r>
            <a:r>
              <a:rPr lang="ru-RU" sz="3200" dirty="0" smtClean="0">
                <a:solidFill>
                  <a:srgbClr val="002060"/>
                </a:solidFill>
              </a:rPr>
              <a:t>Космос"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989" y="4653136"/>
            <a:ext cx="5832648" cy="25640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Рязанцева Полина Вячеславовна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Ученица 9 «А» класса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МОАУ «Гимназия №7» (полного дня)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г</a:t>
            </a:r>
            <a:r>
              <a:rPr lang="ru-RU" sz="1800" dirty="0" smtClean="0">
                <a:solidFill>
                  <a:srgbClr val="002060"/>
                </a:solidFill>
              </a:rPr>
              <a:t>. Оренбург 2015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66989" y="1916832"/>
            <a:ext cx="583264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dirty="0" smtClean="0">
                <a:solidFill>
                  <a:srgbClr val="002060"/>
                </a:solidFill>
              </a:rPr>
              <a:t>«Космос»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34019" y="3140968"/>
            <a:ext cx="6552728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</a:rPr>
              <a:t>Учебный элемент: информатика и ИКТ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hlinkClick r:id="rId3" action="ppaction://hlinksldjump"/>
              </a:rPr>
              <a:t>Первая женщина-космонавт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4896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sz="2000" dirty="0" smtClean="0">
                <a:latin typeface="Comic Sans MS" pitchFamily="66" charset="0"/>
              </a:rPr>
              <a:t>С 1966 года </a:t>
            </a:r>
            <a:r>
              <a:rPr lang="ru-RU" sz="2000" dirty="0" smtClean="0"/>
              <a:t>ведет </a:t>
            </a:r>
            <a:r>
              <a:rPr lang="ru-RU" sz="2000" dirty="0"/>
              <a:t>активную государственную </a:t>
            </a:r>
            <a:r>
              <a:rPr lang="ru-RU" sz="2000" dirty="0" smtClean="0"/>
              <a:t>деятельность; 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Являлась </a:t>
            </a:r>
            <a:r>
              <a:rPr lang="ru-RU" sz="2000" dirty="0"/>
              <a:t>народным депутатом СССР, председателем многих </a:t>
            </a:r>
            <a:r>
              <a:rPr lang="ru-RU" sz="2000" dirty="0" smtClean="0"/>
              <a:t>Президиумов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 </a:t>
            </a:r>
            <a:r>
              <a:rPr lang="ru-RU" sz="2000" dirty="0">
                <a:latin typeface="Comic Sans MS" pitchFamily="66" charset="0"/>
              </a:rPr>
              <a:t>С 1963 года </a:t>
            </a:r>
            <a:r>
              <a:rPr lang="ru-RU" sz="2000" dirty="0"/>
              <a:t>является заслуженным мастером парашютного </a:t>
            </a:r>
            <a:r>
              <a:rPr lang="ru-RU" sz="2000" dirty="0" smtClean="0"/>
              <a:t>спорта; 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/>
              <a:t>Хронология </a:t>
            </a:r>
            <a:r>
              <a:rPr lang="ru-RU" sz="2000" dirty="0"/>
              <a:t>воинских званий в биографии Терешковой Валентины такова: лейтенант, капитан – </a:t>
            </a:r>
            <a:r>
              <a:rPr lang="ru-RU" sz="2000" dirty="0">
                <a:latin typeface="Comic Sans MS" pitchFamily="66" charset="0"/>
              </a:rPr>
              <a:t>1963</a:t>
            </a:r>
            <a:r>
              <a:rPr lang="ru-RU" sz="2000" dirty="0"/>
              <a:t>, майор – </a:t>
            </a:r>
            <a:r>
              <a:rPr lang="ru-RU" sz="2000" dirty="0">
                <a:latin typeface="Comic Sans MS" pitchFamily="66" charset="0"/>
              </a:rPr>
              <a:t>1965</a:t>
            </a:r>
            <a:r>
              <a:rPr lang="ru-RU" sz="2000" dirty="0"/>
              <a:t>, подполковник – </a:t>
            </a:r>
            <a:r>
              <a:rPr lang="ru-RU" sz="2000" dirty="0">
                <a:latin typeface="Comic Sans MS" pitchFamily="66" charset="0"/>
              </a:rPr>
              <a:t>1967</a:t>
            </a:r>
            <a:r>
              <a:rPr lang="ru-RU" sz="2000" dirty="0"/>
              <a:t>, полковник – </a:t>
            </a:r>
            <a:r>
              <a:rPr lang="ru-RU" sz="2000" dirty="0">
                <a:latin typeface="Comic Sans MS" pitchFamily="66" charset="0"/>
              </a:rPr>
              <a:t>1970</a:t>
            </a:r>
            <a:r>
              <a:rPr lang="ru-RU" sz="2000" dirty="0"/>
              <a:t>, генерал-майор – </a:t>
            </a:r>
            <a:r>
              <a:rPr lang="ru-RU" sz="2000" dirty="0" smtClean="0">
                <a:latin typeface="Comic Sans MS" pitchFamily="66" charset="0"/>
              </a:rPr>
              <a:t>1995</a:t>
            </a:r>
            <a:r>
              <a:rPr lang="ru-RU" sz="2000" dirty="0" smtClean="0"/>
              <a:t>; </a:t>
            </a:r>
          </a:p>
          <a:p>
            <a:pPr marL="285750" indent="-285750">
              <a:buBlip>
                <a:blip r:embed="rId4"/>
              </a:buBlip>
            </a:pPr>
            <a:r>
              <a:rPr lang="ru-RU" sz="2000" dirty="0" smtClean="0">
                <a:latin typeface="Comic Sans MS" pitchFamily="66" charset="0"/>
              </a:rPr>
              <a:t>1997 год </a:t>
            </a:r>
            <a:r>
              <a:rPr lang="ru-RU" sz="2000" dirty="0" smtClean="0"/>
              <a:t>– уход в отставку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4500" y1="55435" x2="9000" y2="89130"/>
                        <a14:foregroundMark x1="13500" y1="54348" x2="13000" y2="56884"/>
                        <a14:foregroundMark x1="15000" y1="51087" x2="25000" y2="52899"/>
                        <a14:foregroundMark x1="8500" y1="93841" x2="19000" y2="99638"/>
                        <a14:foregroundMark x1="65000" y1="92391" x2="67000" y2="99638"/>
                        <a14:foregroundMark x1="80000" y1="90217" x2="78500" y2="99275"/>
                        <a14:foregroundMark x1="90500" y1="88406" x2="87000" y2="99638"/>
                        <a14:foregroundMark x1="90500" y1="58333" x2="89500" y2="66304"/>
                        <a14:foregroundMark x1="94000" y1="53623" x2="92000" y2="60870"/>
                        <a14:foregroundMark x1="97500" y1="58696" x2="93500" y2="63043"/>
                        <a14:foregroundMark x1="30500" y1="35507" x2="35000" y2="34058"/>
                        <a14:backgroundMark x1="2500" y1="88043" x2="500" y2="89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1110" y="603733"/>
            <a:ext cx="4532079" cy="62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276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14380"/>
          </a:xfrm>
        </p:spPr>
        <p:txBody>
          <a:bodyPr>
            <a:noAutofit/>
          </a:bodyPr>
          <a:lstStyle/>
          <a:p>
            <a:r>
              <a:rPr lang="ru-RU" dirty="0" smtClean="0">
                <a:hlinkClick r:id="rId3" action="ppaction://hlinksldjump"/>
              </a:rPr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Мы вступили лишь в четвертое десятилетие космической эры, а уже </a:t>
            </a:r>
            <a:r>
              <a:rPr lang="ru-RU" sz="2400" dirty="0" smtClean="0"/>
              <a:t>привыкли </a:t>
            </a:r>
            <a:r>
              <a:rPr lang="ru-RU" sz="2400" dirty="0"/>
              <a:t>к таким чудесам, как охватившие всю Землю спутниковые системы </a:t>
            </a:r>
            <a:r>
              <a:rPr lang="ru-RU" sz="2400" dirty="0" smtClean="0"/>
              <a:t>связи, наблюдения </a:t>
            </a:r>
            <a:r>
              <a:rPr lang="ru-RU" sz="2400" dirty="0"/>
              <a:t>за </a:t>
            </a:r>
            <a:r>
              <a:rPr lang="ru-RU" sz="2400" dirty="0" smtClean="0"/>
              <a:t>погодой и навигации. За </a:t>
            </a:r>
            <a:r>
              <a:rPr lang="ru-RU" sz="2400" dirty="0"/>
              <a:t>очень короткий </a:t>
            </a:r>
            <a:r>
              <a:rPr lang="ru-RU" sz="2400" dirty="0" smtClean="0"/>
              <a:t>срок </a:t>
            </a:r>
            <a:r>
              <a:rPr lang="ru-RU" sz="2400" dirty="0"/>
              <a:t>космонавтика стала неотъемлемой частью нашей </a:t>
            </a:r>
            <a:r>
              <a:rPr lang="ru-RU" sz="2400" dirty="0" smtClean="0"/>
              <a:t>жизни. И </a:t>
            </a:r>
            <a:r>
              <a:rPr lang="ru-RU" sz="2400" dirty="0"/>
              <a:t>не </a:t>
            </a:r>
            <a:r>
              <a:rPr lang="ru-RU" sz="2400" dirty="0" smtClean="0"/>
              <a:t>нужно сомневаться в том, </a:t>
            </a:r>
            <a:r>
              <a:rPr lang="ru-RU" sz="2400" dirty="0"/>
              <a:t>что дальнейшее развитие земной цивилизации не </a:t>
            </a:r>
            <a:r>
              <a:rPr lang="ru-RU" sz="2400" dirty="0" smtClean="0"/>
              <a:t>сможет </a:t>
            </a:r>
            <a:r>
              <a:rPr lang="ru-RU" sz="2400" dirty="0"/>
              <a:t>обойтись без освоения всего околоземного пространства. Освоение космоса </a:t>
            </a:r>
            <a:r>
              <a:rPr lang="ru-RU" sz="2400" dirty="0" smtClean="0"/>
              <a:t>продолжается </a:t>
            </a:r>
            <a:r>
              <a:rPr lang="ru-RU" sz="2400" dirty="0"/>
              <a:t>нарастающими темпами.</a:t>
            </a: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75143" flipH="1">
            <a:off x="9680009" y="4195643"/>
            <a:ext cx="2827786" cy="230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23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4982 -0.05411 C -0.16354 -0.05665 -0.21111 -0.05873 -0.22743 -0.05873 C -0.33246 -0.05873 -0.44027 -0.02058 -0.44027 0.0178 C -0.44027 -0.00185 -0.49427 -0.02081 -0.54531 -0.02081 C -0.5993 -0.02081 -0.65034 -0.00162 -0.65034 0.0178 C -0.65034 0.00786 -0.67743 -0.00185 -0.70416 -0.00185 C -0.73125 -0.00185 -0.75833 0.00763 -0.75833 0.0178 C -0.75833 0.01271 -0.7717 0.00786 -0.78506 0.00786 C -0.79861 0.00786 -0.81197 0.01271 -0.81197 0.0178 C -0.81197 0.01503 -0.81909 0.01271 -0.82569 0.01271 C -0.82916 0.01271 -0.83906 0.01526 -0.83906 0.0178 C -0.83906 0.01641 -0.84253 0.01503 -0.84618 0.01503 C -0.84618 0.01479 -0.85329 0.01618 -0.85329 0.0178 C -0.85329 0.01688 -0.85329 0.01641 -0.85659 0.01641 C -0.85659 0.01664 -0.86024 0.01688 -0.86024 0.0178 C -0.86024 0.01734 -0.86024 0.01688 -0.86024 0.01641 C -0.86371 0.01641 -0.86371 0.01688 -0.86371 0.01734 C -0.86718 0.01734 -0.86718 0.01688 -0.86718 0.01641 C -0.87066 0.01641 -0.87066 0.01688 -0.87066 0.01734 " pathEditMode="relative" rAng="0" ptsTypes="fffffffffffffffffff">
                                      <p:cBhvr>
                                        <p:cTn id="6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dirty="0" smtClean="0">
                <a:hlinkClick r:id="rId3" action="ppaction://hlinksldjump"/>
              </a:rPr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17251"/>
            <a:ext cx="8568952" cy="5805264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4"/>
              </a:buBlip>
            </a:pP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www.ymniki.ru/cosmos.html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pedsovet.su/load/411-1-0-38074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hq-wallpapers.ru/wallpapers/space/pic32779_raz1920x1200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prezentacii.com/astronomiya/4828-prezentaciya-o-kosmose.html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9"/>
              </a:rPr>
              <a:t>http://</a:t>
            </a:r>
            <a:r>
              <a:rPr lang="ru-RU" sz="2000" dirty="0">
                <a:hlinkClick r:id="rId9"/>
              </a:rPr>
              <a:t>сезоны-</a:t>
            </a:r>
            <a:r>
              <a:rPr lang="ru-RU" sz="2000" dirty="0" err="1">
                <a:hlinkClick r:id="rId9"/>
              </a:rPr>
              <a:t>года.рф</a:t>
            </a:r>
            <a:r>
              <a:rPr lang="ru-RU" sz="2000" dirty="0">
                <a:hlinkClick r:id="rId9"/>
              </a:rPr>
              <a:t>/человек%20и%20космос.</a:t>
            </a:r>
            <a:r>
              <a:rPr lang="en-US" sz="2000" dirty="0" smtClean="0">
                <a:hlinkClick r:id="rId9"/>
              </a:rPr>
              <a:t>html</a:t>
            </a:r>
            <a:endParaRPr lang="en-US" sz="2000" dirty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0"/>
              </a:rPr>
              <a:t>http://nasha-vselennaya.ru/?</a:t>
            </a:r>
            <a:r>
              <a:rPr lang="en-US" sz="2000" dirty="0" smtClean="0">
                <a:hlinkClick r:id="rId10"/>
              </a:rPr>
              <a:t>cat=226&amp;paged=3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1"/>
              </a:rPr>
              <a:t>http://www.contenton.ru/geo-solnechnay-sistema</a:t>
            </a:r>
            <a:r>
              <a:rPr lang="en-US" sz="2000" dirty="0" smtClean="0">
                <a:hlinkClick r:id="rId11"/>
              </a:rPr>
              <a:t>/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2"/>
              </a:rPr>
              <a:t>http://</a:t>
            </a:r>
            <a:r>
              <a:rPr lang="en-US" sz="2000" dirty="0" smtClean="0">
                <a:hlinkClick r:id="rId12"/>
              </a:rPr>
              <a:t>www.med007.ru/news/1/2012-06-03-928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3"/>
              </a:rPr>
              <a:t>http://</a:t>
            </a:r>
            <a:r>
              <a:rPr lang="en-US" sz="2000" dirty="0" smtClean="0">
                <a:hlinkClick r:id="rId13"/>
              </a:rPr>
              <a:t>www.newbur.ru/news/13486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4"/>
              </a:rPr>
              <a:t>http://astronomus.ru/solar/sun</a:t>
            </a:r>
            <a:r>
              <a:rPr lang="en-US" sz="2000" dirty="0" smtClean="0">
                <a:hlinkClick r:id="rId14"/>
              </a:rPr>
              <a:t>/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5"/>
              </a:rPr>
              <a:t>http://</a:t>
            </a:r>
            <a:r>
              <a:rPr lang="en-US" sz="2000" dirty="0" smtClean="0">
                <a:hlinkClick r:id="rId15"/>
              </a:rPr>
              <a:t>rewalls.com/space/26852-kosmos-planety-solnce.html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6"/>
              </a:rPr>
              <a:t>http://v-kosmose.com/galaktiki-vselennoi</a:t>
            </a:r>
            <a:r>
              <a:rPr lang="en-US" sz="2000" dirty="0" smtClean="0">
                <a:hlinkClick r:id="rId16"/>
              </a:rPr>
              <a:t>/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7"/>
              </a:rPr>
              <a:t>http://</a:t>
            </a:r>
            <a:r>
              <a:rPr lang="en-US" sz="2000" dirty="0" smtClean="0">
                <a:hlinkClick r:id="rId17"/>
              </a:rPr>
              <a:t>znaniya-sila.narod.ru/universe/uni001_12.htm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8"/>
              </a:rPr>
              <a:t>http://</a:t>
            </a:r>
            <a:r>
              <a:rPr lang="en-US" sz="2000" dirty="0" smtClean="0">
                <a:hlinkClick r:id="rId18"/>
              </a:rPr>
              <a:t>all-biography.ru/alpha/g/gagarin-yurij-gagarin-yuri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19"/>
              </a:rPr>
              <a:t>http://</a:t>
            </a:r>
            <a:r>
              <a:rPr lang="en-US" sz="2000" dirty="0" smtClean="0">
                <a:hlinkClick r:id="rId19"/>
              </a:rPr>
              <a:t>all-biography.ru/alpha/t/tereshkova-valentina-vladimirovna-tereshkova-va-lentina-vladimirovna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20"/>
              </a:rPr>
              <a:t>http://</a:t>
            </a:r>
            <a:r>
              <a:rPr lang="en-US" sz="2000" dirty="0" smtClean="0">
                <a:hlinkClick r:id="rId20"/>
              </a:rPr>
              <a:t>www.cosmos-online.ru/people/35-yurij-gagarin-kratkaya-biografiya.html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21"/>
              </a:rPr>
              <a:t>http://</a:t>
            </a:r>
            <a:r>
              <a:rPr lang="en-US" sz="2000" dirty="0" smtClean="0">
                <a:hlinkClick r:id="rId21"/>
              </a:rPr>
              <a:t>rusarchives.ru/12april/bio.php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22"/>
              </a:rPr>
              <a:t>http://</a:t>
            </a:r>
            <a:r>
              <a:rPr lang="en-US" sz="2000" dirty="0" smtClean="0">
                <a:hlinkClick r:id="rId22"/>
              </a:rPr>
              <a:t>www.cosmos-online.ru/people/72-valentina-vladimirovna-tereshkova-kratkaya-biografiya.html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23"/>
              </a:rPr>
              <a:t>http://www.greatwomen.com.ua/2008/05/07/valentina-vladimirovna-tereshkova</a:t>
            </a:r>
            <a:r>
              <a:rPr lang="en-US" sz="2000" dirty="0" smtClean="0">
                <a:hlinkClick r:id="rId23"/>
              </a:rPr>
              <a:t>/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24"/>
              </a:rPr>
              <a:t>http://</a:t>
            </a:r>
            <a:r>
              <a:rPr lang="en-US" sz="2000" dirty="0" smtClean="0">
                <a:hlinkClick r:id="rId24"/>
              </a:rPr>
              <a:t>www.cosmos-online.ru/planets-of-the-solar-system.html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25"/>
              </a:rPr>
              <a:t>http://</a:t>
            </a:r>
            <a:r>
              <a:rPr lang="en-US" sz="2000" dirty="0" smtClean="0">
                <a:hlinkClick r:id="rId25"/>
              </a:rPr>
              <a:t>referati-besplatno.ru/issledovanie-kosmosa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r>
              <a:rPr lang="en-US" sz="2000" dirty="0">
                <a:hlinkClick r:id="rId26"/>
              </a:rPr>
              <a:t>http://</a:t>
            </a:r>
            <a:r>
              <a:rPr lang="en-US" sz="2000" dirty="0" smtClean="0">
                <a:hlinkClick r:id="rId26"/>
              </a:rPr>
              <a:t>dutsadok.com.ua/publ/transport/raketa/9-1-0-116</a:t>
            </a: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pPr>
              <a:buBlip>
                <a:blip r:embed="rId4"/>
              </a:buBlip>
            </a:pPr>
            <a:endParaRPr lang="ru-RU" sz="2000" dirty="0" smtClean="0"/>
          </a:p>
          <a:p>
            <a:endParaRPr lang="ru-RU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44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4380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Содержание: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86412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dirty="0" smtClean="0">
                <a:hlinkClick r:id="rId4" action="ppaction://hlinksldjump"/>
              </a:rPr>
              <a:t>Общее понятие слова «космос»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5" action="ppaction://hlinksldjump"/>
              </a:rPr>
              <a:t>Галактики. Солнечная система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6" action="ppaction://hlinksldjump"/>
              </a:rPr>
              <a:t>Изучение космоса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7" action="ppaction://hlinksldjump"/>
              </a:rPr>
              <a:t>Первый полет человека в космос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8" action="ppaction://hlinksldjump"/>
              </a:rPr>
              <a:t>Первая женщина-космонавт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9" action="ppaction://hlinksldjump"/>
              </a:rPr>
              <a:t>Заключение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0" action="ppaction://hlinksldjump"/>
              </a:rPr>
              <a:t>Список литературы</a:t>
            </a:r>
            <a:endParaRPr lang="ru-RU" dirty="0" smtClean="0"/>
          </a:p>
          <a:p>
            <a:pPr>
              <a:buBlip>
                <a:blip r:embed="rId11"/>
              </a:buBlip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59632" y="2557324"/>
            <a:ext cx="6918676" cy="374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Общее понятие слова «космос»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2664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/>
              <a:t>Космос</a:t>
            </a:r>
            <a:r>
              <a:rPr lang="ru-RU" sz="2000" dirty="0"/>
              <a:t> - это вакуум, в неподдающемся воображению размерах которого находятся бесчисленное множество галактик со своими звездами, планетами и спутниками. Это пугающее осознание ничтожности нашей планеты в масштабах космоса и в то же время захватывающее дух от его величия, красоты и невозможности осознать его истинные размеры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            </a:t>
            </a:r>
            <a:endParaRPr lang="ru-RU" sz="18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hlinkClick r:id="rId3" action="ppaction://hlinksldjump"/>
              </a:rPr>
              <a:t>Галактики. Солнечная система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071546"/>
            <a:ext cx="8691850" cy="5381790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ru-RU" sz="2800" b="1" dirty="0" smtClean="0"/>
              <a:t>Галактики</a:t>
            </a:r>
            <a:r>
              <a:rPr lang="ru-RU" sz="2400" dirty="0" smtClean="0"/>
              <a:t> – это крупные группировки </a:t>
            </a:r>
            <a:r>
              <a:rPr lang="ru-RU" sz="2400" dirty="0"/>
              <a:t>звезд, пыли, газа, удерживаемых вместе гравитацией. Они могут сильно различаться размерами и формой. Большинство объектов в космосе являются частями какой-либо галактики. </a:t>
            </a:r>
            <a:endParaRPr lang="ru-RU" sz="2400" dirty="0" smtClean="0"/>
          </a:p>
          <a:p>
            <a:pPr>
              <a:buBlip>
                <a:blip r:embed="rId4"/>
              </a:buBlip>
            </a:pPr>
            <a:r>
              <a:rPr lang="ru-RU" sz="2400" dirty="0" smtClean="0"/>
              <a:t>Все галактики </a:t>
            </a:r>
            <a:r>
              <a:rPr lang="ru-RU" sz="2400" dirty="0"/>
              <a:t>во Вселенной двигаются на огромных скоростях. </a:t>
            </a:r>
            <a:endParaRPr lang="ru-RU" sz="2400" dirty="0" smtClean="0"/>
          </a:p>
          <a:p>
            <a:pPr>
              <a:buBlip>
                <a:blip r:embed="rId4"/>
              </a:buBlip>
            </a:pPr>
            <a:r>
              <a:rPr lang="ru-RU" sz="2400" dirty="0" smtClean="0"/>
              <a:t>Галактики </a:t>
            </a:r>
            <a:r>
              <a:rPr lang="ru-RU" sz="2400" dirty="0"/>
              <a:t>разделены на четыре основные группы — спиральные, эллиптические, неправильные и галактики с </a:t>
            </a:r>
            <a:r>
              <a:rPr lang="ru-RU" sz="2400" dirty="0" smtClean="0"/>
              <a:t>перемычкой.</a:t>
            </a:r>
          </a:p>
          <a:p>
            <a:pPr>
              <a:buBlip>
                <a:blip r:embed="rId4"/>
              </a:buBlip>
            </a:pPr>
            <a:r>
              <a:rPr lang="ru-RU" sz="2400" dirty="0" smtClean="0"/>
              <a:t>Нашей галактикой является Млечный Путь. Он образует кольцо,  поэтому с любой точки Земли мы можем видеть только его часть.</a:t>
            </a:r>
          </a:p>
          <a:p>
            <a:pPr>
              <a:buBlip>
                <a:blip r:embed="rId4"/>
              </a:buBlip>
            </a:pPr>
            <a:endParaRPr lang="ru-RU" sz="2800" dirty="0" smtClean="0"/>
          </a:p>
          <a:p>
            <a:pPr>
              <a:buBlip>
                <a:blip r:embed="rId4"/>
              </a:buBlip>
            </a:pPr>
            <a:endParaRPr lang="ru-RU" sz="2800" b="1" i="1" u="sng" dirty="0"/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24" y="1052736"/>
            <a:ext cx="8497887" cy="561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782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4380"/>
          </a:xfrm>
        </p:spPr>
        <p:txBody>
          <a:bodyPr>
            <a:noAutofit/>
          </a:bodyPr>
          <a:lstStyle/>
          <a:p>
            <a:r>
              <a:rPr lang="ru-RU" dirty="0" smtClean="0">
                <a:hlinkClick r:id="rId3" action="ppaction://hlinksldjump"/>
              </a:rPr>
              <a:t>Галактики. </a:t>
            </a:r>
            <a:r>
              <a:rPr lang="ru-RU" dirty="0">
                <a:hlinkClick r:id="rId3" action="ppaction://hlinksldjump"/>
              </a:rPr>
              <a:t>Солнечная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286412"/>
          </a:xfrm>
        </p:spPr>
        <p:txBody>
          <a:bodyPr>
            <a:normAutofit lnSpcReduction="10000"/>
          </a:bodyPr>
          <a:lstStyle/>
          <a:p>
            <a:pPr>
              <a:buBlip>
                <a:blip r:embed="rId4"/>
              </a:buBlip>
            </a:pPr>
            <a:r>
              <a:rPr lang="ru-RU" sz="2800" b="1" i="1" dirty="0" smtClean="0"/>
              <a:t>Солнечная </a:t>
            </a:r>
            <a:r>
              <a:rPr lang="ru-RU" sz="2800" b="1" i="1" dirty="0"/>
              <a:t>система </a:t>
            </a:r>
            <a:r>
              <a:rPr lang="ru-RU" sz="2400" dirty="0"/>
              <a:t>- это спаянная силами взаимного притяжения система небесных тел, которую образуют 9 больших планет с их спутниками, несколько тысяч малых </a:t>
            </a:r>
            <a:r>
              <a:rPr lang="ru-RU" sz="2400" dirty="0" smtClean="0"/>
              <a:t>планет, кометы </a:t>
            </a:r>
            <a:r>
              <a:rPr lang="ru-RU" sz="2400" dirty="0"/>
              <a:t>и метеорные тела</a:t>
            </a:r>
            <a:r>
              <a:rPr lang="ru-RU" sz="2400" dirty="0" smtClean="0"/>
              <a:t>.</a:t>
            </a:r>
          </a:p>
          <a:p>
            <a:pPr>
              <a:buBlip>
                <a:blip r:embed="rId4"/>
              </a:buBlip>
            </a:pPr>
            <a:r>
              <a:rPr lang="ru-RU" sz="2400" dirty="0" smtClean="0"/>
              <a:t>Центр Солнечной </a:t>
            </a:r>
            <a:r>
              <a:rPr lang="ru-RU" sz="2400" dirty="0"/>
              <a:t>Системы </a:t>
            </a:r>
            <a:r>
              <a:rPr lang="ru-RU" sz="2400" dirty="0" smtClean="0"/>
              <a:t>- </a:t>
            </a:r>
            <a:r>
              <a:rPr lang="ru-RU" sz="2400" u="sng" dirty="0" smtClean="0"/>
              <a:t>Солнце</a:t>
            </a:r>
            <a:r>
              <a:rPr lang="ru-RU" sz="2400" dirty="0" smtClean="0"/>
              <a:t>. </a:t>
            </a:r>
            <a:r>
              <a:rPr lang="ru-RU" sz="2400" dirty="0"/>
              <a:t>Оно </a:t>
            </a:r>
            <a:r>
              <a:rPr lang="ru-RU" sz="2400" dirty="0" smtClean="0"/>
              <a:t>является звездой, светящей достаточно </a:t>
            </a:r>
            <a:r>
              <a:rPr lang="ru-RU" sz="2400" dirty="0"/>
              <a:t>равномерно на протяжении миллионов </a:t>
            </a:r>
            <a:r>
              <a:rPr lang="ru-RU" sz="2400" dirty="0" smtClean="0"/>
              <a:t>лет. Вокруг него, </a:t>
            </a:r>
            <a:r>
              <a:rPr lang="ru-RU" sz="2400" dirty="0"/>
              <a:t>уже около пяти миллиардов лет, </a:t>
            </a:r>
            <a:r>
              <a:rPr lang="ru-RU" sz="2400" dirty="0" smtClean="0"/>
              <a:t>кружат </a:t>
            </a:r>
            <a:r>
              <a:rPr lang="ru-RU" sz="2400" dirty="0"/>
              <a:t>8 </a:t>
            </a:r>
            <a:r>
              <a:rPr lang="ru-RU" sz="2400" dirty="0" smtClean="0"/>
              <a:t>планет : Меркурий, Венера, Земля, Марс, Юпитер, Сатурн, Уран и Нептун.</a:t>
            </a:r>
          </a:p>
          <a:p>
            <a:pPr>
              <a:buBlip>
                <a:blip r:embed="rId4"/>
              </a:buBlip>
            </a:pPr>
            <a:r>
              <a:rPr lang="ru-RU" sz="2400" dirty="0" smtClean="0"/>
              <a:t>У </a:t>
            </a:r>
            <a:r>
              <a:rPr lang="ru-RU" sz="2400" dirty="0"/>
              <a:t>всех народов Солнце </a:t>
            </a:r>
            <a:r>
              <a:rPr lang="ru-RU" sz="2400" dirty="0" smtClean="0"/>
              <a:t>является главным божеством. К примеру </a:t>
            </a:r>
            <a:r>
              <a:rPr lang="ru-RU" sz="2400" dirty="0"/>
              <a:t>лучезарный бог Гелиос у древних греков, </a:t>
            </a:r>
            <a:r>
              <a:rPr lang="ru-RU" sz="2400" dirty="0" err="1"/>
              <a:t>Дажьбог</a:t>
            </a:r>
            <a:r>
              <a:rPr lang="ru-RU" sz="2400" dirty="0"/>
              <a:t> и Ярило у древних славян. От Солнца зависела жизнь </a:t>
            </a:r>
            <a:r>
              <a:rPr lang="ru-RU" sz="2400" dirty="0" smtClean="0"/>
              <a:t>человека. Именно </a:t>
            </a:r>
            <a:r>
              <a:rPr lang="ru-RU" sz="2400" dirty="0"/>
              <a:t>Солнце приносило тепло, давало хороший урожай.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055" y="1124744"/>
            <a:ext cx="8424936" cy="56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97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hlinkClick r:id="rId3" action="ppaction://hlinksldjump"/>
              </a:rPr>
              <a:t>Изучение космоса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5154194" cy="5472608"/>
          </a:xfrm>
        </p:spPr>
        <p:txBody>
          <a:bodyPr>
            <a:normAutofit fontScale="92500"/>
          </a:bodyPr>
          <a:lstStyle/>
          <a:p>
            <a:pPr>
              <a:buBlip>
                <a:blip r:embed="rId4"/>
              </a:buBlip>
            </a:pPr>
            <a:r>
              <a:rPr lang="ru-RU" sz="2200" dirty="0"/>
              <a:t>Изучение космоса началось еще с самых древних </a:t>
            </a:r>
            <a:r>
              <a:rPr lang="ru-RU" sz="2200" dirty="0" smtClean="0"/>
              <a:t>времен. И </a:t>
            </a:r>
            <a:r>
              <a:rPr lang="ru-RU" sz="2200" dirty="0"/>
              <a:t>только </a:t>
            </a:r>
            <a:r>
              <a:rPr lang="ru-RU" sz="2200" dirty="0" smtClean="0"/>
              <a:t>четыреста </a:t>
            </a:r>
            <a:r>
              <a:rPr lang="ru-RU" sz="2200" dirty="0"/>
              <a:t>лет назад, после изобретения телескопа, астрономия начала стремительно </a:t>
            </a:r>
            <a:r>
              <a:rPr lang="ru-RU" sz="2200" dirty="0" smtClean="0"/>
              <a:t>развиваться.</a:t>
            </a:r>
          </a:p>
          <a:p>
            <a:pPr>
              <a:buBlip>
                <a:blip r:embed="rId4"/>
              </a:buBlip>
            </a:pPr>
            <a:r>
              <a:rPr lang="ru-RU" sz="2200" b="1" dirty="0" smtClean="0"/>
              <a:t>XVII век </a:t>
            </a:r>
            <a:r>
              <a:rPr lang="ru-RU" sz="2200" dirty="0" smtClean="0"/>
              <a:t>- переходный век </a:t>
            </a:r>
            <a:r>
              <a:rPr lang="ru-RU" sz="2200" dirty="0"/>
              <a:t>для </a:t>
            </a:r>
            <a:r>
              <a:rPr lang="ru-RU" sz="2200" dirty="0" smtClean="0"/>
              <a:t>астрономии. В это время был </a:t>
            </a:r>
            <a:r>
              <a:rPr lang="ru-RU" sz="2200" dirty="0"/>
              <a:t>открыт Млечный путь, другие звездные скопления и туманности</a:t>
            </a:r>
            <a:r>
              <a:rPr lang="ru-RU" sz="2200" dirty="0" smtClean="0"/>
              <a:t>.</a:t>
            </a:r>
          </a:p>
          <a:p>
            <a:pPr>
              <a:buBlip>
                <a:blip r:embed="rId4"/>
              </a:buBlip>
            </a:pPr>
            <a:r>
              <a:rPr lang="ru-RU" sz="2200" b="1" dirty="0" smtClean="0"/>
              <a:t>XIX век </a:t>
            </a:r>
            <a:r>
              <a:rPr lang="ru-RU" sz="2200" dirty="0" smtClean="0"/>
              <a:t>- </a:t>
            </a:r>
            <a:r>
              <a:rPr lang="ru-RU" sz="2200" dirty="0"/>
              <a:t>астрономия вступила в фазу многочисленных открытий и достижений</a:t>
            </a:r>
            <a:r>
              <a:rPr lang="ru-RU" sz="2200" dirty="0" smtClean="0"/>
              <a:t>.</a:t>
            </a:r>
          </a:p>
          <a:p>
            <a:pPr>
              <a:buBlip>
                <a:blip r:embed="rId4"/>
              </a:buBlip>
            </a:pPr>
            <a:r>
              <a:rPr lang="ru-RU" sz="2200" b="1" dirty="0" smtClean="0"/>
              <a:t>XX век </a:t>
            </a:r>
            <a:r>
              <a:rPr lang="ru-RU" sz="2200" dirty="0" smtClean="0"/>
              <a:t>- запуск </a:t>
            </a:r>
            <a:r>
              <a:rPr lang="ru-RU" sz="2200" dirty="0"/>
              <a:t>первого спутника в космос, первый полет человека в космос, выход в открытое космическое пространство, высадка на луне и космические миссии к планетам Солнечной системы. </a:t>
            </a:r>
          </a:p>
          <a:p>
            <a:pPr>
              <a:buBlip>
                <a:blip r:embed="rId4"/>
              </a:buBlip>
            </a:pPr>
            <a:endParaRPr lang="ru-RU" dirty="0"/>
          </a:p>
          <a:p>
            <a:pPr>
              <a:buBlip>
                <a:blip r:embed="rId4"/>
              </a:buBlip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714" y="1196752"/>
            <a:ext cx="3550477" cy="221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714" y="3636074"/>
            <a:ext cx="3550477" cy="2485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hlinkClick r:id="rId3" action="ppaction://hlinksldjump"/>
              </a:rPr>
              <a:t>Первый полет человека в космос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5256584" cy="561662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i="1" dirty="0"/>
              <a:t>Юрий Алексеевич </a:t>
            </a:r>
            <a:r>
              <a:rPr lang="ru-RU" sz="4500" b="1" i="1" dirty="0" smtClean="0"/>
              <a:t>Гагарин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Comic Sans MS" pitchFamily="66" charset="0"/>
              </a:rPr>
              <a:t>Дата рождения: </a:t>
            </a:r>
            <a:r>
              <a:rPr lang="ru-RU" u="sng" dirty="0" smtClean="0">
                <a:latin typeface="Comic Sans MS" pitchFamily="66" charset="0"/>
              </a:rPr>
              <a:t>9 </a:t>
            </a:r>
            <a:r>
              <a:rPr lang="ru-RU" u="sng" dirty="0">
                <a:latin typeface="Comic Sans MS" pitchFamily="66" charset="0"/>
              </a:rPr>
              <a:t>марта 1934 </a:t>
            </a:r>
            <a:r>
              <a:rPr lang="ru-RU" u="sng" dirty="0" smtClean="0">
                <a:latin typeface="Comic Sans MS" pitchFamily="66" charset="0"/>
              </a:rPr>
              <a:t>года</a:t>
            </a:r>
            <a:r>
              <a:rPr lang="ru-RU" dirty="0" smtClean="0"/>
              <a:t>;</a:t>
            </a:r>
            <a:r>
              <a:rPr lang="ru-RU" b="1" u="sng" dirty="0" smtClean="0"/>
              <a:t> </a:t>
            </a:r>
            <a:endParaRPr lang="ru-RU" dirty="0"/>
          </a:p>
          <a:p>
            <a:pPr>
              <a:buBlip>
                <a:blip r:embed="rId4"/>
              </a:buBlip>
            </a:pPr>
            <a:r>
              <a:rPr lang="ru-RU" dirty="0" smtClean="0">
                <a:latin typeface="Comic Sans MS" pitchFamily="66" charset="0"/>
              </a:rPr>
              <a:t>Место рождения:  </a:t>
            </a:r>
            <a:r>
              <a:rPr lang="ru-RU" dirty="0" err="1" smtClean="0"/>
              <a:t>Клушино</a:t>
            </a:r>
            <a:r>
              <a:rPr lang="ru-RU" dirty="0" smtClean="0"/>
              <a:t>, Смоленская область;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Comic Sans MS" pitchFamily="66" charset="0"/>
              </a:rPr>
              <a:t>1941 год </a:t>
            </a:r>
            <a:r>
              <a:rPr lang="ru-RU" dirty="0" smtClean="0"/>
              <a:t>–начало образования в школе;</a:t>
            </a:r>
          </a:p>
          <a:p>
            <a:pPr>
              <a:buBlip>
                <a:blip r:embed="rId4"/>
              </a:buBlip>
            </a:pPr>
            <a:r>
              <a:rPr lang="ru-RU" dirty="0" smtClean="0"/>
              <a:t>Поступил </a:t>
            </a:r>
            <a:r>
              <a:rPr lang="ru-RU" dirty="0"/>
              <a:t>в ремесленное </a:t>
            </a:r>
            <a:r>
              <a:rPr lang="ru-RU" dirty="0" smtClean="0"/>
              <a:t>училище;</a:t>
            </a:r>
            <a:endParaRPr lang="ru-RU" dirty="0"/>
          </a:p>
          <a:p>
            <a:pPr>
              <a:buBlip>
                <a:blip r:embed="rId4"/>
              </a:buBlip>
            </a:pPr>
            <a:r>
              <a:rPr lang="ru-RU" dirty="0" smtClean="0"/>
              <a:t> </a:t>
            </a:r>
            <a:r>
              <a:rPr lang="ru-RU" dirty="0" smtClean="0">
                <a:latin typeface="Comic Sans MS" pitchFamily="66" charset="0"/>
              </a:rPr>
              <a:t>1951 год </a:t>
            </a:r>
            <a:r>
              <a:rPr lang="ru-RU" dirty="0" smtClean="0"/>
              <a:t>– обучение в </a:t>
            </a:r>
            <a:r>
              <a:rPr lang="ru-RU" dirty="0"/>
              <a:t>индустриальном техникуме </a:t>
            </a:r>
            <a:r>
              <a:rPr lang="ru-RU" dirty="0" smtClean="0"/>
              <a:t>Саратова; </a:t>
            </a:r>
          </a:p>
          <a:p>
            <a:pPr>
              <a:buBlip>
                <a:blip r:embed="rId4"/>
              </a:buBlip>
            </a:pPr>
            <a:r>
              <a:rPr lang="ru-RU" dirty="0"/>
              <a:t>С</a:t>
            </a:r>
            <a:r>
              <a:rPr lang="ru-RU" dirty="0" smtClean="0"/>
              <a:t>тал </a:t>
            </a:r>
            <a:r>
              <a:rPr lang="ru-RU" dirty="0"/>
              <a:t>посещать </a:t>
            </a:r>
            <a:r>
              <a:rPr lang="ru-RU" dirty="0" smtClean="0"/>
              <a:t>аэроклуб;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Comic Sans MS" pitchFamily="66" charset="0"/>
              </a:rPr>
              <a:t>1952 год </a:t>
            </a:r>
            <a:r>
              <a:rPr lang="ru-RU" dirty="0" smtClean="0"/>
              <a:t>- первый </a:t>
            </a:r>
            <a:r>
              <a:rPr lang="ru-RU" dirty="0"/>
              <a:t>полет на самолете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Як-18; </a:t>
            </a:r>
          </a:p>
          <a:p>
            <a:pPr>
              <a:buBlip>
                <a:blip r:embed="rId4"/>
              </a:buBlip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1957 </a:t>
            </a:r>
            <a:r>
              <a:rPr lang="ru-RU" dirty="0" smtClean="0">
                <a:latin typeface="Comic Sans MS" pitchFamily="66" charset="0"/>
              </a:rPr>
              <a:t>год </a:t>
            </a:r>
            <a:r>
              <a:rPr lang="ru-RU" dirty="0" smtClean="0"/>
              <a:t>- окончил </a:t>
            </a:r>
            <a:r>
              <a:rPr lang="ru-RU" dirty="0"/>
              <a:t>Оренбургское училище </a:t>
            </a:r>
            <a:r>
              <a:rPr lang="ru-RU" dirty="0" smtClean="0"/>
              <a:t>летчиков; </a:t>
            </a:r>
            <a:endParaRPr lang="ru-RU" dirty="0"/>
          </a:p>
          <a:p>
            <a:pPr>
              <a:buBlip>
                <a:blip r:embed="rId4"/>
              </a:buBlip>
            </a:pPr>
            <a:r>
              <a:rPr lang="ru-RU" dirty="0" smtClean="0">
                <a:latin typeface="Comic Sans MS" pitchFamily="66" charset="0"/>
              </a:rPr>
              <a:t>Март 1960 года </a:t>
            </a:r>
            <a:r>
              <a:rPr lang="ru-RU" dirty="0" smtClean="0"/>
              <a:t>-  кандидат </a:t>
            </a:r>
            <a:r>
              <a:rPr lang="ru-RU" dirty="0"/>
              <a:t>в </a:t>
            </a:r>
            <a:r>
              <a:rPr lang="ru-RU" dirty="0" smtClean="0"/>
              <a:t>космонавты; </a:t>
            </a:r>
          </a:p>
          <a:p>
            <a:pPr>
              <a:buBlip>
                <a:blip r:embed="rId4"/>
              </a:buBlip>
            </a:pPr>
            <a:r>
              <a:rPr lang="ru-RU" b="1" u="sng" dirty="0" smtClean="0">
                <a:latin typeface="Comic Sans MS" pitchFamily="66" charset="0"/>
              </a:rPr>
              <a:t>12 </a:t>
            </a:r>
            <a:r>
              <a:rPr lang="ru-RU" b="1" u="sng" dirty="0">
                <a:latin typeface="Comic Sans MS" pitchFamily="66" charset="0"/>
              </a:rPr>
              <a:t>апреля 1961 года 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dirty="0" smtClean="0"/>
              <a:t>- корабль </a:t>
            </a:r>
            <a:r>
              <a:rPr lang="ru-RU" dirty="0"/>
              <a:t>«Восток» с Гагариным на борту </a:t>
            </a:r>
            <a:r>
              <a:rPr lang="ru-RU" dirty="0" smtClean="0"/>
              <a:t>впервые вышел </a:t>
            </a:r>
            <a:r>
              <a:rPr lang="ru-RU" dirty="0"/>
              <a:t>в </a:t>
            </a:r>
            <a:r>
              <a:rPr lang="ru-RU" dirty="0" smtClean="0"/>
              <a:t>космос и сделал </a:t>
            </a:r>
            <a:r>
              <a:rPr lang="ru-RU" dirty="0"/>
              <a:t>оборот вокруг Земли.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20552"/>
            <a:ext cx="3635442" cy="507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821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hlinkClick r:id="rId3" action="ppaction://hlinksldjump"/>
              </a:rPr>
              <a:t>Первый полет человека в космос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752528" cy="5822033"/>
          </a:xfrm>
        </p:spPr>
        <p:txBody>
          <a:bodyPr>
            <a:normAutofit/>
          </a:bodyPr>
          <a:lstStyle/>
          <a:p>
            <a:pPr>
              <a:buBlip>
                <a:blip r:embed="rId4"/>
              </a:buBlip>
            </a:pPr>
            <a:r>
              <a:rPr lang="ru-RU" sz="2000" dirty="0"/>
              <a:t>З</a:t>
            </a:r>
            <a:r>
              <a:rPr lang="ru-RU" sz="2000" dirty="0" smtClean="0"/>
              <a:t>вание </a:t>
            </a:r>
            <a:r>
              <a:rPr lang="ru-RU" sz="2000" dirty="0"/>
              <a:t>Гагарина </a:t>
            </a:r>
            <a:r>
              <a:rPr lang="ru-RU" sz="2000" dirty="0" smtClean="0"/>
              <a:t>повышено до майора;</a:t>
            </a:r>
          </a:p>
          <a:p>
            <a:pPr>
              <a:buBlip>
                <a:blip r:embed="rId4"/>
              </a:buBlip>
            </a:pPr>
            <a:r>
              <a:rPr lang="ru-RU" sz="2000" dirty="0" smtClean="0"/>
              <a:t>Поездки по </a:t>
            </a:r>
            <a:r>
              <a:rPr lang="ru-RU" sz="2000" dirty="0"/>
              <a:t>разным странам (Чехословакия, Болгария, Финляндия, Англия</a:t>
            </a:r>
            <a:r>
              <a:rPr lang="ru-RU" sz="2000" dirty="0" smtClean="0"/>
              <a:t>);</a:t>
            </a:r>
          </a:p>
          <a:p>
            <a:pPr>
              <a:buBlip>
                <a:blip r:embed="rId4"/>
              </a:buBlip>
            </a:pPr>
            <a:r>
              <a:rPr lang="ru-RU" sz="2000" dirty="0" smtClean="0"/>
              <a:t>Был </a:t>
            </a:r>
            <a:r>
              <a:rPr lang="ru-RU" sz="2000" dirty="0"/>
              <a:t>дублером единственного космонавта корабля «Союз-1» — Владимира </a:t>
            </a:r>
            <a:r>
              <a:rPr lang="ru-RU" sz="2000" dirty="0" smtClean="0"/>
              <a:t>Комарова;</a:t>
            </a:r>
            <a:endParaRPr lang="ru-RU" sz="2000" dirty="0"/>
          </a:p>
          <a:p>
            <a:pPr>
              <a:buBlip>
                <a:blip r:embed="rId4"/>
              </a:buBlip>
            </a:pPr>
            <a:r>
              <a:rPr lang="ru-RU" sz="2000" u="sng" dirty="0" smtClean="0">
                <a:latin typeface="Comic Sans MS" pitchFamily="66" charset="0"/>
              </a:rPr>
              <a:t>27 </a:t>
            </a:r>
            <a:r>
              <a:rPr lang="ru-RU" sz="2000" u="sng" dirty="0">
                <a:latin typeface="Comic Sans MS" pitchFamily="66" charset="0"/>
              </a:rPr>
              <a:t>марта 1968 </a:t>
            </a:r>
            <a:r>
              <a:rPr lang="ru-RU" sz="2000" u="sng" dirty="0" smtClean="0">
                <a:latin typeface="Comic Sans MS" pitchFamily="66" charset="0"/>
              </a:rPr>
              <a:t>года </a:t>
            </a:r>
            <a:r>
              <a:rPr lang="ru-RU" sz="2000" dirty="0" smtClean="0"/>
              <a:t>-  разбился </a:t>
            </a:r>
            <a:r>
              <a:rPr lang="ru-RU" sz="2000" dirty="0"/>
              <a:t>на самолете УТИ МиГ-15, на борту которого </a:t>
            </a:r>
            <a:r>
              <a:rPr lang="ru-RU" sz="2000" dirty="0" smtClean="0"/>
              <a:t> </a:t>
            </a:r>
            <a:r>
              <a:rPr lang="ru-RU" sz="2000" dirty="0"/>
              <a:t>был полковник Владимир Серегин.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57600" y1="51351" x2="61600" y2="58258"/>
                        <a14:foregroundMark x1="84000" y1="75676" x2="90800" y2="89189"/>
                        <a14:foregroundMark x1="53200" y1="92192" x2="60000" y2="92793"/>
                        <a14:foregroundMark x1="42800" y1="29429" x2="51600" y2="44144"/>
                        <a14:foregroundMark x1="34400" y1="37237" x2="42800" y2="42943"/>
                        <a14:foregroundMark x1="31200" y1="8108" x2="40400" y2="8108"/>
                        <a14:foregroundMark x1="31200" y1="9009" x2="26800" y2="10511"/>
                        <a14:foregroundMark x1="29600" y1="6907" x2="33200" y2="12012"/>
                        <a14:foregroundMark x1="24400" y1="8709" x2="26400" y2="11411"/>
                        <a14:foregroundMark x1="35600" y1="4505" x2="32800" y2="12012"/>
                        <a14:foregroundMark x1="28800" y1="30030" x2="45600" y2="34234"/>
                        <a14:foregroundMark x1="29600" y1="32432" x2="40400" y2="30030"/>
                        <a14:foregroundMark x1="32800" y1="39039" x2="37600" y2="35135"/>
                        <a14:foregroundMark x1="34000" y1="55856" x2="33600" y2="60961"/>
                        <a14:foregroundMark x1="39200" y1="51952" x2="28800" y2="57357"/>
                        <a14:backgroundMark x1="21200" y1="44144" x2="21600" y2="48348"/>
                        <a14:backgroundMark x1="3600" y1="69670" x2="4000" y2="62162"/>
                        <a14:backgroundMark x1="3200" y1="77177" x2="4000" y2="72673"/>
                        <a14:backgroundMark x1="28000" y1="42042" x2="32400" y2="46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634" y="836711"/>
            <a:ext cx="4412366" cy="6021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hlinkClick r:id="rId3" action="ppaction://hlinksldjump"/>
              </a:rPr>
              <a:t>Первая женщина-космонавт</a:t>
            </a:r>
            <a:r>
              <a:rPr lang="ru-RU" dirty="0">
                <a:hlinkClick r:id="rId3" action="ppaction://hlinksldjump"/>
              </a:rPr>
              <a:t/>
            </a:r>
            <a:br>
              <a:rPr lang="ru-RU" dirty="0">
                <a:hlinkClick r:id="rId3" action="ppaction://hlinksldjump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5097644" cy="56239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i="1" dirty="0" smtClean="0"/>
              <a:t>Валентина Владимировна Терешкова </a:t>
            </a:r>
          </a:p>
          <a:p>
            <a:pPr>
              <a:buBlip>
                <a:blip r:embed="rId4"/>
              </a:buBlip>
            </a:pPr>
            <a:r>
              <a:rPr lang="ru-RU" sz="4200" dirty="0" smtClean="0">
                <a:latin typeface="Comic Sans MS" pitchFamily="66" charset="0"/>
              </a:rPr>
              <a:t>Дата рождения: </a:t>
            </a:r>
            <a:r>
              <a:rPr lang="ru-RU" sz="4200" u="sng" dirty="0" smtClean="0">
                <a:latin typeface="Comic Sans MS" pitchFamily="66" charset="0"/>
              </a:rPr>
              <a:t>6 </a:t>
            </a:r>
            <a:r>
              <a:rPr lang="ru-RU" sz="4200" u="sng" dirty="0">
                <a:latin typeface="Comic Sans MS" pitchFamily="66" charset="0"/>
              </a:rPr>
              <a:t>марта 1937 </a:t>
            </a:r>
            <a:r>
              <a:rPr lang="ru-RU" sz="4200" u="sng" dirty="0" smtClean="0">
                <a:latin typeface="Comic Sans MS" pitchFamily="66" charset="0"/>
              </a:rPr>
              <a:t>года </a:t>
            </a:r>
            <a:r>
              <a:rPr lang="ru-RU" sz="4200" dirty="0" smtClean="0"/>
              <a:t>;</a:t>
            </a:r>
            <a:endParaRPr lang="ru-RU" sz="4200" dirty="0"/>
          </a:p>
          <a:p>
            <a:pPr>
              <a:buBlip>
                <a:blip r:embed="rId4"/>
              </a:buBlip>
            </a:pPr>
            <a:r>
              <a:rPr lang="ru-RU" sz="4200" dirty="0" smtClean="0"/>
              <a:t>Место рождения: небольшая деревня в </a:t>
            </a:r>
            <a:r>
              <a:rPr lang="ru-RU" sz="4200" dirty="0"/>
              <a:t>Ярославской </a:t>
            </a:r>
            <a:r>
              <a:rPr lang="ru-RU" sz="4200" dirty="0" smtClean="0"/>
              <a:t>области</a:t>
            </a:r>
            <a:r>
              <a:rPr lang="ru-RU" sz="4200" dirty="0"/>
              <a:t>;</a:t>
            </a:r>
            <a:endParaRPr lang="ru-RU" sz="4200" dirty="0" smtClean="0"/>
          </a:p>
          <a:p>
            <a:pPr>
              <a:buBlip>
                <a:blip r:embed="rId4"/>
              </a:buBlip>
            </a:pPr>
            <a:r>
              <a:rPr lang="ru-RU" sz="4200" dirty="0" smtClean="0">
                <a:latin typeface="Comic Sans MS" pitchFamily="66" charset="0"/>
              </a:rPr>
              <a:t>1945 год </a:t>
            </a:r>
            <a:r>
              <a:rPr lang="ru-RU" sz="4200" dirty="0" smtClean="0"/>
              <a:t>– начало образования в </a:t>
            </a:r>
            <a:r>
              <a:rPr lang="ru-RU" sz="4200" dirty="0"/>
              <a:t>Ярославской </a:t>
            </a:r>
            <a:r>
              <a:rPr lang="ru-RU" sz="4200" dirty="0" smtClean="0"/>
              <a:t>школе</a:t>
            </a:r>
            <a:r>
              <a:rPr lang="ru-RU" sz="4200" dirty="0"/>
              <a:t>;</a:t>
            </a:r>
            <a:endParaRPr lang="ru-RU" sz="4200" dirty="0" smtClean="0"/>
          </a:p>
          <a:p>
            <a:pPr>
              <a:buBlip>
                <a:blip r:embed="rId4"/>
              </a:buBlip>
            </a:pPr>
            <a:r>
              <a:rPr lang="ru-RU" sz="4200" dirty="0" smtClean="0">
                <a:latin typeface="Comic Sans MS" pitchFamily="66" charset="0"/>
              </a:rPr>
              <a:t>1952 год </a:t>
            </a:r>
            <a:r>
              <a:rPr lang="ru-RU" sz="4200" dirty="0" smtClean="0"/>
              <a:t>-  работала на </a:t>
            </a:r>
            <a:r>
              <a:rPr lang="ru-RU" sz="4200" dirty="0"/>
              <a:t>заводе, а параллельно с этим училась в вечерней </a:t>
            </a:r>
            <a:r>
              <a:rPr lang="ru-RU" sz="4200" dirty="0" smtClean="0"/>
              <a:t>школе</a:t>
            </a:r>
            <a:r>
              <a:rPr lang="ru-RU" sz="4200" dirty="0"/>
              <a:t>;</a:t>
            </a:r>
            <a:endParaRPr lang="ru-RU" sz="4200" dirty="0" smtClean="0"/>
          </a:p>
          <a:p>
            <a:pPr>
              <a:buBlip>
                <a:blip r:embed="rId4"/>
              </a:buBlip>
            </a:pPr>
            <a:r>
              <a:rPr lang="ru-RU" sz="4200" dirty="0" smtClean="0"/>
              <a:t>Обучение в техникуме </a:t>
            </a:r>
            <a:r>
              <a:rPr lang="ru-RU" sz="4200" dirty="0"/>
              <a:t>легкой </a:t>
            </a:r>
            <a:r>
              <a:rPr lang="ru-RU" sz="4200" dirty="0" smtClean="0"/>
              <a:t>промышленности</a:t>
            </a:r>
            <a:r>
              <a:rPr lang="ru-RU" sz="4200" dirty="0"/>
              <a:t>;</a:t>
            </a:r>
            <a:endParaRPr lang="ru-RU" sz="4200" dirty="0" smtClean="0"/>
          </a:p>
          <a:p>
            <a:pPr>
              <a:buBlip>
                <a:blip r:embed="rId4"/>
              </a:buBlip>
            </a:pPr>
            <a:r>
              <a:rPr lang="ru-RU" sz="4200" dirty="0" smtClean="0">
                <a:latin typeface="Comic Sans MS" pitchFamily="66" charset="0"/>
              </a:rPr>
              <a:t>1962 год</a:t>
            </a:r>
            <a:r>
              <a:rPr lang="ru-RU" sz="4200" dirty="0" smtClean="0"/>
              <a:t> -  претендентка на </a:t>
            </a:r>
            <a:r>
              <a:rPr lang="ru-RU" sz="4200" dirty="0"/>
              <a:t>кандидатуру первой женщины, которая отправится в </a:t>
            </a:r>
            <a:r>
              <a:rPr lang="ru-RU" sz="4200" dirty="0" smtClean="0"/>
              <a:t>космос</a:t>
            </a:r>
            <a:r>
              <a:rPr lang="ru-RU" sz="4200" dirty="0"/>
              <a:t>;</a:t>
            </a:r>
            <a:endParaRPr lang="ru-RU" sz="4200" dirty="0" smtClean="0"/>
          </a:p>
          <a:p>
            <a:pPr>
              <a:buBlip>
                <a:blip r:embed="rId4"/>
              </a:buBlip>
            </a:pPr>
            <a:r>
              <a:rPr lang="ru-RU" sz="4200" b="1" u="sng" dirty="0" smtClean="0">
                <a:latin typeface="Comic Sans MS" pitchFamily="66" charset="0"/>
              </a:rPr>
              <a:t>16 </a:t>
            </a:r>
            <a:r>
              <a:rPr lang="ru-RU" sz="4200" b="1" u="sng" dirty="0">
                <a:latin typeface="Comic Sans MS" pitchFamily="66" charset="0"/>
              </a:rPr>
              <a:t>июня 1963 года </a:t>
            </a:r>
            <a:r>
              <a:rPr lang="ru-RU" sz="4200" dirty="0" smtClean="0"/>
              <a:t>- космический </a:t>
            </a:r>
            <a:r>
              <a:rPr lang="ru-RU" sz="4200" dirty="0"/>
              <a:t>полет </a:t>
            </a:r>
            <a:r>
              <a:rPr lang="ru-RU" sz="4200" dirty="0" smtClean="0"/>
              <a:t>на </a:t>
            </a:r>
            <a:r>
              <a:rPr lang="ru-RU" sz="4200" dirty="0"/>
              <a:t>корабле «Восток-6</a:t>
            </a:r>
            <a:r>
              <a:rPr lang="ru-RU" sz="4200" dirty="0" smtClean="0"/>
              <a:t>»;</a:t>
            </a:r>
          </a:p>
          <a:p>
            <a:pPr>
              <a:buBlip>
                <a:blip r:embed="rId4"/>
              </a:buBlip>
            </a:pPr>
            <a:r>
              <a:rPr lang="ru-RU" sz="4200" dirty="0" smtClean="0"/>
              <a:t>После полета окончила </a:t>
            </a:r>
            <a:r>
              <a:rPr lang="ru-RU" sz="4200" dirty="0"/>
              <a:t>военно-воздушную академию имени </a:t>
            </a:r>
            <a:r>
              <a:rPr lang="ru-RU" sz="4200" dirty="0" smtClean="0"/>
              <a:t>Жуковского.</a:t>
            </a:r>
            <a:endParaRPr lang="ru-RU" sz="4200" dirty="0"/>
          </a:p>
          <a:p>
            <a:pPr>
              <a:buBlip>
                <a:blip r:embed="rId4"/>
              </a:buBlip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148" y="1078676"/>
            <a:ext cx="3672408" cy="533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125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867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Международный творческий конкурс  "Таинственный Космос"</vt:lpstr>
      <vt:lpstr>Содержание:</vt:lpstr>
      <vt:lpstr>Общее понятие слова «космос» </vt:lpstr>
      <vt:lpstr>Галактики. Солнечная система </vt:lpstr>
      <vt:lpstr>Галактики. Солнечная система</vt:lpstr>
      <vt:lpstr>Изучение космоса </vt:lpstr>
      <vt:lpstr>Первый полет человека в космос </vt:lpstr>
      <vt:lpstr>Первый полет человека в космос </vt:lpstr>
      <vt:lpstr>Первая женщина-космонавт </vt:lpstr>
      <vt:lpstr>Первая женщина-космонавт 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inf</cp:lastModifiedBy>
  <cp:revision>63</cp:revision>
  <dcterms:modified xsi:type="dcterms:W3CDTF">2015-04-28T07:38:44Z</dcterms:modified>
</cp:coreProperties>
</file>