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7" r:id="rId3"/>
    <p:sldId id="257" r:id="rId4"/>
    <p:sldId id="266" r:id="rId5"/>
    <p:sldId id="265" r:id="rId6"/>
    <p:sldId id="264" r:id="rId7"/>
    <p:sldId id="263" r:id="rId8"/>
    <p:sldId id="262" r:id="rId9"/>
    <p:sldId id="260" r:id="rId10"/>
    <p:sldId id="268" r:id="rId11"/>
    <p:sldId id="269" r:id="rId12"/>
    <p:sldId id="258" r:id="rId13"/>
  </p:sldIdLst>
  <p:sldSz cx="9144000" cy="6858000" type="screen4x3"/>
  <p:notesSz cx="6858000" cy="9144000"/>
  <p:embeddedFontLst>
    <p:embeddedFont>
      <p:font typeface="a_AssuanTitulStrDst" pitchFamily="18" charset="-52"/>
      <p:bold r:id="rId14"/>
    </p:embeddedFont>
    <p:embeddedFont>
      <p:font typeface="Amelia_DG" pitchFamily="2" charset="0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850" autoAdjust="0"/>
    <p:restoredTop sz="97912" autoAdjust="0"/>
  </p:normalViewPr>
  <p:slideViewPr>
    <p:cSldViewPr>
      <p:cViewPr>
        <p:scale>
          <a:sx n="70" d="100"/>
          <a:sy n="70" d="100"/>
        </p:scale>
        <p:origin x="-173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41DAE-C2DC-4F6F-B635-2F482581C1CB}" type="datetimeFigureOut">
              <a:rPr lang="ru-RU" smtClean="0"/>
              <a:pPr/>
              <a:t>29.04.2015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1BCFF-F12F-4EDE-B716-4D59E3AE7DA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enc_colier/5990/%D0%9C%D0%9B%D0%95%D0%A7%D0%9D%D0%AB%D0%99" TargetMode="External"/><Relationship Id="rId7" Type="http://schemas.openxmlformats.org/officeDocument/2006/relationships/hyperlink" Target="http://www.astrogalaxy.ru/151.html" TargetMode="External"/><Relationship Id="rId2" Type="http://schemas.openxmlformats.org/officeDocument/2006/relationships/hyperlink" Target="https://ru.wikipedia.org/wiki/%CC%EB%E5%F7%ED%FB%E9_%CF%F3%F2%F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i-news.ru/tag/mlechnyj-put" TargetMode="External"/><Relationship Id="rId5" Type="http://schemas.openxmlformats.org/officeDocument/2006/relationships/hyperlink" Target="http://spacegid.com/milkyway.html" TargetMode="External"/><Relationship Id="rId4" Type="http://schemas.openxmlformats.org/officeDocument/2006/relationships/hyperlink" Target="http://znaniya-sila.narod.ru/universe/uni001_12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366x768 звезды, небо, Горы, ночь, млечный путь обои на рабочий стол скачать 3596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73" y="428604"/>
            <a:ext cx="5286359" cy="3964769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142976" y="857232"/>
            <a:ext cx="7786742" cy="2714644"/>
          </a:xfrm>
          <a:prstGeom prst="round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a_AssuanTitulStrDst" pitchFamily="18" charset="-52"/>
              </a:rPr>
              <a:t>Млечный путь</a:t>
            </a:r>
            <a:endParaRPr lang="ru-RU" sz="7200" dirty="0">
              <a:latin typeface="a_AssuanTitulStrDst" pitchFamily="18" charset="-52"/>
            </a:endParaRPr>
          </a:p>
        </p:txBody>
      </p:sp>
      <p:pic>
        <p:nvPicPr>
          <p:cNvPr id="12292" name="Picture 4" descr="пупырка в : tvid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2762250"/>
            <a:ext cx="3381375" cy="40957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357950" y="5786454"/>
            <a:ext cx="2543164" cy="868346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melia_DG" pitchFamily="2" charset="0"/>
                <a:ea typeface="+mn-ea"/>
                <a:cs typeface="+mn-cs"/>
              </a:rPr>
              <a:t>Филатова </a:t>
            </a: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melia_DG" pitchFamily="2" charset="0"/>
                <a:ea typeface="+mn-ea"/>
                <a:cs typeface="+mn-cs"/>
              </a:rPr>
              <a:t>Татьяна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melia_DG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8" presetClass="exit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то автора Осень на Яндекс.Фотках - Sergey- я.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00438"/>
            <a:ext cx="4048152" cy="3171826"/>
          </a:xfrm>
          <a:prstGeom prst="rect">
            <a:avLst/>
          </a:prstGeom>
          <a:noFill/>
        </p:spPr>
      </p:pic>
      <p:pic>
        <p:nvPicPr>
          <p:cNvPr id="5" name="Рисунок 4" descr="setwalls.ru-60081 (1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661594">
            <a:off x="-519190" y="242387"/>
            <a:ext cx="4958977" cy="3719233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85728"/>
            <a:ext cx="5329246" cy="2686055"/>
          </a:xfrm>
          <a:prstGeom prst="wedgeRectCallou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Amelia_DG" pitchFamily="2" charset="0"/>
              </a:rPr>
              <a:t>Наблюдая Млечный Путь ясными осенними ночами, помните, что это наш звездный дом во Вселенной, в котором, несомненно, есть еще населенные планеты, где живут такие же разумные существа, как мы с вами. Они так же смотрят на небо, видят тот же Млечный Путь и маленькую искорку - Солнце среди миллиардов звезд.....</a:t>
            </a:r>
            <a:endParaRPr lang="ru-RU" dirty="0">
              <a:latin typeface="Amelia_DG" pitchFamily="2" charset="0"/>
            </a:endParaRPr>
          </a:p>
        </p:txBody>
      </p:sp>
      <p:pic>
        <p:nvPicPr>
          <p:cNvPr id="4" name="Рисунок 3" descr="Mik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2699759"/>
            <a:ext cx="3286148" cy="415824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786742" cy="1725602"/>
          </a:xfrm>
          <a:prstGeom prst="round2DiagRect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latin typeface="Amelia_DG" pitchFamily="2" charset="0"/>
              </a:rPr>
              <a:t>СПАСИБО ЗА ВНИМАНИЕ</a:t>
            </a:r>
            <a:endParaRPr lang="ru-RU" sz="5400" dirty="0">
              <a:latin typeface="Amelia_DG" pitchFamily="2" charset="0"/>
            </a:endParaRPr>
          </a:p>
        </p:txBody>
      </p:sp>
      <p:pic>
        <p:nvPicPr>
          <p:cNvPr id="4" name="Рисунок 3" descr="YykH_5kQ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54615">
            <a:off x="935098" y="1884270"/>
            <a:ext cx="4538666" cy="453866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perspectiveBelow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142852"/>
            <a:ext cx="3471858" cy="1011222"/>
          </a:xfrm>
          <a:prstGeom prst="plaqu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atin typeface="Amelia_DG" pitchFamily="2" charset="0"/>
              </a:rPr>
              <a:t>Ссылки</a:t>
            </a:r>
            <a:endParaRPr lang="ru-RU" dirty="0">
              <a:latin typeface="Amelia_DG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2"/>
              </a:rPr>
              <a:t>https://ru.wikipedia.org/wiki/%CC%EB%E5%F7%ED%FB%E9_%CF%F3%F2%FC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3"/>
              </a:rPr>
              <a:t>http://dic.academic.ru/dic.nsf/enc_colier/5990/%D0%9C%D0%9B%D0%95%D0%A7%D0%9D%D0%AB%D0%99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4"/>
              </a:rPr>
              <a:t>http://znaniya-sila.narod.ru/universe/uni001_12.htm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5"/>
              </a:rPr>
              <a:t>http://spacegid.com/milkyway.html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6"/>
              </a:rPr>
              <a:t>http://hi-news.ru/tag/mlechnyj-put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  <a:hlinkClick r:id="rId7"/>
              </a:rPr>
              <a:t>http://www.astrogalaxy.ru/151.html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Австралийские астрономы увеличили толщину Млечного пути вдвое, Brian Gaensler, галактика, Млечный Путь - ВКурсе.ua последние но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3571876"/>
            <a:ext cx="40957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98037">
            <a:off x="-908169" y="2627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Amelia_DG" pitchFamily="2" charset="0"/>
              </a:rPr>
              <a:t>Что такое млечный путь?</a:t>
            </a:r>
            <a:endParaRPr lang="ru-RU" dirty="0">
              <a:solidFill>
                <a:schemeClr val="bg1">
                  <a:lumMod val="95000"/>
                </a:schemeClr>
              </a:solidFill>
              <a:latin typeface="Amelia_DG" pitchFamily="2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 rot="1130422">
            <a:off x="3010477" y="846370"/>
            <a:ext cx="5929354" cy="4143404"/>
          </a:xfrm>
          <a:prstGeom prst="cloudCallou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0"/>
                </a:schemeClr>
              </a:gs>
              <a:gs pos="35000">
                <a:schemeClr val="accent5">
                  <a:tint val="37000"/>
                  <a:satMod val="300000"/>
                  <a:alpha val="51000"/>
                </a:schemeClr>
              </a:gs>
              <a:gs pos="100000">
                <a:schemeClr val="accent5">
                  <a:tint val="15000"/>
                  <a:satMod val="350000"/>
                  <a:alpha val="74000"/>
                </a:schemeClr>
              </a:gs>
            </a:gsLst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      </a:t>
            </a:r>
            <a:r>
              <a:rPr lang="ru-RU" sz="2800" b="1" dirty="0" smtClean="0">
                <a:solidFill>
                  <a:srgbClr val="7030A0"/>
                </a:solidFill>
                <a:latin typeface="Amelia_DG" pitchFamily="2" charset="0"/>
              </a:rPr>
              <a:t>Галактика, в которой    находятся Земля, 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Amelia_DG" pitchFamily="2" charset="0"/>
              </a:rPr>
              <a:t>     Солнечная система и  все </a:t>
            </a:r>
            <a:r>
              <a:rPr lang="en-US" sz="2800" b="1" dirty="0" smtClean="0">
                <a:solidFill>
                  <a:srgbClr val="7030A0"/>
                </a:solidFill>
                <a:latin typeface="Amelia_DG" pitchFamily="2" charset="0"/>
              </a:rPr>
              <a:t>   </a:t>
            </a:r>
            <a:r>
              <a:rPr lang="ru-RU" sz="2800" b="1" dirty="0" smtClean="0">
                <a:solidFill>
                  <a:srgbClr val="7030A0"/>
                </a:solidFill>
                <a:latin typeface="Amelia_DG" pitchFamily="2" charset="0"/>
              </a:rPr>
              <a:t>отдельные звёзды,         </a:t>
            </a:r>
            <a:r>
              <a:rPr lang="en-US" sz="2800" b="1" dirty="0" smtClean="0">
                <a:solidFill>
                  <a:srgbClr val="7030A0"/>
                </a:solidFill>
                <a:latin typeface="Amelia_DG" pitchFamily="2" charset="0"/>
              </a:rPr>
              <a:t>  </a:t>
            </a:r>
            <a:r>
              <a:rPr lang="ru-RU" sz="2800" b="1" dirty="0" smtClean="0">
                <a:solidFill>
                  <a:srgbClr val="7030A0"/>
                </a:solidFill>
                <a:latin typeface="Amelia_DG" pitchFamily="2" charset="0"/>
              </a:rPr>
              <a:t>видимые 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Amelia_DG" pitchFamily="2" charset="0"/>
              </a:rPr>
              <a:t>           невооружённым глазом</a:t>
            </a:r>
            <a:r>
              <a:rPr lang="ru-RU" b="1" dirty="0" smtClean="0">
                <a:solidFill>
                  <a:srgbClr val="7030A0"/>
                </a:solidFill>
                <a:latin typeface="Amelia_DG" pitchFamily="2" charset="0"/>
              </a:rPr>
              <a:t>.</a:t>
            </a:r>
            <a:endParaRPr lang="ru-RU" b="1" dirty="0">
              <a:solidFill>
                <a:srgbClr val="7030A0"/>
              </a:solidFill>
              <a:latin typeface="Amelia_DG" pitchFamily="2" charset="0"/>
            </a:endParaRPr>
          </a:p>
        </p:txBody>
      </p:sp>
      <p:pic>
        <p:nvPicPr>
          <p:cNvPr id="5" name="Picture 4" descr="пупырка в : tvid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123478">
            <a:off x="266741" y="2142764"/>
            <a:ext cx="3381375" cy="409575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qq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-500098" y="142828"/>
            <a:ext cx="7643866" cy="6715172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11266" name="AutoShape 2" descr="Milky Way full annotated russ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8" name="AutoShape 4" descr="Milky Way full annotated russ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0" name="AutoShape 6" descr="Milky Way full annotated russi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авильный пятиугольник 5"/>
          <p:cNvSpPr/>
          <p:nvPr/>
        </p:nvSpPr>
        <p:spPr>
          <a:xfrm rot="21161719">
            <a:off x="-1061095" y="-39562"/>
            <a:ext cx="7572428" cy="5143512"/>
          </a:xfrm>
          <a:prstGeom prst="pentagon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2000" i="1" dirty="0" smtClean="0">
                <a:solidFill>
                  <a:srgbClr val="0066FF"/>
                </a:solidFill>
                <a:latin typeface="Amelia_DG" pitchFamily="2" charset="0"/>
              </a:rPr>
              <a:t>Млечный </a:t>
            </a:r>
            <a:r>
              <a:rPr lang="ru-RU" sz="2400" i="1" dirty="0" smtClean="0">
                <a:solidFill>
                  <a:srgbClr val="0066FF"/>
                </a:solidFill>
                <a:latin typeface="Amelia_DG" pitchFamily="2" charset="0"/>
              </a:rPr>
              <a:t>Путь</a:t>
            </a:r>
            <a:r>
              <a:rPr lang="ru-RU" sz="2400" dirty="0" smtClean="0">
                <a:solidFill>
                  <a:srgbClr val="0066FF"/>
                </a:solidFill>
                <a:latin typeface="Amelia_DG" pitchFamily="2" charset="0"/>
              </a:rPr>
              <a:t>   т.е. молочная дорога. По древнегреческой легенде,  Зевс  решил сделать своего сына Геракла, бессмертным  и для этого подложил его спящей жене Гере, чтобы Геракл выпил божественного молока. Гера, проснувшись, увидела, что кормит не своего ребёнка, и оттолкнула его от себя. Брызнувшая из груди богини струя молока превратилась в Млечный Путь.</a:t>
            </a:r>
            <a:endParaRPr lang="ru-RU" sz="2000" dirty="0">
              <a:solidFill>
                <a:srgbClr val="0066FF"/>
              </a:solidFill>
              <a:latin typeface="Amelia_DG" pitchFamily="2" charset="0"/>
            </a:endParaRPr>
          </a:p>
        </p:txBody>
      </p:sp>
      <p:pic>
        <p:nvPicPr>
          <p:cNvPr id="7" name="Рисунок 6" descr="perun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82357">
            <a:off x="5781702" y="-70366"/>
            <a:ext cx="3126711" cy="3376848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  <a:softEdge rad="112500"/>
          </a:effectLst>
        </p:spPr>
      </p:pic>
      <p:pic>
        <p:nvPicPr>
          <p:cNvPr id="5" name="Рисунок 4" descr="141985_milk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00570" y="3643314"/>
            <a:ext cx="4343430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worm-ho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85850" y="0"/>
            <a:ext cx="6814437" cy="5115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Star_Cluster_Near_Orion_Nebula-a0341c69891b9658f4662e319693dff1.c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642918"/>
            <a:ext cx="5476875" cy="6124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Млечный путь над пустыней. . ФОТО Фото - Кадры из жизни Mignews.com.u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4953" y="3714752"/>
            <a:ext cx="4624991" cy="292895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52"/>
            <a:ext cx="7929586" cy="3429024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66FF"/>
                </a:solidFill>
                <a:latin typeface="Amelia_DG" pitchFamily="2" charset="0"/>
              </a:rPr>
              <a:t>Видимая картина Млечного Пути — следствие перспективы при наблюдении изнутри огромного, сильно сплюснутого скопления звёзд нашей Галактики наблюдателем, находящимся вблизи плоскости симметрии этого скопления. Яркость Млечного Пути в различных местах неравномерна. Полоса Млечного Пути имеет на вид облачное строение.</a:t>
            </a:r>
            <a:endParaRPr lang="ru-RU" dirty="0">
              <a:solidFill>
                <a:srgbClr val="0066FF"/>
              </a:solidFill>
              <a:latin typeface="Amelia_DG" pitchFamily="2" charset="0"/>
            </a:endParaRPr>
          </a:p>
        </p:txBody>
      </p:sp>
      <p:pic>
        <p:nvPicPr>
          <p:cNvPr id="4" name="Рисунок 3" descr="FMSTFIM1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42908" y="3143248"/>
            <a:ext cx="5357850" cy="3500462"/>
          </a:xfrm>
          <a:prstGeom prst="rect">
            <a:avLst/>
          </a:prstGeom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909028_3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28660" y="500042"/>
            <a:ext cx="5268552" cy="4214842"/>
          </a:xfr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4" name="Содержимое 2"/>
          <p:cNvSpPr txBox="1">
            <a:spLocks/>
          </p:cNvSpPr>
          <p:nvPr/>
        </p:nvSpPr>
        <p:spPr>
          <a:xfrm rot="689211">
            <a:off x="3521565" y="356662"/>
            <a:ext cx="5257808" cy="2392960"/>
          </a:xfrm>
          <a:prstGeom prst="plaque">
            <a:avLst/>
          </a:prstGeom>
          <a:ln w="9525" cap="flat" cmpd="sng" algn="ctr">
            <a:noFill/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melia_DG" pitchFamily="2" charset="0"/>
              </a:rPr>
              <a:t>Млечный Путь - огромная,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melia_DG" pitchFamily="2" charset="0"/>
              </a:rPr>
              <a:t>гравитационно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melia_DG" pitchFamily="2" charset="0"/>
              </a:rPr>
              <a:t> связанная система, содержащая около 200 миллиардов звезд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melia_DG" pitchFamily="2" charset="0"/>
              </a:rPr>
              <a:t>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melia_DG" pitchFamily="2" charset="0"/>
              </a:rPr>
              <a:t>Млечный Путь сжат в плоскости и в профиль похож на «летающую тарелку»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melia_DG" pitchFamily="2" charset="0"/>
            </a:endParaRPr>
          </a:p>
        </p:txBody>
      </p:sp>
      <p:pic>
        <p:nvPicPr>
          <p:cNvPr id="5" name="Рисунок 4" descr="foto06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357562"/>
            <a:ext cx="4253807" cy="321471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500098" y="0"/>
            <a:ext cx="7358114" cy="3786190"/>
          </a:xfrm>
          <a:prstGeom prst="ellipse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perspectiveContrastingRightFacing"/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melia_DG" pitchFamily="2" charset="0"/>
              </a:rPr>
              <a:t>Между центром Галактики и спиральными рукавами (ветвями) находится газовое кольцо. Это кольцо представляет из себя смесь газа и пыли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melia_DG" pitchFamily="2" charset="0"/>
              </a:rPr>
              <a:t>.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Amelia_DG" pitchFamily="2" charset="0"/>
            </a:endParaRPr>
          </a:p>
        </p:txBody>
      </p:sp>
      <p:pic>
        <p:nvPicPr>
          <p:cNvPr id="5" name="Рисунок 4" descr="foto06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1571612"/>
            <a:ext cx="5643570" cy="5527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 descr="lsp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2714620"/>
            <a:ext cx="3114691" cy="451093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42852"/>
            <a:ext cx="6429420" cy="1714488"/>
          </a:xfrm>
          <a:prstGeom prst="snip2Diag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Amelia_DG" pitchFamily="2" charset="0"/>
              </a:rPr>
              <a:t>Корона Галактики содержит шаровые скопления и карликовые галактики</a:t>
            </a:r>
            <a:endParaRPr lang="ru-RU" dirty="0">
              <a:latin typeface="Amelia_DG" pitchFamily="2" charset="0"/>
            </a:endParaRPr>
          </a:p>
        </p:txBody>
      </p:sp>
      <p:pic>
        <p:nvPicPr>
          <p:cNvPr id="5" name="Рисунок 4" descr="foto06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25389">
            <a:off x="492793" y="1965509"/>
            <a:ext cx="3448833" cy="268242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perspectiveAbove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7" name="Picture 2" descr="Z1studio * Просмотр темы - Новые и сверхновые звезды (по книге Ю.П.Псковского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1073" y="1714488"/>
            <a:ext cx="4802959" cy="342902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Above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6" name="Рисунок 5" descr="foto06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4429132"/>
            <a:ext cx="3553403" cy="2083671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Above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 spd="slow" advTm="6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163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a_AssuanTitulStrDst</vt:lpstr>
      <vt:lpstr>Amelia_DG</vt:lpstr>
      <vt:lpstr>Calibri</vt:lpstr>
      <vt:lpstr>Тема Office</vt:lpstr>
      <vt:lpstr>Слайд 1</vt:lpstr>
      <vt:lpstr>Что такое млечный путь?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СПАСИБО ЗА ВНИМАНИЕ</vt:lpstr>
      <vt:lpstr>Ссылки</vt:lpstr>
    </vt:vector>
  </TitlesOfParts>
  <Company>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Таинственный космос Название….</dc:title>
  <dc:creator>ПС-10</dc:creator>
  <cp:lastModifiedBy>x1</cp:lastModifiedBy>
  <cp:revision>24</cp:revision>
  <dcterms:created xsi:type="dcterms:W3CDTF">2015-04-14T06:20:05Z</dcterms:created>
  <dcterms:modified xsi:type="dcterms:W3CDTF">2015-04-29T15:46:25Z</dcterms:modified>
</cp:coreProperties>
</file>