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257" r:id="rId4"/>
    <p:sldId id="260" r:id="rId5"/>
    <p:sldId id="261" r:id="rId6"/>
    <p:sldId id="262" r:id="rId7"/>
    <p:sldId id="276" r:id="rId8"/>
    <p:sldId id="263" r:id="rId9"/>
    <p:sldId id="266" r:id="rId10"/>
    <p:sldId id="268" r:id="rId11"/>
    <p:sldId id="270" r:id="rId12"/>
    <p:sldId id="294" r:id="rId13"/>
    <p:sldId id="272" r:id="rId14"/>
    <p:sldId id="273" r:id="rId15"/>
    <p:sldId id="280" r:id="rId16"/>
    <p:sldId id="281" r:id="rId17"/>
    <p:sldId id="282" r:id="rId18"/>
    <p:sldId id="283" r:id="rId19"/>
    <p:sldId id="284" r:id="rId20"/>
    <p:sldId id="285" r:id="rId21"/>
    <p:sldId id="288" r:id="rId22"/>
    <p:sldId id="291" r:id="rId23"/>
    <p:sldId id="29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15" autoAdjust="0"/>
    <p:restoredTop sz="94660"/>
  </p:normalViewPr>
  <p:slideViewPr>
    <p:cSldViewPr>
      <p:cViewPr varScale="1">
        <p:scale>
          <a:sx n="112" d="100"/>
          <a:sy n="112" d="100"/>
        </p:scale>
        <p:origin x="-5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 userDrawn="1"/>
        </p:nvSpPr>
        <p:spPr>
          <a:xfrm>
            <a:off x="-32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1" descr="x_34316d20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7"/>
          <p:cNvSpPr/>
          <p:nvPr userDrawn="1"/>
        </p:nvSpPr>
        <p:spPr>
          <a:xfrm>
            <a:off x="1357258" y="928670"/>
            <a:ext cx="6429420" cy="5072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9" descr="Wow---Johnny-Jungle-Plane-KZ-VBK-TG-AFV-012-1346321269IkK003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38" y="336550"/>
            <a:ext cx="335756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 descr="1222420943303jpg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4643438"/>
            <a:ext cx="328612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37978.jp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1438" y="4286250"/>
            <a:ext cx="2571751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357298"/>
            <a:ext cx="6000792" cy="1470025"/>
          </a:xfrm>
        </p:spPr>
        <p:txBody>
          <a:bodyPr/>
          <a:lstStyle>
            <a:lvl1pPr>
              <a:defRPr b="1" i="1" spc="30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9103-AE99-4AD2-BC3F-482B8031A852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67693-64FA-4FCE-B1F2-635A12F6D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7CD3-4A82-4F82-A567-D0ED74E2681F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7EB2-1610-410D-9741-380E81FBD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24D9-0014-4732-969E-C80C2608A738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F66A-21AA-4862-BEBA-095B92D6C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1222420943303jpg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14313"/>
            <a:ext cx="14382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F193F-ECC2-424C-9BA2-8F7690F2AA04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D384-DE80-4940-B80D-EB5A97D1B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B35E-CF22-40B3-A916-EBDE95528A35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6D29-E257-4CC0-AC2C-7245149C8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0D3D4-8E04-4C07-962D-34CF005F8762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E4E90-308C-4B9F-8611-A514060C5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4D742C-0A82-4B32-BD24-C25ABFDB95C1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878472-CCBD-48D2-BB81-70F9023A1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im3-tub-ru.yandex.net/i?id=4e6363ebc735b56a847dfdce545d1250&amp;n=21" TargetMode="External"/><Relationship Id="rId13" Type="http://schemas.openxmlformats.org/officeDocument/2006/relationships/hyperlink" Target="http://ukraina.oborudunion.ru/l2490352/images/photocat/600x600/999999849.jpg" TargetMode="External"/><Relationship Id="rId18" Type="http://schemas.openxmlformats.org/officeDocument/2006/relationships/hyperlink" Target="http://carspravka.ru/images/auto/second866cb38887950ac0fa47d80842e2a011.jpg" TargetMode="External"/><Relationship Id="rId3" Type="http://schemas.openxmlformats.org/officeDocument/2006/relationships/hyperlink" Target="http://media.motorbox.com/data/contenuti/0000011216/img/640/yamaha-r1-4e4e53aa080247bc31d0eb4e7aeb07a0.jpg" TargetMode="External"/><Relationship Id="rId21" Type="http://schemas.openxmlformats.org/officeDocument/2006/relationships/hyperlink" Target="http://luntiki.ru/blog/zagadki/778.html" TargetMode="External"/><Relationship Id="rId7" Type="http://schemas.openxmlformats.org/officeDocument/2006/relationships/hyperlink" Target="http://static.freepik.com/photos-libre/vieux-materiel-style-vecteur-train_15-2087.jpg" TargetMode="External"/><Relationship Id="rId12" Type="http://schemas.openxmlformats.org/officeDocument/2006/relationships/hyperlink" Target="http://hq-wall.net/i/med_thumb/01/03/parus_3401.jpg" TargetMode="External"/><Relationship Id="rId17" Type="http://schemas.openxmlformats.org/officeDocument/2006/relationships/hyperlink" Target="https://im2-tub-ru.yandex.net/i?id=4bdce6d8be8a78cbc569ab4dfb2784cd&amp;n=21" TargetMode="External"/><Relationship Id="rId2" Type="http://schemas.openxmlformats.org/officeDocument/2006/relationships/hyperlink" Target="http://www.sportsandlife.ru/wp-content/uploads/2013/11/fuji_absolute3-0.jpg" TargetMode="External"/><Relationship Id="rId16" Type="http://schemas.openxmlformats.org/officeDocument/2006/relationships/hyperlink" Target="http://promshyna.com.ua/images/portal/image/category/Tractor.jpg" TargetMode="External"/><Relationship Id="rId20" Type="http://schemas.openxmlformats.org/officeDocument/2006/relationships/hyperlink" Target="http://48.img.avito.st/640x480/269425148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tktransline.ru/upload/iblock/a9e/a9ec31f0fe0cfa1c09364be487b668fd.jpg" TargetMode="External"/><Relationship Id="rId11" Type="http://schemas.openxmlformats.org/officeDocument/2006/relationships/hyperlink" Target="https://im3-tub-ru.yandex.net/i?id=16ff9215dfbf9f0a3d67c5ec0bfe14e1&amp;n=21" TargetMode="External"/><Relationship Id="rId5" Type="http://schemas.openxmlformats.org/officeDocument/2006/relationships/hyperlink" Target="http://shop-shina.com.ua/image/data/OLD/9994/Bogdan-A-20210-(evro-3)-prigorodniy-1513875_1.jpg" TargetMode="External"/><Relationship Id="rId15" Type="http://schemas.openxmlformats.org/officeDocument/2006/relationships/hyperlink" Target="http://oblzdrav-old.volganet.ru/export/sites/oblzdrav/news/news/2014/07/files/Skoraya_pomosh.jpg" TargetMode="External"/><Relationship Id="rId23" Type="http://schemas.openxmlformats.org/officeDocument/2006/relationships/hyperlink" Target="http://www.zagadki.org/riddles/transport/1" TargetMode="External"/><Relationship Id="rId10" Type="http://schemas.openxmlformats.org/officeDocument/2006/relationships/hyperlink" Target="http://pda.fedpress.ru/sites/fedpress/files/aleksandrovich/news/bf78303767ff1aac1e84b18742c186b2.jpg" TargetMode="External"/><Relationship Id="rId19" Type="http://schemas.openxmlformats.org/officeDocument/2006/relationships/hyperlink" Target="https://im2-tub-ru.yandex.net/i?id=1ccdbb99c23981604480228fe7a3b8d3&amp;n=21" TargetMode="External"/><Relationship Id="rId4" Type="http://schemas.openxmlformats.org/officeDocument/2006/relationships/hyperlink" Target="http://www.carpedia.ru/wp-content/uploads/2007/03/003_sm21.jpg" TargetMode="External"/><Relationship Id="rId9" Type="http://schemas.openxmlformats.org/officeDocument/2006/relationships/hyperlink" Target="http://s1.n1.by/sites/default/files/imagecache/full/news/03/24/149159/1300955319.jpg" TargetMode="External"/><Relationship Id="rId14" Type="http://schemas.openxmlformats.org/officeDocument/2006/relationships/hyperlink" Target="http://igrushka34.ru/images/products/full/2ls818.gif" TargetMode="External"/><Relationship Id="rId22" Type="http://schemas.openxmlformats.org/officeDocument/2006/relationships/hyperlink" Target="http://lad-lad.ru/zagadki/1015-zagadki-pro-transpor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2627313" y="115888"/>
            <a:ext cx="3600450" cy="836612"/>
          </a:xfrm>
        </p:spPr>
        <p:txBody>
          <a:bodyPr/>
          <a:lstStyle/>
          <a:p>
            <a:r>
              <a:rPr lang="ru-RU" sz="1600" b="1" i="1" smtClean="0">
                <a:solidFill>
                  <a:srgbClr val="9900CC"/>
                </a:solidFill>
                <a:latin typeface="Arial" charset="0"/>
              </a:rPr>
              <a:t>Международный конкурс </a:t>
            </a:r>
            <a:br>
              <a:rPr lang="ru-RU" sz="1600" b="1" i="1" smtClean="0">
                <a:solidFill>
                  <a:srgbClr val="9900CC"/>
                </a:solidFill>
                <a:latin typeface="Arial" charset="0"/>
              </a:rPr>
            </a:br>
            <a:r>
              <a:rPr lang="ru-RU" sz="1600" b="1" i="1" smtClean="0">
                <a:solidFill>
                  <a:srgbClr val="9900CC"/>
                </a:solidFill>
                <a:latin typeface="Arial" charset="0"/>
              </a:rPr>
              <a:t>для детей и педагогов</a:t>
            </a:r>
            <a:br>
              <a:rPr lang="ru-RU" sz="1600" b="1" i="1" smtClean="0">
                <a:solidFill>
                  <a:srgbClr val="9900CC"/>
                </a:solidFill>
                <a:latin typeface="Arial" charset="0"/>
              </a:rPr>
            </a:br>
            <a:r>
              <a:rPr lang="ru-RU" sz="1600" b="1" i="1" smtClean="0">
                <a:solidFill>
                  <a:srgbClr val="9900CC"/>
                </a:solidFill>
                <a:latin typeface="Arial" charset="0"/>
              </a:rPr>
              <a:t>"Транспорт вокруг нас"</a:t>
            </a:r>
            <a:endParaRPr lang="ru-RU" sz="1600" b="1" i="1" smtClean="0">
              <a:solidFill>
                <a:srgbClr val="9900CC"/>
              </a:solidFill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2411413" y="4868863"/>
            <a:ext cx="3394075" cy="11525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400" b="1" i="1" smtClean="0">
                <a:solidFill>
                  <a:srgbClr val="9900CC"/>
                </a:solidFill>
              </a:rPr>
              <a:t>Автор</a:t>
            </a:r>
            <a:r>
              <a:rPr lang="ru-RU" sz="1400" b="1" i="1" smtClean="0"/>
              <a:t> </a:t>
            </a:r>
            <a:r>
              <a:rPr lang="ru-RU" sz="1400" b="1" smtClean="0"/>
              <a:t>Смолькина Юлия Игоревна,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400" b="1" smtClean="0"/>
              <a:t>воспитатель,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400" b="1" smtClean="0"/>
              <a:t>МБДОУ "Детский сад №9" комбинированного вида,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400" b="1" smtClean="0"/>
              <a:t>г. Рузаевка, РМ</a:t>
            </a:r>
          </a:p>
        </p:txBody>
      </p:sp>
      <p:sp>
        <p:nvSpPr>
          <p:cNvPr id="14339" name="WordArt 7"/>
          <p:cNvSpPr>
            <a:spLocks noChangeArrowheads="1" noChangeShapeType="1" noTextEdit="1"/>
          </p:cNvSpPr>
          <p:nvPr/>
        </p:nvSpPr>
        <p:spPr bwMode="auto">
          <a:xfrm>
            <a:off x="2627313" y="1557338"/>
            <a:ext cx="3527425" cy="966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СТРАНА</a:t>
            </a:r>
          </a:p>
        </p:txBody>
      </p:sp>
      <p:sp>
        <p:nvSpPr>
          <p:cNvPr id="14340" name="WordArt 8"/>
          <p:cNvSpPr>
            <a:spLocks noChangeArrowheads="1" noChangeShapeType="1" noTextEdit="1"/>
          </p:cNvSpPr>
          <p:nvPr/>
        </p:nvSpPr>
        <p:spPr bwMode="auto">
          <a:xfrm>
            <a:off x="1692275" y="3068638"/>
            <a:ext cx="5327650" cy="966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ТРАНСПОРТА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11188" y="4941888"/>
            <a:ext cx="28654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Вот стальная птица,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В небеса стремится,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А ведёт её пилот.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Что за птица? 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795963" y="5445125"/>
            <a:ext cx="2487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9900CC"/>
                </a:solidFill>
              </a:rPr>
              <a:t>САМОЛЁТ</a:t>
            </a:r>
          </a:p>
        </p:txBody>
      </p:sp>
      <p:pic>
        <p:nvPicPr>
          <p:cNvPr id="38919" name="Picture 7" descr="&quot;На лужайк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3375"/>
            <a:ext cx="6191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11188" y="4868863"/>
            <a:ext cx="3930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Это что за вентилятор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Над землёй завис, ребята?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И ревёт, и тарахтит,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Хоть без крыльев, но летит?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508625" y="5373688"/>
            <a:ext cx="2665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9900CC"/>
                </a:solidFill>
              </a:rPr>
              <a:t>ВЕРТОЛЁТ</a:t>
            </a:r>
          </a:p>
        </p:txBody>
      </p:sp>
      <p:pic>
        <p:nvPicPr>
          <p:cNvPr id="40967" name="Picture 7" descr="Иван Ургант дошутился: к нему в Подмосковье наведались домушники Подмосковье, Иван Ургант, ограбление, Дачники, коттеджи, кражи,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76250"/>
            <a:ext cx="6834188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2411413" y="260350"/>
            <a:ext cx="6419850" cy="64817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Ладушки-ладушки!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Едем в гости к бабушке!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Разойдись, народ: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Дзинь-дзинь!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Нас велосипед везет: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Дзинь-дзинь!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И машина хороша: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Би-би!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Едем-едем не спеша: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Би-би!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На поезде мы ехали: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Чух-чух-чух!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К бабушке приехали: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Чух-чух-чух!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Постучим в окошко: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Тук-тук-тук!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Подождём немножко: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Тук-тук-тук!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Динь-динь!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Динь-дон!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Бабушка, пусти нас в дом!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Быстро часики бегут: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Тик-так!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Деток ужинать зовут: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Тик-так!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Вы, ребятки, торопитесь: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Топ-топ-топ!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Поскорей за стол садитесь:</a:t>
            </a:r>
            <a:br>
              <a:rPr lang="ru-RU" sz="1800" b="1" i="1" smtClean="0">
                <a:solidFill>
                  <a:srgbClr val="FF00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FF0000"/>
                </a:solidFill>
                <a:latin typeface="Arial" charset="0"/>
              </a:rPr>
              <a:t>Топ-топ-топ! </a:t>
            </a: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 rot="5400000">
            <a:off x="-1945481" y="2745582"/>
            <a:ext cx="5976937" cy="863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0" lon="20699971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НЕМНОЖКО</a:t>
            </a: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5400000">
            <a:off x="-238919" y="2982119"/>
            <a:ext cx="4968875" cy="8207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0" lon="20699971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ПОИГРАЕМ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67588" grpId="0" animBg="1"/>
      <p:bldP spid="675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443663" y="5516563"/>
            <a:ext cx="1795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9900CC"/>
                </a:solidFill>
              </a:rPr>
              <a:t>ЛОДКА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11188" y="4868863"/>
            <a:ext cx="36464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Сначала дерево свалили,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Потом нутро ему долбили,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Потом лопатками снабдили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И по реке гулять пустили. </a:t>
            </a:r>
          </a:p>
        </p:txBody>
      </p:sp>
      <p:pic>
        <p:nvPicPr>
          <p:cNvPr id="43015" name="Picture 7" descr="Подарочный сертификат P.S.BOX: Прогулка на лодке для двоих - Ягуд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33375"/>
            <a:ext cx="599916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55650" y="5445125"/>
            <a:ext cx="345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По волнам дворец плывет,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На себе людей везет. 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011863" y="5445125"/>
            <a:ext cx="2432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9900CC"/>
                </a:solidFill>
              </a:rPr>
              <a:t>КОРАБЛЬ</a:t>
            </a:r>
          </a:p>
        </p:txBody>
      </p:sp>
      <p:pic>
        <p:nvPicPr>
          <p:cNvPr id="44039" name="Picture 7" descr="корабли море : корабли море обои : корабли море картинки : корабли мор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04813"/>
            <a:ext cx="63817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11188" y="4868863"/>
            <a:ext cx="3844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Я мчусь с сиреной на пожар,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Везу я воду с пеной,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Потушим вмиг огонь и жар,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Мы быстры, словно стрелы.  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651500" y="4941888"/>
            <a:ext cx="2905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solidFill>
                  <a:srgbClr val="9900CC"/>
                </a:solidFill>
              </a:rPr>
              <a:t>ПОЖАРНАЯ</a:t>
            </a:r>
          </a:p>
          <a:p>
            <a:pPr algn="ctr"/>
            <a:r>
              <a:rPr lang="ru-RU" sz="3600" b="1">
                <a:solidFill>
                  <a:srgbClr val="9900CC"/>
                </a:solidFill>
              </a:rPr>
              <a:t>МАШИНА</a:t>
            </a:r>
          </a:p>
        </p:txBody>
      </p:sp>
      <p:pic>
        <p:nvPicPr>
          <p:cNvPr id="51207" name="Picture 7" descr="Пожарная машина АЦП 6/6-40 (5557) / Техника МЧС: вездеходы, пожарные машины / Автотранспорт. . Спецтранспорт. . Пассажирский т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0350"/>
            <a:ext cx="614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755650" y="5157788"/>
            <a:ext cx="3408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Замигает синим глазом</a:t>
            </a:r>
          </a:p>
          <a:p>
            <a:pPr algn="ctr"/>
            <a:r>
              <a:rPr lang="ru-RU" sz="2000" i="1">
                <a:solidFill>
                  <a:schemeClr val="hlink"/>
                </a:solidFill>
              </a:rPr>
              <a:t>И в погоню рвётся сразу. 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076825" y="5013325"/>
            <a:ext cx="3752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solidFill>
                  <a:srgbClr val="9900CC"/>
                </a:solidFill>
              </a:rPr>
              <a:t>ПОЛИЦЕЙСКАЯ</a:t>
            </a:r>
          </a:p>
          <a:p>
            <a:pPr algn="ctr"/>
            <a:r>
              <a:rPr lang="ru-RU" sz="3600" b="1">
                <a:solidFill>
                  <a:srgbClr val="9900CC"/>
                </a:solidFill>
              </a:rPr>
              <a:t>МАШИНА</a:t>
            </a:r>
          </a:p>
        </p:txBody>
      </p:sp>
      <p:pic>
        <p:nvPicPr>
          <p:cNvPr id="52232" name="Picture 8" descr="Машина Технопарк УАЗ HUNTER Полиция с сиреной и мигал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04813"/>
            <a:ext cx="62642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11188" y="4941888"/>
            <a:ext cx="41862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Если кто-то заболел,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Срочно нас зовет на помощь, —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Набери скорей ноль-три...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И приедет...  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867400" y="5013325"/>
            <a:ext cx="2398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solidFill>
                  <a:srgbClr val="9900CC"/>
                </a:solidFill>
              </a:rPr>
              <a:t>СКОРАЯ</a:t>
            </a:r>
          </a:p>
          <a:p>
            <a:pPr algn="ctr"/>
            <a:r>
              <a:rPr lang="ru-RU" sz="3600" b="1">
                <a:solidFill>
                  <a:srgbClr val="9900CC"/>
                </a:solidFill>
              </a:rPr>
              <a:t>ПОМОЩЬ</a:t>
            </a:r>
          </a:p>
        </p:txBody>
      </p:sp>
      <p:pic>
        <p:nvPicPr>
          <p:cNvPr id="53255" name="Picture 7" descr="Автомобиль скорой медицинской помощи &quot;Линейная служба&quot; на базе &quot;ГАЗель&quot; - ЗАО &quot;ТКЦ ГАЗ АТО&quot; - Легковые, грузовые автомобили и с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49275"/>
            <a:ext cx="645636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755650" y="4941888"/>
            <a:ext cx="31480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На водопой не хожу,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Овса не прошу.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Коли хочешь — попашу,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Коли хочешь - потащу. 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940425" y="5445125"/>
            <a:ext cx="231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solidFill>
                  <a:srgbClr val="9900CC"/>
                </a:solidFill>
              </a:rPr>
              <a:t>ТРАКТОР</a:t>
            </a:r>
          </a:p>
        </p:txBody>
      </p:sp>
      <p:pic>
        <p:nvPicPr>
          <p:cNvPr id="54279" name="Picture 7" descr="&quot;АСМ-Красноярск&quot; на правах официального поставщика предлагает тракторы Беларус МТЗ-15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8913"/>
            <a:ext cx="6353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755650" y="4941888"/>
            <a:ext cx="2919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Для уборки урожая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На поля я выезжаю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И за несколько машин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Там работаю один.  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651500" y="5445125"/>
            <a:ext cx="2517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solidFill>
                  <a:srgbClr val="9900CC"/>
                </a:solidFill>
              </a:rPr>
              <a:t>КОМБАЙН</a:t>
            </a:r>
          </a:p>
        </p:txBody>
      </p:sp>
      <p:pic>
        <p:nvPicPr>
          <p:cNvPr id="55303" name="Picture 7" descr="Авто МЕТА: Автобазар Украины, продажа авто, автосалоны, новые и подержанные автомобили, автозапч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48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4"/>
          <p:cNvSpPr>
            <a:spLocks noChangeArrowheads="1" noChangeShapeType="1" noTextEdit="1"/>
          </p:cNvSpPr>
          <p:nvPr/>
        </p:nvSpPr>
        <p:spPr bwMode="auto">
          <a:xfrm>
            <a:off x="1476375" y="3068638"/>
            <a:ext cx="61912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ТРАНСПОРТ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68538" y="1196975"/>
            <a:ext cx="415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solidFill>
                  <a:srgbClr val="9900CC"/>
                </a:solidFill>
              </a:rPr>
              <a:t>Есть и водный, и воздушный, </a:t>
            </a:r>
            <a:br>
              <a:rPr lang="ru-RU" sz="2000" b="1" i="1">
                <a:solidFill>
                  <a:srgbClr val="9900CC"/>
                </a:solidFill>
              </a:rPr>
            </a:br>
            <a:r>
              <a:rPr lang="ru-RU" sz="2000" b="1" i="1">
                <a:solidFill>
                  <a:srgbClr val="9900CC"/>
                </a:solidFill>
              </a:rPr>
              <a:t>Тот, что движется по суше, </a:t>
            </a:r>
            <a:br>
              <a:rPr lang="ru-RU" sz="2000" b="1" i="1">
                <a:solidFill>
                  <a:srgbClr val="9900CC"/>
                </a:solidFill>
              </a:rPr>
            </a:br>
            <a:r>
              <a:rPr lang="ru-RU" sz="2000" b="1" i="1">
                <a:solidFill>
                  <a:srgbClr val="9900CC"/>
                </a:solidFill>
              </a:rPr>
              <a:t>Грузы возит и людей. </a:t>
            </a:r>
            <a:br>
              <a:rPr lang="ru-RU" sz="2000" b="1" i="1">
                <a:solidFill>
                  <a:srgbClr val="9900CC"/>
                </a:solidFill>
              </a:rPr>
            </a:br>
            <a:r>
              <a:rPr lang="ru-RU" sz="2000" b="1" i="1">
                <a:solidFill>
                  <a:srgbClr val="9900CC"/>
                </a:solidFill>
              </a:rPr>
              <a:t>Что это? Скажи скорей!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84213" y="4868863"/>
            <a:ext cx="378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Он привез из далека</a:t>
            </a:r>
          </a:p>
          <a:p>
            <a:pPr algn="ctr"/>
            <a:r>
              <a:rPr lang="ru-RU" sz="2000" i="1">
                <a:solidFill>
                  <a:schemeClr val="hlink"/>
                </a:solidFill>
              </a:rPr>
              <a:t>Тонну щебня и песка.</a:t>
            </a:r>
          </a:p>
          <a:p>
            <a:pPr algn="ctr"/>
            <a:r>
              <a:rPr lang="ru-RU" sz="2000" i="1">
                <a:solidFill>
                  <a:schemeClr val="hlink"/>
                </a:solidFill>
              </a:rPr>
              <a:t>Высыпает аккуратно</a:t>
            </a:r>
          </a:p>
          <a:p>
            <a:pPr algn="ctr"/>
            <a:r>
              <a:rPr lang="ru-RU" sz="2000" i="1">
                <a:solidFill>
                  <a:schemeClr val="hlink"/>
                </a:solidFill>
              </a:rPr>
              <a:t>На строительной площадке. 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607050" y="5445125"/>
            <a:ext cx="2611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solidFill>
                  <a:srgbClr val="9900CC"/>
                </a:solidFill>
              </a:rPr>
              <a:t>ГРУЗОВИК</a:t>
            </a:r>
          </a:p>
        </p:txBody>
      </p:sp>
      <p:pic>
        <p:nvPicPr>
          <p:cNvPr id="56327" name="Picture 7" descr="Александр Иван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33375"/>
            <a:ext cx="666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246688" y="5445125"/>
            <a:ext cx="3328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solidFill>
                  <a:srgbClr val="9900CC"/>
                </a:solidFill>
              </a:rPr>
              <a:t>ЭКСКАВАТОР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355725" y="4868863"/>
            <a:ext cx="2459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У песочных ям, </a:t>
            </a:r>
          </a:p>
          <a:p>
            <a:pPr algn="ctr"/>
            <a:r>
              <a:rPr lang="ru-RU" sz="2000" i="1">
                <a:solidFill>
                  <a:schemeClr val="hlink"/>
                </a:solidFill>
              </a:rPr>
              <a:t>У горы крутой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Стоит великан </a:t>
            </a:r>
          </a:p>
          <a:p>
            <a:pPr algn="ctr"/>
            <a:r>
              <a:rPr lang="ru-RU" sz="2000" i="1">
                <a:solidFill>
                  <a:schemeClr val="hlink"/>
                </a:solidFill>
              </a:rPr>
              <a:t>С железной рукой. </a:t>
            </a:r>
          </a:p>
        </p:txBody>
      </p:sp>
      <p:pic>
        <p:nvPicPr>
          <p:cNvPr id="59399" name="Picture 7" descr="Download екисгаватор pictures for free and share n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3375"/>
            <a:ext cx="64087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927100" y="4868863"/>
            <a:ext cx="3311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Ходит скалка по дороге,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Грузная, огромная,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И теперь у нас дорога — 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Как линейка ровная. </a:t>
            </a:r>
            <a:r>
              <a:rPr lang="ru-RU"/>
              <a:t> 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6056313" y="5445125"/>
            <a:ext cx="170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solidFill>
                  <a:srgbClr val="9900CC"/>
                </a:solidFill>
              </a:rPr>
              <a:t>КАТОК</a:t>
            </a:r>
          </a:p>
        </p:txBody>
      </p:sp>
      <p:pic>
        <p:nvPicPr>
          <p:cNvPr id="62471" name="Picture 7" descr="Бесплатные объявления как на Из рук в руки и Авито &quot;кат&quot;! . Rumata.Inf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549275"/>
            <a:ext cx="64627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363538"/>
          </a:xfrm>
        </p:spPr>
        <p:txBody>
          <a:bodyPr/>
          <a:lstStyle/>
          <a:p>
            <a:r>
              <a:rPr lang="ru-RU" sz="3600" i="1" smtClean="0">
                <a:solidFill>
                  <a:srgbClr val="FF0000"/>
                </a:solidFill>
              </a:rPr>
              <a:t>Список использованных источников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8569325" cy="513873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3: </a:t>
            </a:r>
            <a:r>
              <a:rPr lang="ru-RU" sz="1200" b="1" smtClean="0">
                <a:hlinkClick r:id="rId2"/>
              </a:rPr>
              <a:t>http://www.sportsandlife.ru/wp-content/uploads/2013/11/fuji_absolute3-0.jpg</a:t>
            </a:r>
            <a:r>
              <a:rPr lang="ru-RU" sz="1200" b="1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4: </a:t>
            </a:r>
            <a:r>
              <a:rPr lang="ru-RU" sz="1200" b="1" smtClean="0">
                <a:hlinkClick r:id="rId3"/>
              </a:rPr>
              <a:t>http://media.motorbox.com/data/contenuti/0000011216/img/640/yamaha-r1-4e4e53aa080247bc31d0eb4e7aeb07a0.jpg</a:t>
            </a:r>
            <a:r>
              <a:rPr lang="ru-RU" sz="1200" b="1" smtClean="0"/>
              <a:t> </a:t>
            </a: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5: </a:t>
            </a:r>
            <a:r>
              <a:rPr lang="ru-RU" sz="1200" b="1" smtClean="0">
                <a:hlinkClick r:id="rId4"/>
              </a:rPr>
              <a:t>http://www.carpedia.ru/wp-content/uploads/2007/03/003_sm21.jpg</a:t>
            </a:r>
            <a:endParaRPr lang="ru-RU" sz="12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6: </a:t>
            </a:r>
            <a:r>
              <a:rPr lang="ru-RU" sz="1200" b="1" smtClean="0">
                <a:hlinkClick r:id="rId5"/>
              </a:rPr>
              <a:t>http://shop-shina.com.ua/image/data/OLD/9994/Bogdan-A-20210-(evro-3)-prigorodniy-1513875_1.jpg</a:t>
            </a:r>
            <a:r>
              <a:rPr lang="ru-RU" sz="1200" b="1" smtClean="0"/>
              <a:t> </a:t>
            </a: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7: </a:t>
            </a:r>
            <a:r>
              <a:rPr lang="ru-RU" sz="1200" b="1" smtClean="0">
                <a:hlinkClick r:id="rId6"/>
              </a:rPr>
              <a:t>http://tktransline.ru/upload/iblock/a9e/a9ec31f0fe0cfa1c09364be487b668fd.jpg</a:t>
            </a:r>
            <a:r>
              <a:rPr lang="ru-RU" sz="1200" b="1" smtClean="0"/>
              <a:t> </a:t>
            </a: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8: </a:t>
            </a:r>
            <a:r>
              <a:rPr lang="ru-RU" sz="1200" b="1" smtClean="0">
                <a:hlinkClick r:id="rId7"/>
              </a:rPr>
              <a:t>http://static.freepik.com/photos-libre/vieux-materiel-style-vecteur-train_15-2087.jpg</a:t>
            </a:r>
            <a:r>
              <a:rPr lang="ru-RU" sz="1200" b="1" smtClean="0"/>
              <a:t> </a:t>
            </a: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9: </a:t>
            </a:r>
            <a:r>
              <a:rPr lang="ru-RU" sz="1200" b="1" smtClean="0">
                <a:hlinkClick r:id="rId8"/>
              </a:rPr>
              <a:t>https://im3-tub-ru.yandex.net/i?id=4e6363ebc735b56a847dfdce545d1250&amp;n=21</a:t>
            </a:r>
            <a:r>
              <a:rPr lang="ru-RU" sz="1200" b="1" smtClean="0"/>
              <a:t>  </a:t>
            </a: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10: </a:t>
            </a:r>
            <a:r>
              <a:rPr lang="ru-RU" sz="1200" b="1" smtClean="0">
                <a:hlinkClick r:id="rId9"/>
              </a:rPr>
              <a:t>http://s1.n1.by/sites/default/files/imagecache/full/news/03/24/149159/1300955319.jpg</a:t>
            </a:r>
            <a:r>
              <a:rPr lang="ru-RU" sz="1200" b="1" smtClean="0"/>
              <a:t> </a:t>
            </a: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11: </a:t>
            </a:r>
            <a:r>
              <a:rPr lang="ru-RU" sz="1200" b="1" smtClean="0">
                <a:hlinkClick r:id="rId10"/>
              </a:rPr>
              <a:t>http://pda.fedpress.ru/sites/fedpress/files/aleksandrovich/news/bf78303767ff1aac1e84b18742c186b2.jpg</a:t>
            </a:r>
            <a:endParaRPr lang="ru-RU" sz="12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13: </a:t>
            </a:r>
            <a:r>
              <a:rPr lang="ru-RU" sz="1200" b="1" smtClean="0">
                <a:hlinkClick r:id="rId11"/>
              </a:rPr>
              <a:t>https://im3-tub-ru.yandex.net/i?id=16ff9215dfbf9f0a3d67c5ec0bfe14e1&amp;n=21</a:t>
            </a:r>
            <a:endParaRPr lang="ru-RU" sz="12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14: </a:t>
            </a:r>
            <a:r>
              <a:rPr lang="ru-RU" sz="1200" b="1" smtClean="0">
                <a:hlinkClick r:id="rId12"/>
              </a:rPr>
              <a:t>http://hq-wall.net/i/med_thumb/01/03/parus_3401.jpg</a:t>
            </a:r>
            <a:r>
              <a:rPr lang="ru-RU" sz="1200" b="1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15: </a:t>
            </a:r>
            <a:r>
              <a:rPr lang="ru-RU" sz="1200" b="1" smtClean="0">
                <a:hlinkClick r:id="rId13"/>
              </a:rPr>
              <a:t>http://ukraina.oborudunion.ru/l2490352/images/photocat/600x600/999999849.jpg</a:t>
            </a:r>
            <a:r>
              <a:rPr lang="ru-RU" sz="1200" b="1" smtClean="0"/>
              <a:t> </a:t>
            </a: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16: </a:t>
            </a:r>
            <a:r>
              <a:rPr lang="ru-RU" sz="1200" b="1" smtClean="0">
                <a:hlinkClick r:id="rId14"/>
              </a:rPr>
              <a:t>http://igrushka34.ru/images/products/full/2ls818.gif</a:t>
            </a:r>
            <a:r>
              <a:rPr lang="ru-RU" sz="1200" b="1" smtClean="0"/>
              <a:t> </a:t>
            </a: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17: </a:t>
            </a:r>
            <a:r>
              <a:rPr lang="ru-RU" sz="1200" b="1" smtClean="0">
                <a:hlinkClick r:id="rId15"/>
              </a:rPr>
              <a:t>http://oblzdrav-old.volganet.ru/export/sites/oblzdrav/news/news/2014/07/files/Skoraya_pomosh.jpg</a:t>
            </a:r>
            <a:r>
              <a:rPr lang="ru-RU" sz="1200" b="1" smtClean="0"/>
              <a:t> </a:t>
            </a: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18: </a:t>
            </a:r>
            <a:r>
              <a:rPr lang="ru-RU" sz="1200" b="1" smtClean="0">
                <a:hlinkClick r:id="rId16"/>
              </a:rPr>
              <a:t>http://promshyna.com.ua/images/portal/image/category/Tractor.jpg</a:t>
            </a:r>
            <a:r>
              <a:rPr lang="ru-RU" sz="1200" b="1" smtClean="0"/>
              <a:t> </a:t>
            </a: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19: </a:t>
            </a:r>
            <a:r>
              <a:rPr lang="ru-RU" sz="1200" b="1" smtClean="0">
                <a:hlinkClick r:id="rId17"/>
              </a:rPr>
              <a:t>https://im2-tub-ru.yandex.net/i?id=4bdce6d8be8a78cbc569ab4dfb2784cd&amp;n=21</a:t>
            </a:r>
            <a:r>
              <a:rPr lang="ru-RU" sz="1200" b="1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20: </a:t>
            </a:r>
            <a:r>
              <a:rPr lang="ru-RU" sz="1200" b="1" smtClean="0">
                <a:hlinkClick r:id="rId18"/>
              </a:rPr>
              <a:t>http://carspravka.ru/images/auto/second866cb38887950ac0fa47d80842e2a011.jpg</a:t>
            </a:r>
            <a:r>
              <a:rPr lang="ru-RU" sz="1200" b="1" smtClean="0"/>
              <a:t> </a:t>
            </a: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21: </a:t>
            </a:r>
            <a:r>
              <a:rPr lang="ru-RU" sz="1200" b="1" smtClean="0">
                <a:hlinkClick r:id="rId19"/>
              </a:rPr>
              <a:t>https://im2-tub-ru.yandex.net/i?id=1ccdbb99c23981604480228fe7a3b8d3&amp;n=21</a:t>
            </a:r>
            <a:r>
              <a:rPr lang="ru-RU" sz="1200" b="1" smtClean="0"/>
              <a:t> </a:t>
            </a: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Слайд 22: </a:t>
            </a:r>
            <a:r>
              <a:rPr lang="ru-RU" sz="1200" b="1" smtClean="0">
                <a:hlinkClick r:id="rId20"/>
              </a:rPr>
              <a:t>http://48.img.avito.st/640x480/269425148.jpg</a:t>
            </a:r>
            <a:r>
              <a:rPr lang="ru-RU" sz="1200" b="1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2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Arial" charset="0"/>
              </a:rPr>
              <a:t>Загадки взяты из : </a:t>
            </a:r>
            <a:r>
              <a:rPr lang="ru-RU" sz="1200" b="1" smtClean="0">
                <a:hlinkClick r:id="rId21"/>
              </a:rPr>
              <a:t>http://luntiki.ru/blog/zagadki/778.html</a:t>
            </a:r>
            <a:r>
              <a:rPr lang="ru-RU" sz="1200" b="1" smtClean="0"/>
              <a:t> 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hlinkClick r:id="rId22"/>
              </a:rPr>
              <a:t>http://lad-lad.ru/zagadki/1015-zagadki-pro-transport.html</a:t>
            </a:r>
            <a:r>
              <a:rPr lang="ru-RU" sz="1200" b="1" smtClean="0"/>
              <a:t> 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hlinkClick r:id="rId23"/>
              </a:rPr>
              <a:t>http://www.zagadki.org/riddles/transport/1</a:t>
            </a:r>
            <a:r>
              <a:rPr lang="ru-RU" sz="1200" b="1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539750" y="5157788"/>
            <a:ext cx="3816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Этот конь не ест овса,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Вместо ног — два колеса.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Сядь верхом и мчись на нём,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Только лучше правь рулём.</a:t>
            </a: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5148263" y="5734050"/>
            <a:ext cx="3221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9900CC"/>
                </a:solidFill>
              </a:rPr>
              <a:t>ВЕЛОСИПЕД</a:t>
            </a:r>
          </a:p>
        </p:txBody>
      </p:sp>
      <p:pic>
        <p:nvPicPr>
          <p:cNvPr id="14341" name="Picture 5" descr="Велосипед Ghost SE 1800 2012 - купить Велосипед Ghost Велос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692150"/>
            <a:ext cx="554513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9750" y="5013325"/>
            <a:ext cx="3017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Несется и стреляет,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Ворчит скороговоркой.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Трамваю не угнаться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За этой тараторкой.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724525" y="5516563"/>
            <a:ext cx="2817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9900CC"/>
                </a:solidFill>
              </a:rPr>
              <a:t>МОТОЦИКЛ</a:t>
            </a:r>
          </a:p>
        </p:txBody>
      </p:sp>
      <p:pic>
        <p:nvPicPr>
          <p:cNvPr id="30727" name="Picture 7" descr="Японские мотоциклы. . Купить японские скутера и мопеды на Автобаза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33375"/>
            <a:ext cx="60960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84213" y="5084763"/>
            <a:ext cx="4303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Бежит, иногда гудит.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В два глаза зорко глядит.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Только красный свет настанет –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Он в момент на месте встанет.</a:t>
            </a:r>
            <a:r>
              <a:rPr lang="ru-RU"/>
              <a:t>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364163" y="5589588"/>
            <a:ext cx="3522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9900CC"/>
                </a:solidFill>
              </a:rPr>
              <a:t>АВТОМОБИЛЬ</a:t>
            </a:r>
          </a:p>
        </p:txBody>
      </p:sp>
      <p:pic>
        <p:nvPicPr>
          <p:cNvPr id="31751" name="Picture 7" descr="Фото Mazda 2 новости. &quot;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60350"/>
            <a:ext cx="66675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4213" y="5084763"/>
            <a:ext cx="32273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Чудесный длинный дом,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Пассажиров много в нем.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Носит обувь из резины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И питается бензином... 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5867400" y="5589588"/>
            <a:ext cx="242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9900CC"/>
                </a:solidFill>
              </a:rPr>
              <a:t>АВТОБУС</a:t>
            </a:r>
          </a:p>
        </p:txBody>
      </p:sp>
      <p:pic>
        <p:nvPicPr>
          <p:cNvPr id="32775" name="Picture 7" descr="Автобусы - Междугородный автобус в Старом Осколе - Продажа H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04813"/>
            <a:ext cx="61912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11188" y="4724400"/>
            <a:ext cx="4124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63513" algn="ctr"/>
            <a:r>
              <a:rPr lang="ru-RU" sz="2000" i="1">
                <a:solidFill>
                  <a:schemeClr val="hlink"/>
                </a:solidFill>
              </a:rPr>
              <a:t>В городах глубокой ночью</a:t>
            </a:r>
          </a:p>
          <a:p>
            <a:pPr indent="163513" algn="ctr"/>
            <a:r>
              <a:rPr lang="ru-RU" sz="2000" i="1">
                <a:solidFill>
                  <a:schemeClr val="hlink"/>
                </a:solidFill>
              </a:rPr>
              <a:t>Спят автобус и трамвай.</a:t>
            </a:r>
          </a:p>
          <a:p>
            <a:pPr indent="163513" algn="ctr"/>
            <a:r>
              <a:rPr lang="ru-RU" sz="2000" i="1">
                <a:solidFill>
                  <a:schemeClr val="hlink"/>
                </a:solidFill>
              </a:rPr>
              <a:t>Если транспорт нужен срочно –</a:t>
            </a:r>
          </a:p>
          <a:p>
            <a:pPr indent="163513" algn="ctr"/>
            <a:r>
              <a:rPr lang="ru-RU" sz="2000" i="1">
                <a:solidFill>
                  <a:schemeClr val="hlink"/>
                </a:solidFill>
              </a:rPr>
              <a:t>Ты машину вызывай.</a:t>
            </a:r>
          </a:p>
          <a:p>
            <a:pPr indent="163513" algn="ctr"/>
            <a:r>
              <a:rPr lang="ru-RU" sz="2000" i="1">
                <a:solidFill>
                  <a:schemeClr val="hlink"/>
                </a:solidFill>
              </a:rPr>
              <a:t>Та приедет: "Я свободна!</a:t>
            </a:r>
          </a:p>
          <a:p>
            <a:pPr indent="163513" algn="ctr"/>
            <a:r>
              <a:rPr lang="ru-RU" sz="2000" i="1">
                <a:solidFill>
                  <a:schemeClr val="hlink"/>
                </a:solidFill>
              </a:rPr>
              <a:t>Довезу куда угодно!"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372225" y="5229225"/>
            <a:ext cx="1895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63513" algn="just"/>
            <a:r>
              <a:rPr lang="ru-RU" sz="3600" b="1">
                <a:solidFill>
                  <a:srgbClr val="9900CC"/>
                </a:solidFill>
              </a:rPr>
              <a:t>ТАКСИ</a:t>
            </a:r>
          </a:p>
        </p:txBody>
      </p:sp>
      <p:pic>
        <p:nvPicPr>
          <p:cNvPr id="47111" name="Picture 7" descr="Самый выгодный онлайн заказ такси в Москве на сайте pozitiv-taxi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33375"/>
            <a:ext cx="619125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11188" y="4652963"/>
            <a:ext cx="31638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Он рогатый, но не лось,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Так не просто повелось: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Он при помощи рогов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Ток берет от проводов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И бежит туда, куда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Путь укажут провода. 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148263" y="5661025"/>
            <a:ext cx="3341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9900CC"/>
                </a:solidFill>
              </a:rPr>
              <a:t>ТРОЛЛЕЙБУС</a:t>
            </a:r>
          </a:p>
        </p:txBody>
      </p:sp>
      <p:pic>
        <p:nvPicPr>
          <p:cNvPr id="33800" name="Picture 8" descr="Городской троллейбус ЗиУ-9; иллюстрация 95362, иллюстратор А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33375"/>
            <a:ext cx="59626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4213" y="4941888"/>
            <a:ext cx="2917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i="1">
                <a:solidFill>
                  <a:schemeClr val="hlink"/>
                </a:solidFill>
              </a:rPr>
              <a:t>Далеко-далеко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По железному пути,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Может этот молодец</a:t>
            </a:r>
            <a:br>
              <a:rPr lang="ru-RU" sz="2000" i="1">
                <a:solidFill>
                  <a:schemeClr val="hlink"/>
                </a:solidFill>
              </a:rPr>
            </a:br>
            <a:r>
              <a:rPr lang="ru-RU" sz="2000" i="1">
                <a:solidFill>
                  <a:schemeClr val="hlink"/>
                </a:solidFill>
              </a:rPr>
              <a:t>Весь посёлок увезти. 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300788" y="5445125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solidFill>
                  <a:srgbClr val="9900CC"/>
                </a:solidFill>
              </a:rPr>
              <a:t>ПОЕЗД</a:t>
            </a:r>
          </a:p>
        </p:txBody>
      </p:sp>
      <p:pic>
        <p:nvPicPr>
          <p:cNvPr id="36871" name="Picture 7" descr="Обои Поезда Ретро Дым Фото 303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88913"/>
            <a:ext cx="61912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491</Words>
  <Application>Microsoft Office PowerPoint</Application>
  <PresentationFormat>Экран (4:3)</PresentationFormat>
  <Paragraphs>83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Международный конкурс  для детей и педагогов "Транспорт вокруг нас"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Список использованных источников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Транспорт</dc:subject>
  <dc:creator>corowina</dc:creator>
  <cp:lastModifiedBy>User</cp:lastModifiedBy>
  <cp:revision>37</cp:revision>
  <dcterms:created xsi:type="dcterms:W3CDTF">2014-06-01T05:53:12Z</dcterms:created>
  <dcterms:modified xsi:type="dcterms:W3CDTF">2015-05-19T16:04:17Z</dcterms:modified>
</cp:coreProperties>
</file>