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60" r:id="rId6"/>
    <p:sldId id="262" r:id="rId7"/>
    <p:sldId id="265" r:id="rId8"/>
    <p:sldId id="263" r:id="rId9"/>
    <p:sldId id="261" r:id="rId10"/>
    <p:sldId id="264" r:id="rId11"/>
    <p:sldId id="267" r:id="rId12"/>
    <p:sldId id="258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FF5"/>
    <a:srgbClr val="E54FE5"/>
    <a:srgbClr val="DB49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F45F4-1D34-42C7-8B20-804B645BDAC5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B687-4604-4269-AF3B-C2593D187788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49472" y="51131"/>
        <a:ext cx="4177856" cy="825776"/>
      </dsp:txXfrm>
    </dsp:sp>
    <dsp:sp modelId="{C6F7666B-897E-4B94-93C5-D859FA5BF3FC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CE372-B9F9-4842-AA9E-95A2C6D9394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49472" y="1457291"/>
        <a:ext cx="4177856" cy="825776"/>
      </dsp:txXfrm>
    </dsp:sp>
    <dsp:sp modelId="{81F9959A-7A63-4E24-B21E-BFF997731226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593A0-9BE2-4B76-884D-1C738E872CB7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49472" y="2863452"/>
        <a:ext cx="4177856" cy="825776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848D-9926-4014-B285-84D89B13BC61}" type="datetimeFigureOut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1693-3A81-4223-B7BD-71624EB9A3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80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76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079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26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71693-3A81-4223-B7BD-71624EB9A38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846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E94-66C0-45B1-8B4F-7B915723AF45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397955"/>
      </p:ext>
    </p:extLst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786E-6999-408E-A255-1B78D7A8F64C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630867"/>
      </p:ext>
    </p:extLst>
  </p:cSld>
  <p:clrMapOvr>
    <a:masterClrMapping/>
  </p:clrMapOvr>
  <p:transition spd="slow" advTm="7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6576-9CDB-4314-8932-D5BA5231A287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651634"/>
      </p:ext>
    </p:extLst>
  </p:cSld>
  <p:clrMapOvr>
    <a:masterClrMapping/>
  </p:clrMapOvr>
  <p:transition spd="slow" advTm="7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532D-AF79-49F6-B0F3-70B2B7F01100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848004"/>
      </p:ext>
    </p:extLst>
  </p:cSld>
  <p:clrMapOvr>
    <a:masterClrMapping/>
  </p:clrMapOvr>
  <p:transition spd="slow" advTm="7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79FE-039D-4D26-A6AD-9589AD0C4A30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1912714"/>
      </p:ext>
    </p:extLst>
  </p:cSld>
  <p:clrMapOvr>
    <a:masterClrMapping/>
  </p:clrMapOvr>
  <p:transition spd="slow" advTm="7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B753-BB06-4843-8142-6E22C08894F6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1786269"/>
      </p:ext>
    </p:extLst>
  </p:cSld>
  <p:clrMapOvr>
    <a:masterClrMapping/>
  </p:clrMapOvr>
  <p:transition spd="slow" advTm="7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1136-A42D-48CE-B7FD-D9DC23CF4530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537400"/>
      </p:ext>
    </p:extLst>
  </p:cSld>
  <p:clrMapOvr>
    <a:masterClrMapping/>
  </p:clrMapOvr>
  <p:transition spd="slow" advTm="7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1EBB-1C1B-482B-A34D-8B00F024388F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304699"/>
      </p:ext>
    </p:extLst>
  </p:cSld>
  <p:clrMapOvr>
    <a:masterClrMapping/>
  </p:clrMapOvr>
  <p:transition spd="slow" advTm="7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543-9BAA-425E-A27F-4DA6557C26DC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1453900"/>
      </p:ext>
    </p:extLst>
  </p:cSld>
  <p:clrMapOvr>
    <a:masterClrMapping/>
  </p:clrMapOvr>
  <p:transition spd="slow" advTm="7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E00D-0BA5-41D7-8EFA-FCFF3EFED99E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9070796"/>
      </p:ext>
    </p:extLst>
  </p:cSld>
  <p:clrMapOvr>
    <a:masterClrMapping/>
  </p:clrMapOvr>
  <p:transition spd="slow" advTm="7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0D67-D00C-4B30-BC66-2C797B1367EA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126270"/>
      </p:ext>
    </p:extLst>
  </p:cSld>
  <p:clrMapOvr>
    <a:masterClrMapping/>
  </p:clrMapOvr>
  <p:transition spd="slow" advTm="7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D67C-A3BC-4968-974D-2BEBACC9C990}" type="datetime1">
              <a:rPr lang="ru-RU" smtClean="0"/>
              <a:pPr/>
              <a:t>31.07.2015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1D36-C062-491F-8E8F-6E6E82C92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7000">
    <p:cover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new-year.dvorec.ru/snegurochka_.php" TargetMode="External"/><Relationship Id="rId13" Type="http://schemas.openxmlformats.org/officeDocument/2006/relationships/hyperlink" Target="http://radogost.ru/kikimora.html" TargetMode="External"/><Relationship Id="rId3" Type="http://schemas.openxmlformats.org/officeDocument/2006/relationships/hyperlink" Target="http://kajlas.ru/495-domovoj-foto-i-kartinki-kak-vyglyadit-nastoyashchij-domovoj-dobryj-dukh-doma.html" TargetMode="External"/><Relationship Id="rId7" Type="http://schemas.openxmlformats.org/officeDocument/2006/relationships/hyperlink" Target="http://pozdravok.ru/pozdravleniya/prazdniki/den-deda-moroza/" TargetMode="External"/><Relationship Id="rId12" Type="http://schemas.openxmlformats.org/officeDocument/2006/relationships/hyperlink" Target="http://nikosun.com/kukolnaya-animatsiya/chertenok-nomer-13-smotr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zdravik.ru/prazdniki/den-vodjanogo" TargetMode="External"/><Relationship Id="rId11" Type="http://schemas.openxmlformats.org/officeDocument/2006/relationships/hyperlink" Target="http://www.calend.ru/narodevent/6404/" TargetMode="External"/><Relationship Id="rId5" Type="http://schemas.openxmlformats.org/officeDocument/2006/relationships/hyperlink" Target="http://sherbakova25.blogspot.ru/2012/02/29-4.html" TargetMode="External"/><Relationship Id="rId15" Type="http://schemas.microsoft.com/office/2007/relationships/diagramDrawing" Target="../diagrams/drawing1.xml"/><Relationship Id="rId10" Type="http://schemas.openxmlformats.org/officeDocument/2006/relationships/hyperlink" Target="http://uchim.org/sochineniya/po-kartine-vasnecova-snegurochka-3-klass" TargetMode="External"/><Relationship Id="rId4" Type="http://schemas.openxmlformats.org/officeDocument/2006/relationships/hyperlink" Target="http://maxpark.com/community/4852/content/3198149" TargetMode="External"/><Relationship Id="rId9" Type="http://schemas.openxmlformats.org/officeDocument/2006/relationships/hyperlink" Target="http://kostroma.sutochno.ru/info/v_gosti_k_snegurochke_na_poezde" TargetMode="External"/><Relationship Id="rId14" Type="http://schemas.openxmlformats.org/officeDocument/2006/relationships/hyperlink" Target="http://skyclipart.ru/detsad/page/96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2514" y="1513115"/>
            <a:ext cx="7685314" cy="3788227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rgbClr val="DB4921"/>
              </a:gs>
              <a:gs pos="100000">
                <a:srgbClr val="DB4921"/>
              </a:gs>
            </a:gsLst>
          </a:grad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3285" y="5558971"/>
            <a:ext cx="8752114" cy="1070428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2">
                  <a:satMod val="103000"/>
                  <a:tint val="94000"/>
                  <a:lumMod val="92000"/>
                  <a:lumOff val="8000"/>
                  <a:alpha val="28000"/>
                </a:schemeClr>
              </a:gs>
              <a:gs pos="50000">
                <a:srgbClr val="DB4921">
                  <a:alpha val="53000"/>
                </a:srgbClr>
              </a:gs>
              <a:gs pos="100000">
                <a:srgbClr val="DB4921">
                  <a:alpha val="66000"/>
                </a:srgbClr>
              </a:gs>
            </a:gsLst>
          </a:gradFill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YaHei" pitchFamily="34" charset="-122"/>
                <a:ea typeface="Microsoft YaHei" pitchFamily="34" charset="-122"/>
                <a:cs typeface="Browallia New" pitchFamily="34" charset="-34"/>
              </a:rPr>
              <a:t>Лигачева Галина Афанасьевна,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Microsoft YaHei" pitchFamily="34" charset="-122"/>
              <a:ea typeface="Microsoft YaHei" pitchFamily="34" charset="-122"/>
              <a:cs typeface="Browallia New" pitchFamily="34" charset="-34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icrosoft YaHei" pitchFamily="34" charset="-122"/>
                <a:ea typeface="Microsoft YaHei" pitchFamily="34" charset="-122"/>
                <a:cs typeface="Browallia New" pitchFamily="34" charset="-34"/>
              </a:rPr>
              <a:t>старшая вожатая  МБОУ «СШ № 29» г.Смоленск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Microsoft YaHei" pitchFamily="34" charset="-122"/>
              <a:ea typeface="Microsoft YaHei" pitchFamily="34" charset="-122"/>
              <a:cs typeface="Browallia New" pitchFamily="34" charset="-34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ctrTitle" idx="4294967295"/>
          </p:nvPr>
        </p:nvSpPr>
        <p:spPr>
          <a:xfrm>
            <a:off x="0" y="193675"/>
            <a:ext cx="7645400" cy="5603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</a:rPr>
              <a:t>II Ежегодный международный конкурс для детей и    педагогов «Необыкновенный День Рождения!»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48600" y="6044781"/>
            <a:ext cx="0" cy="46166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892629" y="4484915"/>
            <a:ext cx="609600" cy="1426028"/>
            <a:chOff x="892629" y="4637315"/>
            <a:chExt cx="609600" cy="142602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92629" y="4637315"/>
              <a:ext cx="457200" cy="1273628"/>
              <a:chOff x="892629" y="4615543"/>
              <a:chExt cx="457200" cy="12736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2629" y="46155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045029" y="47679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197429" y="4909457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349829" y="5072743"/>
                <a:ext cx="0" cy="81642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02229" y="5246915"/>
              <a:ext cx="0" cy="8164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133600" y="1837568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Дни Рождения волшебных персонажей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46575"/>
      </p:ext>
    </p:extLst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июня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240" y="1825625"/>
            <a:ext cx="4061337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 Ярославской области в этот день отмечают день рожде-ния  Бабы Яги.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8676" name="Picture 4" descr="http://uch.znate.ru/tw_files2/urls_47/2/d-1616/1616_html_m59d89cf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04" y="1342103"/>
            <a:ext cx="4051776" cy="4734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ноября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4142" y="1825625"/>
            <a:ext cx="5241208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		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18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ноября в России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официально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празднуют день рождения Деда Мороза. Каков возраст зимнего волшебника —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доподлинно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неизвестно, но точно, что более 2000 лет. Дату рож-дения Деда Мороза придума-ли сами дети, поскольку имен-но 18 ноября на его вотчине — в Великом Устюге — в свои права вступает настоящая зима, и ударяют морозы.</a:t>
            </a:r>
            <a:endParaRPr lang="ru-RU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9702" name="Picture 6" descr="http://s009.radikal.ru/i310/1011/17/4e04e10e6550t.jpg"/>
          <p:cNvPicPr>
            <a:picLocks noChangeAspect="1" noChangeArrowheads="1"/>
          </p:cNvPicPr>
          <p:nvPr/>
        </p:nvPicPr>
        <p:blipFill>
          <a:blip r:embed="rId2"/>
          <a:srcRect b="9767"/>
          <a:stretch>
            <a:fillRect/>
          </a:stretch>
        </p:blipFill>
        <p:spPr bwMode="auto">
          <a:xfrm>
            <a:off x="288310" y="1799969"/>
            <a:ext cx="3118568" cy="4332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05879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8709" y="1748471"/>
            <a:ext cx="73004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http://kajlas.ru/495-domovoj-foto-i-kartinki-kak-vyglyadit-nastoyashchij-domovoj-dobryj-dukh-doma.html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http://maxpark.com/community/4852/content/3198149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http://sherbakova25.blogspot.ru/2012/02/29-4.html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http://www.pozdravik.ru/prazdniki/den-vodjanogo</a:t>
            </a:r>
            <a:endParaRPr lang="ru-RU" dirty="0" smtClean="0"/>
          </a:p>
          <a:p>
            <a:r>
              <a:rPr lang="ru-RU" u="sng" dirty="0" smtClean="0">
                <a:hlinkClick r:id="rId7"/>
              </a:rPr>
              <a:t>http://pozdravok.ru/pozdravleniya/prazdniki/den-deda-moroza/</a:t>
            </a:r>
            <a:endParaRPr lang="ru-RU" u="sng" dirty="0" smtClean="0"/>
          </a:p>
          <a:p>
            <a:r>
              <a:rPr lang="en-US" dirty="0" smtClean="0">
                <a:hlinkClick r:id="rId8"/>
              </a:rPr>
              <a:t>http://new-year.dvorec.ru/snegurochka_.php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http://kostroma.sutochno.ru/info/v_gosti_k_snegurochke_na_poezde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http://uchim.org/sochineniya/po-kartine-vasnecova-snegurochka-3-klass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http://www.calend.ru/narodevent/6404/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http://nikosun.com/kukolnaya-animatsiya/chertenok-nomer-13-smotret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http://radogost.ru/kikimora.html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http://skyclipart.ru/detsad/page/968/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03991017"/>
      </p:ext>
    </p:extLst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26235" y="6397854"/>
            <a:ext cx="440868" cy="365125"/>
          </a:xfrm>
        </p:spPr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1086" y="1852096"/>
            <a:ext cx="45865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Во Владимирской области отмечают день рождения Ильи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Муромца.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Илья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Муро-мец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(полное былинное имя —Илья Муромец сын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Ивановича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) — один из главных героев былин Киевской Руси,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богатырь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342" y="505879"/>
            <a:ext cx="554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января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День Ильи Муром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2" y="2024062"/>
            <a:ext cx="3648060" cy="30704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630784796"/>
      </p:ext>
    </p:extLst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100052" y="2670629"/>
            <a:ext cx="4797206" cy="350633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 народным поверьям под старый Новый год, родился чертик-подстрека-тель или черт-разводник.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505879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января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16429" y="1284513"/>
            <a:ext cx="7217228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Чертенок № 13"/>
          <p:cNvPicPr>
            <a:picLocks noChangeAspect="1" noChangeArrowheads="1"/>
          </p:cNvPicPr>
          <p:nvPr/>
        </p:nvPicPr>
        <p:blipFill>
          <a:blip r:embed="rId3"/>
          <a:srcRect r="2260" b="5103"/>
          <a:stretch>
            <a:fillRect/>
          </a:stretch>
        </p:blipFill>
        <p:spPr bwMode="auto">
          <a:xfrm>
            <a:off x="445860" y="2017710"/>
            <a:ext cx="3139169" cy="4441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706885474"/>
      </p:ext>
    </p:extLst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февраля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01844" y="1840373"/>
            <a:ext cx="4616245" cy="4351338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Десятый день февраля наши предки традицион-но посвящали празднику Кудесы - Дню угощения Домового.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В каждом доме в этот ве-чер было принято остав-лять за печкой или в лю-бом другом укромном месте какую-либо еду.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6626" name="AutoShape 2" descr="10 февраля — День Домовог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28" name="AutoShape 4" descr="10 февраля — День Домовог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0" name="AutoShape 6" descr="10 февраля — День Домовог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632" name="AutoShape 8" descr="http://www.baby.ru/storage/a/f/c/e/9208601.110390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6634" name="Picture 10" descr="http://img0.liveinternet.ru/images/attach/c/7/97/222/97222554_large_Domovoy.jpg"/>
          <p:cNvPicPr>
            <a:picLocks noChangeAspect="1" noChangeArrowheads="1"/>
          </p:cNvPicPr>
          <p:nvPr/>
        </p:nvPicPr>
        <p:blipFill>
          <a:blip r:embed="rId2"/>
          <a:srcRect l="22552" t="9612" r="21244" b="24317"/>
          <a:stretch>
            <a:fillRect/>
          </a:stretch>
        </p:blipFill>
        <p:spPr bwMode="auto">
          <a:xfrm>
            <a:off x="442452" y="1607575"/>
            <a:ext cx="3200400" cy="46015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февраля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5416" y="1825625"/>
            <a:ext cx="4368799" cy="4836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Раз в четыре года отмечает свой день рождение Кощей Черно-бог. В этот день предки-славяне чествовали са-мого злого бога славян-ского пантеона - Кощея или Чернобога, которого мы с детства знаем по русским народным сказкам.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sz="4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4" descr="http://3.bp.blogspot.com/-ZwIGUTzTsmM/T0zNvH0jSpI/AAAAAAAABCc/76Jsm_wOxAs/s400/21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909" y="1750097"/>
            <a:ext cx="4448203" cy="3663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марта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7098" y="1825625"/>
            <a:ext cx="4828252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			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День рождения  кикиморы. </a:t>
            </a:r>
          </a:p>
          <a:p>
            <a:pPr algn="just">
              <a:buNone/>
            </a:pP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   В дохристианскую эпоху это был день богини Морены, а кикимора была представи-тельницей ее свиты. Это был день прощания с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Мореной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</a:rPr>
              <a:t>по случаю окончания зимы, которая была во власти богини, и наступления нового года.</a:t>
            </a:r>
            <a:endParaRPr lang="ru-RU" sz="3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4578" name="Picture 2" descr="http://radogost.ru/images/kikimor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82" y="1530086"/>
            <a:ext cx="3333750" cy="476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апреля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7012" y="1810876"/>
            <a:ext cx="5294671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Именины Домового. 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Древние славяне верили, что на зиму, он, подобно многим животным и духам, впадал в спячку и просыпался лишь из-редка, чтобы сделать необхо -димую работу по дому. Спал домовой ровно до того време-ни, когда уже весна полностью вступит в свои права. А она приходила, по мнению пред-ков, совсем не в марте, а в апреле.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 descr="http://www.yarilka.ru/uploads/posts/2012-10/1349697127_domovoy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9581"/>
            <a:ext cx="3500430" cy="43405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апреля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5036" y="1840615"/>
            <a:ext cx="480423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Именины Водяного или Никиты Водопола отмеча-ются  неизменно — в третий день месяца цветеня (3 апреля) на Руси. В  этот день праздновали пробуждение от зимней спячки Водяного,  вил, русалок и всей другой водной живности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5602" name="Picture 2" descr="Я водяной, я водяной! [МФ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8467"/>
            <a:ext cx="4043622" cy="28609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spc="200" dirty="0" smtClean="0">
                <a:ln w="6350">
                  <a:noFill/>
                </a:ln>
                <a:gradFill>
                  <a:gsLst>
                    <a:gs pos="17000">
                      <a:srgbClr val="C304C8"/>
                    </a:gs>
                    <a:gs pos="28000">
                      <a:srgbClr val="2E507A"/>
                    </a:gs>
                    <a:gs pos="42000">
                      <a:srgbClr val="1A8D48"/>
                    </a:gs>
                    <a:gs pos="50000">
                      <a:schemeClr val="accent6">
                        <a:lumMod val="60000"/>
                        <a:lumOff val="40000"/>
                      </a:schemeClr>
                    </a:gs>
                    <a:gs pos="72000">
                      <a:srgbClr val="8F0B73"/>
                    </a:gs>
                    <a:gs pos="83000">
                      <a:srgbClr val="B64A80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апреля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3290" y="1825625"/>
            <a:ext cx="4312060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Днем рождения российской Снегурочки считается ночь с 4-го на 5-е апреля. Это время выбрано не случайно, а как точка перехода между зимой и весной.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1D36-C062-491F-8E8F-6E6E82C92F3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 descr="4979645_Snegyrochka (350x584, 65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983" y="1547585"/>
            <a:ext cx="3089273" cy="46909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Tm="7000">
    <p:cover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64a1fa3d0288f698ae55faddce9bfe24b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283</Words>
  <Application>Microsoft Office PowerPoint</Application>
  <PresentationFormat>Экран (4:3)</PresentationFormat>
  <Paragraphs>56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II Ежегодный международный конкурс для детей и    педагогов «Необыкновенный День Рождения!»</vt:lpstr>
      <vt:lpstr>Слайд 2</vt:lpstr>
      <vt:lpstr>Слайд 3</vt:lpstr>
      <vt:lpstr>10 февраля</vt:lpstr>
      <vt:lpstr>29 февраля</vt:lpstr>
      <vt:lpstr>2 марта </vt:lpstr>
      <vt:lpstr>1 апреля </vt:lpstr>
      <vt:lpstr>3 апреля </vt:lpstr>
      <vt:lpstr>4 апреля </vt:lpstr>
      <vt:lpstr>30 июня</vt:lpstr>
      <vt:lpstr>18 ноября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Пользователь</cp:lastModifiedBy>
  <cp:revision>27</cp:revision>
  <dcterms:created xsi:type="dcterms:W3CDTF">2013-02-28T04:41:09Z</dcterms:created>
  <dcterms:modified xsi:type="dcterms:W3CDTF">2015-07-31T19:26:55Z</dcterms:modified>
</cp:coreProperties>
</file>