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4" r:id="rId7"/>
    <p:sldId id="263" r:id="rId8"/>
    <p:sldId id="262" r:id="rId9"/>
    <p:sldId id="265" r:id="rId10"/>
    <p:sldId id="266" r:id="rId11"/>
    <p:sldId id="267" r:id="rId12"/>
    <p:sldId id="268" r:id="rId13"/>
    <p:sldId id="272" r:id="rId14"/>
    <p:sldId id="26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99592" y="332656"/>
            <a:ext cx="7344816" cy="5073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50000"/>
              </a:lnSpc>
              <a:spcAft>
                <a:spcPts val="1000"/>
              </a:spcAft>
            </a:pPr>
            <a:r>
              <a:rPr lang="ru-RU" sz="3200" dirty="0">
                <a:latin typeface="Times New Roman"/>
                <a:ea typeface="Calibri"/>
              </a:rPr>
              <a:t>Тема исследовательского проекта</a:t>
            </a:r>
            <a:endParaRPr lang="ru-RU" sz="2400" dirty="0">
              <a:latin typeface="Times New Roman"/>
              <a:ea typeface="Times New Roman"/>
            </a:endParaRPr>
          </a:p>
          <a:p>
            <a:pPr indent="180340" algn="ctr">
              <a:lnSpc>
                <a:spcPct val="150000"/>
              </a:lnSpc>
              <a:spcAft>
                <a:spcPts val="1000"/>
              </a:spcAft>
            </a:pPr>
            <a:r>
              <a:rPr lang="ru-RU" sz="3600" b="1" dirty="0">
                <a:latin typeface="Times New Roman"/>
                <a:ea typeface="Calibri"/>
              </a:rPr>
              <a:t>«В стране суффиксов»</a:t>
            </a:r>
            <a:endParaRPr lang="ru-RU" sz="1600" dirty="0">
              <a:latin typeface="Times New Roman"/>
              <a:ea typeface="Times New Roman"/>
            </a:endParaRPr>
          </a:p>
          <a:p>
            <a:pPr indent="180340" algn="just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/>
                <a:ea typeface="Calibri"/>
              </a:rPr>
              <a:t>Исполнитель</a:t>
            </a:r>
            <a:r>
              <a:rPr lang="ru-RU" sz="2400" b="1" dirty="0">
                <a:latin typeface="Times New Roman"/>
                <a:ea typeface="Calibri"/>
              </a:rPr>
              <a:t>:</a:t>
            </a:r>
            <a:r>
              <a:rPr lang="ru-RU" sz="2400" dirty="0">
                <a:latin typeface="Times New Roman"/>
                <a:ea typeface="Calibri"/>
              </a:rPr>
              <a:t> </a:t>
            </a:r>
            <a:r>
              <a:rPr lang="ru-RU" sz="2400" dirty="0" err="1">
                <a:latin typeface="Times New Roman"/>
                <a:ea typeface="Calibri"/>
              </a:rPr>
              <a:t>Горбулинская</a:t>
            </a:r>
            <a:r>
              <a:rPr lang="ru-RU" sz="2400" dirty="0">
                <a:latin typeface="Times New Roman"/>
                <a:ea typeface="Calibri"/>
              </a:rPr>
              <a:t> Карина</a:t>
            </a:r>
            <a:endParaRPr lang="ru-RU" sz="2000" dirty="0">
              <a:latin typeface="Times New Roman"/>
              <a:ea typeface="Times New Roman"/>
            </a:endParaRPr>
          </a:p>
          <a:p>
            <a:pPr indent="180340" algn="just">
              <a:lnSpc>
                <a:spcPct val="150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</a:rPr>
              <a:t>3 «Б» класс средней школы  № 12</a:t>
            </a:r>
            <a:endParaRPr lang="ru-RU" sz="2000" dirty="0">
              <a:latin typeface="Times New Roman"/>
              <a:ea typeface="Times New Roman"/>
            </a:endParaRPr>
          </a:p>
          <a:p>
            <a:pPr indent="180340" algn="just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</a:rPr>
              <a:t>Руководители: </a:t>
            </a:r>
            <a:r>
              <a:rPr lang="ru-RU" sz="2400" dirty="0">
                <a:latin typeface="Times New Roman"/>
                <a:ea typeface="Calibri"/>
              </a:rPr>
              <a:t>Луценко Е.В. –учитель начальных классов СШ № </a:t>
            </a:r>
            <a:r>
              <a:rPr lang="ru-RU" sz="2400" dirty="0" smtClean="0">
                <a:latin typeface="Times New Roman"/>
                <a:ea typeface="Calibri"/>
              </a:rPr>
              <a:t>12</a:t>
            </a:r>
            <a:endParaRPr lang="ru-RU" sz="2000" dirty="0" smtClean="0">
              <a:latin typeface="Times New Roman"/>
              <a:ea typeface="Calibri"/>
            </a:endParaRPr>
          </a:p>
          <a:p>
            <a:pPr indent="180340" algn="just">
              <a:lnSpc>
                <a:spcPct val="150000"/>
              </a:lnSpc>
              <a:spcAft>
                <a:spcPts val="1000"/>
              </a:spcAft>
            </a:pPr>
            <a:r>
              <a:rPr lang="ru-RU" sz="2400" dirty="0" err="1" smtClean="0">
                <a:latin typeface="Times New Roman"/>
                <a:ea typeface="Calibri"/>
              </a:rPr>
              <a:t>Нуждина</a:t>
            </a:r>
            <a:r>
              <a:rPr lang="ru-RU" sz="2400" dirty="0" smtClean="0">
                <a:latin typeface="Times New Roman"/>
                <a:ea typeface="Calibri"/>
              </a:rPr>
              <a:t> </a:t>
            </a:r>
            <a:r>
              <a:rPr lang="ru-RU" sz="2400" dirty="0">
                <a:latin typeface="Times New Roman"/>
                <a:ea typeface="Calibri"/>
              </a:rPr>
              <a:t>Л.А. –учитель английского языка СШ № 12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19885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" y="-657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Рисунок 8" descr="IMG_46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6062"/>
            <a:ext cx="6752605" cy="31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" name="Рисунок 7" descr="IMG_46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849" y="3422429"/>
            <a:ext cx="6702347" cy="330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29813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803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" y="-657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Рисунок 6" descr="IMG_46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8"/>
          <a:stretch>
            <a:fillRect/>
          </a:stretch>
        </p:blipFill>
        <p:spPr bwMode="auto">
          <a:xfrm>
            <a:off x="1475655" y="241532"/>
            <a:ext cx="6382569" cy="3035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Рисунок 10" descr="IMG_46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" t="3348"/>
          <a:stretch>
            <a:fillRect/>
          </a:stretch>
        </p:blipFill>
        <p:spPr bwMode="auto">
          <a:xfrm>
            <a:off x="1497714" y="3276600"/>
            <a:ext cx="6360509" cy="348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30480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044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" y="-657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Рисунок 5" descr="IMG_46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999" y="228600"/>
            <a:ext cx="6465377" cy="33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Рисунок 9" descr="IMG_46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748" y="3433504"/>
            <a:ext cx="6477628" cy="342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3219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871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" y="-657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C:\Users\1\Desktop\проекты 2015\IMG_461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8"/>
          <a:stretch/>
        </p:blipFill>
        <p:spPr bwMode="auto">
          <a:xfrm rot="5400000">
            <a:off x="1871700" y="584685"/>
            <a:ext cx="5760641" cy="49685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1239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" y="-657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8072"/>
            <a:ext cx="8784976" cy="6004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</a:rPr>
              <a:t>Вывод: </a:t>
            </a:r>
            <a:endParaRPr lang="ru-RU" sz="24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</a:rPr>
              <a:t>       </a:t>
            </a:r>
            <a:r>
              <a:rPr lang="ru-RU" sz="2400" dirty="0">
                <a:latin typeface="Times New Roman"/>
                <a:ea typeface="Times New Roman"/>
              </a:rPr>
              <a:t>В результате выполненной работы мы узнали: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- какие правила при написании суффиксов в  казахском, русском и английском  языках существуют;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- как образовать новые слова при помощи суффиксов в казахском языке;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- научились разбирать слова по составу в русском языке;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- образовывать существительные от глаголов в английском языке.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       Так же в ходе работы мы написали сочинения «В стане суффиксов», провели выставку и конкурс рисунков «Приключения </a:t>
            </a:r>
            <a:r>
              <a:rPr lang="ru-RU" sz="2400" dirty="0" err="1">
                <a:latin typeface="Times New Roman"/>
                <a:ea typeface="Times New Roman"/>
              </a:rPr>
              <a:t>Суффиксиков</a:t>
            </a:r>
            <a:r>
              <a:rPr lang="ru-RU" sz="2400" dirty="0">
                <a:latin typeface="Times New Roman"/>
                <a:ea typeface="Times New Roman"/>
              </a:rPr>
              <a:t>», работали по карточкам, составляли топики по английскому языку.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      Таким образом, проведенные  мероприятия, я считаю, повысили мой уровень знаний, а так же моих одноклассников.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10550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692696"/>
            <a:ext cx="799288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045210" algn="l"/>
              </a:tabLst>
            </a:pPr>
            <a:r>
              <a:rPr lang="ru-RU" sz="3200" b="1" dirty="0">
                <a:latin typeface="Times New Roman"/>
                <a:ea typeface="Times New Roman"/>
              </a:rPr>
              <a:t>Проблема: </a:t>
            </a:r>
            <a:r>
              <a:rPr lang="ru-RU" sz="3200" dirty="0">
                <a:latin typeface="Times New Roman"/>
                <a:ea typeface="Times New Roman"/>
              </a:rPr>
              <a:t>Узнать о правописании суффиксов в  казахском, русском и английском  языках.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045210" algn="l"/>
              </a:tabLst>
            </a:pPr>
            <a:r>
              <a:rPr lang="ru-RU" sz="3200" b="1" dirty="0">
                <a:latin typeface="Times New Roman"/>
                <a:ea typeface="Times New Roman"/>
              </a:rPr>
              <a:t> </a:t>
            </a:r>
            <a:endParaRPr lang="ru-RU" sz="32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/>
                <a:ea typeface="Times New Roman"/>
              </a:rPr>
              <a:t>Гипотеза:</a:t>
            </a:r>
            <a:r>
              <a:rPr lang="ru-RU" sz="3200" dirty="0">
                <a:latin typeface="Times New Roman"/>
                <a:ea typeface="Times New Roman"/>
              </a:rPr>
              <a:t> предполагаю, что проведенные  мероприятия по правописанию суффиксов в  казахском, русском и английском языках повысят мой уровень знаний, а так же моих одноклассников.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14410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0" y="835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6322" y="476672"/>
            <a:ext cx="7344816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/>
                <a:ea typeface="Times New Roman"/>
              </a:rPr>
              <a:t>Объект исследования:</a:t>
            </a:r>
            <a:endParaRPr lang="ru-RU" sz="32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</a:rPr>
              <a:t>Объектом исследования является правописание суффиксов в именах существительных.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772795" algn="l"/>
              </a:tabLst>
            </a:pPr>
            <a:r>
              <a:rPr lang="ru-RU" sz="3200" b="1" dirty="0">
                <a:latin typeface="Times New Roman"/>
                <a:ea typeface="Times New Roman"/>
              </a:rPr>
              <a:t> </a:t>
            </a:r>
            <a:endParaRPr lang="ru-RU" sz="32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772795" algn="l"/>
              </a:tabLst>
            </a:pPr>
            <a:r>
              <a:rPr lang="ru-RU" sz="3200" b="1" dirty="0">
                <a:latin typeface="Times New Roman"/>
                <a:ea typeface="Times New Roman"/>
              </a:rPr>
              <a:t>Цель:</a:t>
            </a:r>
            <a:r>
              <a:rPr lang="ru-RU" sz="3200" dirty="0">
                <a:latin typeface="Times New Roman"/>
                <a:ea typeface="Times New Roman"/>
              </a:rPr>
              <a:t> 	</a:t>
            </a:r>
          </a:p>
          <a:p>
            <a:pPr algn="just">
              <a:lnSpc>
                <a:spcPct val="115000"/>
              </a:lnSpc>
            </a:pPr>
            <a:r>
              <a:rPr lang="ru-RU" sz="3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Исследовать условия, от которых зависит написание суффиксов.</a:t>
            </a:r>
            <a:endParaRPr lang="ru-RU" sz="3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129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" y="-657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8843" y="327950"/>
            <a:ext cx="828092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Способы словообразования и правила правописания суффиксов в казахском языке</a:t>
            </a:r>
            <a:r>
              <a:rPr lang="ru-RU" sz="2800" b="1" dirty="0" smtClean="0">
                <a:latin typeface="Times New Roman"/>
                <a:ea typeface="Times New Roman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ЗАТ ЕСІМ - имена существительные в русском и казахском языках представляют собой наиболее многочисленную категорию слов с общими семантическими и грамматическими признаками и являются названиями предметов в самом широком смысле слова. К ним могут быть поставлены вопросы </a:t>
            </a:r>
            <a:r>
              <a:rPr lang="ru-RU" sz="2800" dirty="0" err="1">
                <a:latin typeface="Times New Roman"/>
                <a:ea typeface="Times New Roman"/>
              </a:rPr>
              <a:t>кім</a:t>
            </a:r>
            <a:r>
              <a:rPr lang="ru-RU" sz="2800" dirty="0">
                <a:latin typeface="Times New Roman"/>
                <a:ea typeface="Times New Roman"/>
              </a:rPr>
              <a:t>? (кто?), не? (что?).</a:t>
            </a:r>
            <a:br>
              <a:rPr lang="ru-RU" sz="2800" dirty="0">
                <a:latin typeface="Times New Roman"/>
                <a:ea typeface="Times New Roman"/>
              </a:rPr>
            </a:br>
            <a:endParaRPr lang="ru-RU" sz="2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9969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" y="657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4257" y="188640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Зат</a:t>
            </a: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</a:rPr>
              <a:t>есімдер</a:t>
            </a:r>
            <a:r>
              <a:rPr lang="ru-RU" sz="2400" dirty="0">
                <a:latin typeface="Times New Roman"/>
                <a:ea typeface="Times New Roman"/>
              </a:rPr>
              <a:t> делятся также на производные (</a:t>
            </a:r>
            <a:r>
              <a:rPr lang="ru-RU" sz="2400" dirty="0" err="1">
                <a:latin typeface="Times New Roman"/>
                <a:ea typeface="Times New Roman"/>
              </a:rPr>
              <a:t>туынды</a:t>
            </a:r>
            <a:r>
              <a:rPr lang="ru-RU" sz="2400" dirty="0">
                <a:latin typeface="Times New Roman"/>
                <a:ea typeface="Times New Roman"/>
              </a:rPr>
              <a:t>), образуются при помощи суффиксов</a:t>
            </a:r>
            <a:r>
              <a:rPr lang="ru-RU" sz="2400" dirty="0" smtClean="0">
                <a:latin typeface="Times New Roman"/>
                <a:ea typeface="Times New Roman"/>
              </a:rPr>
              <a:t>:</a:t>
            </a:r>
          </a:p>
          <a:p>
            <a:r>
              <a:rPr lang="ru-RU" sz="2400" dirty="0">
                <a:latin typeface="Times New Roman"/>
                <a:ea typeface="Times New Roman"/>
              </a:rPr>
              <a:t/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-</a:t>
            </a:r>
            <a:r>
              <a:rPr lang="ru-RU" sz="2400" dirty="0" err="1">
                <a:latin typeface="Times New Roman"/>
                <a:ea typeface="Times New Roman"/>
              </a:rPr>
              <a:t>шы</a:t>
            </a:r>
            <a:r>
              <a:rPr lang="ru-RU" sz="2400" dirty="0">
                <a:latin typeface="Times New Roman"/>
                <a:ea typeface="Times New Roman"/>
              </a:rPr>
              <a:t>, -</a:t>
            </a:r>
            <a:r>
              <a:rPr lang="ru-RU" sz="2400" dirty="0" err="1">
                <a:latin typeface="Times New Roman"/>
                <a:ea typeface="Times New Roman"/>
              </a:rPr>
              <a:t>ші</a:t>
            </a:r>
            <a:r>
              <a:rPr lang="ru-RU" sz="2400" dirty="0">
                <a:latin typeface="Times New Roman"/>
                <a:ea typeface="Times New Roman"/>
              </a:rPr>
              <a:t> образуют существительные, профессию человека: </a:t>
            </a:r>
            <a:r>
              <a:rPr lang="ru-RU" sz="2400" dirty="0" err="1">
                <a:latin typeface="Times New Roman"/>
                <a:ea typeface="Times New Roman"/>
              </a:rPr>
              <a:t>жазу</a:t>
            </a:r>
            <a:r>
              <a:rPr lang="ru-RU" sz="2400" dirty="0">
                <a:latin typeface="Times New Roman"/>
                <a:ea typeface="Times New Roman"/>
              </a:rPr>
              <a:t> (писать) - </a:t>
            </a:r>
            <a:r>
              <a:rPr lang="ru-RU" sz="2400" dirty="0" err="1">
                <a:latin typeface="Times New Roman"/>
                <a:ea typeface="Times New Roman"/>
              </a:rPr>
              <a:t>жазушы</a:t>
            </a:r>
            <a:r>
              <a:rPr lang="ru-RU" sz="2400" dirty="0">
                <a:latin typeface="Times New Roman"/>
                <a:ea typeface="Times New Roman"/>
              </a:rPr>
              <a:t> (писатель), </a:t>
            </a:r>
            <a:r>
              <a:rPr lang="ru-RU" sz="2400" dirty="0" err="1">
                <a:latin typeface="Times New Roman"/>
                <a:ea typeface="Times New Roman"/>
              </a:rPr>
              <a:t>сурет</a:t>
            </a:r>
            <a:r>
              <a:rPr lang="ru-RU" sz="2400" dirty="0">
                <a:latin typeface="Times New Roman"/>
                <a:ea typeface="Times New Roman"/>
              </a:rPr>
              <a:t> (рисунок) - </a:t>
            </a:r>
            <a:r>
              <a:rPr lang="ru-RU" sz="2400" dirty="0" err="1">
                <a:latin typeface="Times New Roman"/>
                <a:ea typeface="Times New Roman"/>
              </a:rPr>
              <a:t>суретші</a:t>
            </a:r>
            <a:r>
              <a:rPr lang="ru-RU" sz="2400" dirty="0">
                <a:latin typeface="Times New Roman"/>
                <a:ea typeface="Times New Roman"/>
              </a:rPr>
              <a:t> (художник), </a:t>
            </a:r>
            <a:r>
              <a:rPr lang="ru-RU" sz="2400" dirty="0" err="1">
                <a:latin typeface="Times New Roman"/>
                <a:ea typeface="Times New Roman"/>
              </a:rPr>
              <a:t>етік</a:t>
            </a:r>
            <a:r>
              <a:rPr lang="ru-RU" sz="2400" dirty="0">
                <a:latin typeface="Times New Roman"/>
                <a:ea typeface="Times New Roman"/>
              </a:rPr>
              <a:t> (сапоги) - </a:t>
            </a:r>
            <a:r>
              <a:rPr lang="ru-RU" sz="2400" dirty="0" err="1">
                <a:latin typeface="Times New Roman"/>
                <a:ea typeface="Times New Roman"/>
              </a:rPr>
              <a:t>етікші</a:t>
            </a:r>
            <a:r>
              <a:rPr lang="ru-RU" sz="2400" dirty="0">
                <a:latin typeface="Times New Roman"/>
                <a:ea typeface="Times New Roman"/>
              </a:rPr>
              <a:t> (сапожник), </a:t>
            </a:r>
            <a:r>
              <a:rPr lang="ru-RU" sz="2400" dirty="0" err="1">
                <a:latin typeface="Times New Roman"/>
                <a:ea typeface="Times New Roman"/>
              </a:rPr>
              <a:t>балық</a:t>
            </a:r>
            <a:r>
              <a:rPr lang="ru-RU" sz="2400" dirty="0">
                <a:latin typeface="Times New Roman"/>
                <a:ea typeface="Times New Roman"/>
              </a:rPr>
              <a:t> (рыба) - </a:t>
            </a:r>
            <a:r>
              <a:rPr lang="ru-RU" sz="2400" dirty="0" err="1">
                <a:latin typeface="Times New Roman"/>
                <a:ea typeface="Times New Roman"/>
              </a:rPr>
              <a:t>балықшы</a:t>
            </a:r>
            <a:r>
              <a:rPr lang="ru-RU" sz="2400" dirty="0">
                <a:latin typeface="Times New Roman"/>
                <a:ea typeface="Times New Roman"/>
              </a:rPr>
              <a:t> (рыбак), </a:t>
            </a:r>
            <a:r>
              <a:rPr lang="ru-RU" sz="2400" dirty="0" err="1">
                <a:latin typeface="Times New Roman"/>
                <a:ea typeface="Times New Roman"/>
              </a:rPr>
              <a:t>үгіт</a:t>
            </a:r>
            <a:r>
              <a:rPr lang="ru-RU" sz="2400" dirty="0">
                <a:latin typeface="Times New Roman"/>
                <a:ea typeface="Times New Roman"/>
              </a:rPr>
              <a:t> (агитация) - </a:t>
            </a:r>
            <a:r>
              <a:rPr lang="ru-RU" sz="2400" dirty="0" err="1">
                <a:latin typeface="Times New Roman"/>
                <a:ea typeface="Times New Roman"/>
              </a:rPr>
              <a:t>үгітші</a:t>
            </a:r>
            <a:r>
              <a:rPr lang="ru-RU" sz="2400" dirty="0">
                <a:latin typeface="Times New Roman"/>
                <a:ea typeface="Times New Roman"/>
              </a:rPr>
              <a:t> (агитатор</a:t>
            </a:r>
            <a:r>
              <a:rPr lang="ru-RU" sz="2400" dirty="0" smtClean="0">
                <a:latin typeface="Times New Roman"/>
                <a:ea typeface="Times New Roman"/>
              </a:rPr>
              <a:t>).</a:t>
            </a:r>
          </a:p>
          <a:p>
            <a:r>
              <a:rPr lang="ru-RU" sz="2400" dirty="0">
                <a:latin typeface="Times New Roman"/>
                <a:ea typeface="Times New Roman"/>
              </a:rPr>
              <a:t/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-</a:t>
            </a:r>
            <a:r>
              <a:rPr lang="ru-RU" sz="2400" dirty="0" err="1">
                <a:latin typeface="Times New Roman"/>
                <a:ea typeface="Times New Roman"/>
              </a:rPr>
              <a:t>ша</a:t>
            </a:r>
            <a:r>
              <a:rPr lang="ru-RU" sz="2400" dirty="0">
                <a:latin typeface="Times New Roman"/>
                <a:ea typeface="Times New Roman"/>
              </a:rPr>
              <a:t>, -</a:t>
            </a:r>
            <a:r>
              <a:rPr lang="ru-RU" sz="2400" dirty="0" err="1">
                <a:latin typeface="Times New Roman"/>
                <a:ea typeface="Times New Roman"/>
              </a:rPr>
              <a:t>ше</a:t>
            </a:r>
            <a:r>
              <a:rPr lang="ru-RU" sz="2400" dirty="0">
                <a:latin typeface="Times New Roman"/>
                <a:ea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</a:rPr>
              <a:t>мысалы</a:t>
            </a:r>
            <a:r>
              <a:rPr lang="ru-RU" sz="2400" dirty="0">
                <a:latin typeface="Times New Roman"/>
                <a:ea typeface="Times New Roman"/>
              </a:rPr>
              <a:t>: </a:t>
            </a:r>
            <a:r>
              <a:rPr lang="ru-RU" sz="2400" dirty="0" err="1">
                <a:latin typeface="Times New Roman"/>
                <a:ea typeface="Times New Roman"/>
              </a:rPr>
              <a:t>кітап</a:t>
            </a:r>
            <a:r>
              <a:rPr lang="ru-RU" sz="2400" dirty="0">
                <a:latin typeface="Times New Roman"/>
                <a:ea typeface="Times New Roman"/>
              </a:rPr>
              <a:t> (книга) - </a:t>
            </a:r>
            <a:r>
              <a:rPr lang="ru-RU" sz="2400" dirty="0" err="1">
                <a:latin typeface="Times New Roman"/>
                <a:ea typeface="Times New Roman"/>
              </a:rPr>
              <a:t>кітапша</a:t>
            </a:r>
            <a:r>
              <a:rPr lang="ru-RU" sz="2400" dirty="0">
                <a:latin typeface="Times New Roman"/>
                <a:ea typeface="Times New Roman"/>
              </a:rPr>
              <a:t> (книжка</a:t>
            </a:r>
            <a:r>
              <a:rPr lang="ru-RU" sz="2400" dirty="0" smtClean="0">
                <a:latin typeface="Times New Roman"/>
                <a:ea typeface="Times New Roman"/>
              </a:rPr>
              <a:t>).</a:t>
            </a:r>
          </a:p>
          <a:p>
            <a:r>
              <a:rPr lang="ru-RU" sz="2400" dirty="0">
                <a:latin typeface="Times New Roman"/>
                <a:ea typeface="Times New Roman"/>
              </a:rPr>
              <a:t/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-</a:t>
            </a:r>
            <a:r>
              <a:rPr lang="ru-RU" sz="2400" dirty="0" err="1">
                <a:latin typeface="Times New Roman"/>
                <a:ea typeface="Times New Roman"/>
              </a:rPr>
              <a:t>лық</a:t>
            </a:r>
            <a:r>
              <a:rPr lang="ru-RU" sz="2400" dirty="0">
                <a:latin typeface="Times New Roman"/>
                <a:ea typeface="Times New Roman"/>
              </a:rPr>
              <a:t>, -</a:t>
            </a:r>
            <a:r>
              <a:rPr lang="ru-RU" sz="2400" dirty="0" err="1">
                <a:latin typeface="Times New Roman"/>
                <a:ea typeface="Times New Roman"/>
              </a:rPr>
              <a:t>лік</a:t>
            </a:r>
            <a:r>
              <a:rPr lang="ru-RU" sz="2400" dirty="0">
                <a:latin typeface="Times New Roman"/>
                <a:ea typeface="Times New Roman"/>
              </a:rPr>
              <a:t>, -</a:t>
            </a:r>
            <a:r>
              <a:rPr lang="ru-RU" sz="2400" dirty="0" err="1">
                <a:latin typeface="Times New Roman"/>
                <a:ea typeface="Times New Roman"/>
              </a:rPr>
              <a:t>дық</a:t>
            </a:r>
            <a:r>
              <a:rPr lang="ru-RU" sz="2400" dirty="0">
                <a:latin typeface="Times New Roman"/>
                <a:ea typeface="Times New Roman"/>
              </a:rPr>
              <a:t>, -</a:t>
            </a:r>
            <a:r>
              <a:rPr lang="ru-RU" sz="2400" dirty="0" err="1">
                <a:latin typeface="Times New Roman"/>
                <a:ea typeface="Times New Roman"/>
              </a:rPr>
              <a:t>дік</a:t>
            </a:r>
            <a:r>
              <a:rPr lang="ru-RU" sz="2400" dirty="0">
                <a:latin typeface="Times New Roman"/>
                <a:ea typeface="Times New Roman"/>
              </a:rPr>
              <a:t>, -</a:t>
            </a:r>
            <a:r>
              <a:rPr lang="ru-RU" sz="2400" dirty="0" err="1">
                <a:latin typeface="Times New Roman"/>
                <a:ea typeface="Times New Roman"/>
              </a:rPr>
              <a:t>тық</a:t>
            </a:r>
            <a:r>
              <a:rPr lang="ru-RU" sz="2400" dirty="0">
                <a:latin typeface="Times New Roman"/>
                <a:ea typeface="Times New Roman"/>
              </a:rPr>
              <a:t>, -</a:t>
            </a:r>
            <a:r>
              <a:rPr lang="ru-RU" sz="2400" dirty="0" err="1">
                <a:latin typeface="Times New Roman"/>
                <a:ea typeface="Times New Roman"/>
              </a:rPr>
              <a:t>тік</a:t>
            </a:r>
            <a:r>
              <a:rPr lang="ru-RU" sz="2400" dirty="0">
                <a:latin typeface="Times New Roman"/>
                <a:ea typeface="Times New Roman"/>
              </a:rPr>
              <a:t> образуются существительными, обозначающие отвлеченные понятия: бала (ребенок) - </a:t>
            </a:r>
            <a:r>
              <a:rPr lang="ru-RU" sz="2400" dirty="0" err="1">
                <a:latin typeface="Times New Roman"/>
                <a:ea typeface="Times New Roman"/>
              </a:rPr>
              <a:t>балалық</a:t>
            </a:r>
            <a:r>
              <a:rPr lang="ru-RU" sz="2400" dirty="0">
                <a:latin typeface="Times New Roman"/>
                <a:ea typeface="Times New Roman"/>
              </a:rPr>
              <a:t> (детство), </a:t>
            </a:r>
            <a:r>
              <a:rPr lang="ru-RU" sz="2400" dirty="0" err="1">
                <a:latin typeface="Times New Roman"/>
                <a:ea typeface="Times New Roman"/>
              </a:rPr>
              <a:t>дос</a:t>
            </a:r>
            <a:r>
              <a:rPr lang="ru-RU" sz="2400" dirty="0">
                <a:latin typeface="Times New Roman"/>
                <a:ea typeface="Times New Roman"/>
              </a:rPr>
              <a:t> (друг) - </a:t>
            </a:r>
            <a:r>
              <a:rPr lang="ru-RU" sz="2400" dirty="0" err="1">
                <a:latin typeface="Times New Roman"/>
                <a:ea typeface="Times New Roman"/>
              </a:rPr>
              <a:t>достық</a:t>
            </a:r>
            <a:r>
              <a:rPr lang="ru-RU" sz="2400" dirty="0">
                <a:latin typeface="Times New Roman"/>
                <a:ea typeface="Times New Roman"/>
              </a:rPr>
              <a:t> (дружба), батыр (герой) - </a:t>
            </a:r>
            <a:r>
              <a:rPr lang="ru-RU" sz="2400" dirty="0" err="1">
                <a:latin typeface="Times New Roman"/>
                <a:ea typeface="Times New Roman"/>
              </a:rPr>
              <a:t>батырлық</a:t>
            </a:r>
            <a:r>
              <a:rPr lang="ru-RU" sz="2400" dirty="0">
                <a:latin typeface="Times New Roman"/>
                <a:ea typeface="Times New Roman"/>
              </a:rPr>
              <a:t> (мужество, геройство), бай (богатый) - </a:t>
            </a:r>
            <a:r>
              <a:rPr lang="ru-RU" sz="2400" dirty="0" err="1">
                <a:latin typeface="Times New Roman"/>
                <a:ea typeface="Times New Roman"/>
              </a:rPr>
              <a:t>байлық</a:t>
            </a:r>
            <a:r>
              <a:rPr lang="ru-RU" sz="2400" dirty="0">
                <a:latin typeface="Times New Roman"/>
                <a:ea typeface="Times New Roman"/>
              </a:rPr>
              <a:t> (богатство</a:t>
            </a:r>
            <a:r>
              <a:rPr lang="ru-RU" sz="2400" dirty="0" smtClean="0">
                <a:latin typeface="Times New Roman"/>
                <a:ea typeface="Times New Roman"/>
              </a:rPr>
              <a:t>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5961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" y="-657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6419" y="260648"/>
            <a:ext cx="8765767" cy="554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Способы словообразования и правила правописания суффиксов в русском языке.</a:t>
            </a:r>
            <a:endParaRPr lang="ru-RU" sz="28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        </a:t>
            </a:r>
            <a:r>
              <a:rPr lang="ru-RU" sz="2800" dirty="0">
                <a:latin typeface="Times New Roman"/>
                <a:ea typeface="Times New Roman"/>
              </a:rPr>
              <a:t>Суффикс – значимая  часть слова, которая стоит после корня или после другого суффикса и служит для образования новых слов.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        Суффикс не является обязательной частью слова. В слове может быть один, а может быть несколько суффиксов: </a:t>
            </a:r>
            <a:r>
              <a:rPr lang="ru-RU" sz="2800" i="1" dirty="0" err="1">
                <a:latin typeface="Times New Roman"/>
                <a:ea typeface="Times New Roman"/>
              </a:rPr>
              <a:t>друж-ок</a:t>
            </a:r>
            <a:r>
              <a:rPr lang="ru-RU" sz="2800" i="1" dirty="0">
                <a:latin typeface="Times New Roman"/>
                <a:ea typeface="Times New Roman"/>
              </a:rPr>
              <a:t>, рам-</a:t>
            </a:r>
            <a:r>
              <a:rPr lang="ru-RU" sz="2800" i="1" dirty="0" err="1">
                <a:latin typeface="Times New Roman"/>
                <a:ea typeface="Times New Roman"/>
              </a:rPr>
              <a:t>оч</a:t>
            </a:r>
            <a:r>
              <a:rPr lang="ru-RU" sz="2800" i="1" dirty="0">
                <a:latin typeface="Times New Roman"/>
                <a:ea typeface="Times New Roman"/>
              </a:rPr>
              <a:t>-к(а).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sz="28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</a:t>
            </a:r>
            <a:r>
              <a:rPr lang="ru-RU" sz="2800" dirty="0" smtClean="0">
                <a:latin typeface="Times New Roman"/>
                <a:ea typeface="Times New Roman"/>
              </a:rPr>
              <a:t>Слово </a:t>
            </a:r>
            <a:r>
              <a:rPr lang="ru-RU" sz="2800" b="1" dirty="0">
                <a:latin typeface="Times New Roman"/>
                <a:ea typeface="Times New Roman"/>
              </a:rPr>
              <a:t>суффикс </a:t>
            </a:r>
            <a:r>
              <a:rPr lang="ru-RU" sz="2800" dirty="0">
                <a:latin typeface="Times New Roman"/>
                <a:ea typeface="Times New Roman"/>
              </a:rPr>
              <a:t>пришло в наш язык из древнего иностранного языка, латинского. В переводе на русский язык он значит: </a:t>
            </a:r>
            <a:r>
              <a:rPr lang="ru-RU" sz="2800" b="1" dirty="0">
                <a:latin typeface="Times New Roman"/>
                <a:ea typeface="Times New Roman"/>
              </a:rPr>
              <a:t> суффикс – «подставленный».</a:t>
            </a:r>
            <a:endParaRPr lang="ru-RU" sz="2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62225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" y="-657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16632"/>
            <a:ext cx="8568952" cy="541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Способы словообразования и правила правописания суффиксов в английском языке.</a:t>
            </a:r>
            <a:endParaRPr lang="ru-RU" sz="28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       В английском языке не существует какой-либо системы, поддающейся изучению и строго определяющей, какое именно слово и с каким суффиксом можно использовать. Поэтому главным помощником изучающего язык в этом вопросе должен быть словарь.</a:t>
            </a:r>
          </a:p>
          <a:p>
            <a:r>
              <a:rPr lang="ru-RU" sz="2800" dirty="0">
                <a:latin typeface="Times New Roman"/>
                <a:ea typeface="Times New Roman"/>
              </a:rPr>
              <a:t>Но некоторые правила, например, в изменении в написании, необходимо соблюдать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62875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" y="-657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138958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</a:rPr>
              <a:t>Среди учащихся 3-х классов средней школы  №12 был проведен конкурс творческих работ (сочинение, «Доскажи словечко»), работа по карточкам по казахскому языку, составление </a:t>
            </a:r>
            <a:r>
              <a:rPr lang="ru-RU" sz="2400" dirty="0" err="1">
                <a:latin typeface="Times New Roman"/>
                <a:ea typeface="Times New Roman"/>
              </a:rPr>
              <a:t>топиков</a:t>
            </a:r>
            <a:r>
              <a:rPr lang="ru-RU" sz="2400" dirty="0">
                <a:latin typeface="Times New Roman"/>
                <a:ea typeface="Times New Roman"/>
              </a:rPr>
              <a:t> по английскому языку,  выставка рисунков по теме «</a:t>
            </a:r>
            <a:r>
              <a:rPr lang="ru-RU" sz="2400" dirty="0" err="1">
                <a:latin typeface="Times New Roman"/>
                <a:ea typeface="Times New Roman"/>
              </a:rPr>
              <a:t>Суффиксики</a:t>
            </a:r>
            <a:r>
              <a:rPr lang="ru-RU" sz="2400" dirty="0">
                <a:latin typeface="Times New Roman"/>
                <a:ea typeface="Times New Roman"/>
              </a:rPr>
              <a:t>»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649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" y="-657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C:\Users\1\Desktop\проекты 2015\IMG_462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6"/>
          <a:stretch/>
        </p:blipFill>
        <p:spPr bwMode="auto">
          <a:xfrm>
            <a:off x="1259632" y="116631"/>
            <a:ext cx="6336704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1\Desktop\проекты 2015\IMG_462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437949"/>
            <a:ext cx="6336704" cy="30873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22077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303</Words>
  <Application>Microsoft Office PowerPoint</Application>
  <PresentationFormat>Экран (4:3)</PresentationFormat>
  <Paragraphs>39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HP</cp:lastModifiedBy>
  <cp:revision>4</cp:revision>
  <dcterms:created xsi:type="dcterms:W3CDTF">2015-11-12T16:29:19Z</dcterms:created>
  <dcterms:modified xsi:type="dcterms:W3CDTF">2015-11-12T17:15:02Z</dcterms:modified>
</cp:coreProperties>
</file>