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6"/>
  </p:notesMasterIdLst>
  <p:sldIdLst>
    <p:sldId id="256" r:id="rId2"/>
    <p:sldId id="269" r:id="rId3"/>
    <p:sldId id="264" r:id="rId4"/>
    <p:sldId id="259" r:id="rId5"/>
    <p:sldId id="260" r:id="rId6"/>
    <p:sldId id="263" r:id="rId7"/>
    <p:sldId id="261" r:id="rId8"/>
    <p:sldId id="265" r:id="rId9"/>
    <p:sldId id="258" r:id="rId10"/>
    <p:sldId id="266" r:id="rId11"/>
    <p:sldId id="271" r:id="rId12"/>
    <p:sldId id="268" r:id="rId13"/>
    <p:sldId id="272" r:id="rId14"/>
    <p:sldId id="27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1" d="100"/>
          <a:sy n="111" d="100"/>
        </p:scale>
        <p:origin x="-1518" y="-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20005496954390134"/>
          <c:y val="1.4030166404401981E-2"/>
        </c:manualLayout>
      </c:layout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Любимый праздник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 новый год</c:v>
                </c:pt>
                <c:pt idx="1">
                  <c:v>день рождения</c:v>
                </c:pt>
                <c:pt idx="2">
                  <c:v>8 марта</c:v>
                </c:pt>
                <c:pt idx="3">
                  <c:v>23 февраля</c:v>
                </c:pt>
                <c:pt idx="4">
                  <c:v>масленица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48</c:v>
                </c:pt>
                <c:pt idx="1">
                  <c:v>39</c:v>
                </c:pt>
                <c:pt idx="2">
                  <c:v>4.4000000000000004</c:v>
                </c:pt>
                <c:pt idx="3">
                  <c:v>4.4000000000000004</c:v>
                </c:pt>
                <c:pt idx="4">
                  <c:v>4.4000000000000004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Почему Новый год- любимый праздник?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дарят подарки</c:v>
                </c:pt>
                <c:pt idx="1">
                  <c:v>приходит Дед Мороз</c:v>
                </c:pt>
                <c:pt idx="2">
                  <c:v>весело</c:v>
                </c:pt>
                <c:pt idx="3">
                  <c:v>волшебный</c:v>
                </c:pt>
                <c:pt idx="4">
                  <c:v>приходят гости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69</c:v>
                </c:pt>
                <c:pt idx="1">
                  <c:v>2</c:v>
                </c:pt>
                <c:pt idx="2">
                  <c:v>26</c:v>
                </c:pt>
                <c:pt idx="3">
                  <c:v>1</c:v>
                </c:pt>
                <c:pt idx="4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1E55B-B2DC-41FC-9A2D-3067B59024DF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ADC970-0D0D-4F2E-AF3A-89DDF83FCE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4028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DC970-0D0D-4F2E-AF3A-89DDF83FCEC4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49040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87DEDD8-D429-457B-8185-6096654310FA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EF83CB4-3AE2-44A6-B5C0-C106CB4057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7DEDD8-D429-457B-8185-6096654310FA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F83CB4-3AE2-44A6-B5C0-C106CB4057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7DEDD8-D429-457B-8185-6096654310FA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F83CB4-3AE2-44A6-B5C0-C106CB4057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7DEDD8-D429-457B-8185-6096654310FA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F83CB4-3AE2-44A6-B5C0-C106CB4057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87DEDD8-D429-457B-8185-6096654310FA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EF83CB4-3AE2-44A6-B5C0-C106CB4057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7DEDD8-D429-457B-8185-6096654310FA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EEF83CB4-3AE2-44A6-B5C0-C106CB4057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7DEDD8-D429-457B-8185-6096654310FA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EEF83CB4-3AE2-44A6-B5C0-C106CB4057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7DEDD8-D429-457B-8185-6096654310FA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F83CB4-3AE2-44A6-B5C0-C106CB4057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7DEDD8-D429-457B-8185-6096654310FA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F83CB4-3AE2-44A6-B5C0-C106CB4057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87DEDD8-D429-457B-8185-6096654310FA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EF83CB4-3AE2-44A6-B5C0-C106CB4057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87DEDD8-D429-457B-8185-6096654310FA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EF83CB4-3AE2-44A6-B5C0-C106CB4057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87DEDD8-D429-457B-8185-6096654310FA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EEF83CB4-3AE2-44A6-B5C0-C106CB4057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otvet.mail.ru/question/10198826" TargetMode="External"/><Relationship Id="rId3" Type="http://schemas.openxmlformats.org/officeDocument/2006/relationships/hyperlink" Target="http://active-mama.com/kak-napisat-pismo-dedu-morozu.html%20-&#1096;&#1072;&#1073;&#1083;&#1086;&#1085;&#1099;" TargetMode="External"/><Relationship Id="rId7" Type="http://schemas.openxmlformats.org/officeDocument/2006/relationships/hyperlink" Target="http://ykdom.ru/svoimi-rukami/elka-iz-bumagi-svoimi-rukami-luchshie-idei-dlya-novogo-goda.html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eco-turizm.net/wp-content/uploads/2013/01/Derevnya-Santa-Klausa-v-Rovaniemi.jpg" TargetMode="External"/><Relationship Id="rId5" Type="http://schemas.openxmlformats.org/officeDocument/2006/relationships/hyperlink" Target="http://www.fresher.ru/" TargetMode="External"/><Relationship Id="rId4" Type="http://schemas.openxmlformats.org/officeDocument/2006/relationships/hyperlink" Target="http://www.timenews24.ru/kak-napisat-pismo-dedu-morozu-obrazec-teksta-i-foto/" TargetMode="External"/><Relationship Id="rId9" Type="http://schemas.openxmlformats.org/officeDocument/2006/relationships/hyperlink" Target="http://mollenta.ru/articles/pomoschniki-deda-moroza.php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NUL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hyperlink" Target="http://www.ny-traditions.ru/index.php?topic=presents" TargetMode="External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10" Type="http://schemas.openxmlformats.org/officeDocument/2006/relationships/image" Target="../media/image15.png"/><Relationship Id="rId4" Type="http://schemas.openxmlformats.org/officeDocument/2006/relationships/image" Target="../media/image2.jpe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10" Type="http://schemas.openxmlformats.org/officeDocument/2006/relationships/image" Target="../media/image23.png"/><Relationship Id="rId4" Type="http://schemas.openxmlformats.org/officeDocument/2006/relationships/image" Target="../media/image17.jpeg"/><Relationship Id="rId9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hyperlink" Target="https://ru.wikipedia.org/wiki/1998_%D0%B3%D0%BE%D0%B4" TargetMode="External"/><Relationship Id="rId7" Type="http://schemas.openxmlformats.org/officeDocument/2006/relationships/image" Target="../media/image24.png"/><Relationship Id="rId2" Type="http://schemas.openxmlformats.org/officeDocument/2006/relationships/hyperlink" Target="https://ru.wikipedia.org/wiki/1995_%D0%B3%D0%BE%D0%B4" TargetMode="Externa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.jpeg"/><Relationship Id="rId11" Type="http://schemas.openxmlformats.org/officeDocument/2006/relationships/image" Target="../media/image28.jpeg"/><Relationship Id="rId5" Type="http://schemas.openxmlformats.org/officeDocument/2006/relationships/hyperlink" Target="https://ru.wikipedia.org/wiki/%D0%9C%D1%83%D1%80%D0%BC%D0%B0%D0%BD%D1%81%D0%BA" TargetMode="External"/><Relationship Id="rId10" Type="http://schemas.openxmlformats.org/officeDocument/2006/relationships/image" Target="../media/image27.png"/><Relationship Id="rId4" Type="http://schemas.openxmlformats.org/officeDocument/2006/relationships/hyperlink" Target="https://ru.wikipedia.org/wiki/%D0%92%D0%B5%D0%BB%D0%B8%D0%BA%D0%B8%D0%B9_%D0%A3%D1%81%D1%82%D1%8E%D0%B3" TargetMode="External"/><Relationship Id="rId9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996952"/>
            <a:ext cx="8712968" cy="1368152"/>
          </a:xfrm>
        </p:spPr>
        <p:txBody>
          <a:bodyPr>
            <a:normAutofit/>
          </a:bodyPr>
          <a:lstStyle/>
          <a:p>
            <a:pPr algn="ctr"/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95536" y="4725144"/>
            <a:ext cx="8496944" cy="1800200"/>
          </a:xfrm>
        </p:spPr>
        <p:txBody>
          <a:bodyPr>
            <a:normAutofit/>
          </a:bodyPr>
          <a:lstStyle/>
          <a:p>
            <a:pPr algn="r"/>
            <a:endParaRPr lang="ru-RU" dirty="0" smtClean="0"/>
          </a:p>
          <a:p>
            <a:pPr algn="r"/>
            <a:endParaRPr lang="ru-RU" dirty="0"/>
          </a:p>
        </p:txBody>
      </p:sp>
      <p:pic>
        <p:nvPicPr>
          <p:cNvPr id="4" name="Picture 6" descr="http://im3-tub-ru.yandex.net/i?id=6fb54f632899ca996b1055be5803f38b-104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196" y="188640"/>
            <a:ext cx="8784976" cy="648072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99592" y="2204864"/>
            <a:ext cx="77626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Кто дарит подарки в новогоднюю ночь?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44008" y="3717032"/>
            <a:ext cx="39604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339752" y="980728"/>
            <a:ext cx="45182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0080"/>
                </a:solidFill>
                <a:latin typeface="verdana" panose="020B0604030504040204" pitchFamily="34" charset="0"/>
              </a:rPr>
              <a:t>Конкурс детских исследовательских проектов "Первые шаги в науку"</a:t>
            </a:r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. 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860032" y="3090445"/>
            <a:ext cx="37444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</a:rPr>
              <a:t>Автор проекта </a:t>
            </a:r>
          </a:p>
          <a:p>
            <a:pPr algn="r"/>
            <a:r>
              <a:rPr lang="ru-RU" b="1" dirty="0">
                <a:solidFill>
                  <a:schemeClr val="bg1"/>
                </a:solidFill>
              </a:rPr>
              <a:t>ученица </a:t>
            </a:r>
            <a:r>
              <a:rPr lang="ru-RU" b="1" dirty="0" smtClean="0">
                <a:solidFill>
                  <a:schemeClr val="bg1"/>
                </a:solidFill>
              </a:rPr>
              <a:t>2 </a:t>
            </a:r>
            <a:r>
              <a:rPr lang="ru-RU" b="1" dirty="0">
                <a:solidFill>
                  <a:schemeClr val="bg1"/>
                </a:solidFill>
              </a:rPr>
              <a:t>«е» класса</a:t>
            </a:r>
          </a:p>
          <a:p>
            <a:pPr algn="r"/>
            <a:r>
              <a:rPr lang="ru-RU" b="1" dirty="0">
                <a:solidFill>
                  <a:schemeClr val="bg1"/>
                </a:solidFill>
              </a:rPr>
              <a:t>МБОУ СШ №35</a:t>
            </a:r>
          </a:p>
          <a:p>
            <a:pPr algn="r"/>
            <a:r>
              <a:rPr lang="ru-RU" b="1" dirty="0" smtClean="0">
                <a:solidFill>
                  <a:schemeClr val="bg1"/>
                </a:solidFill>
              </a:rPr>
              <a:t>г. Архангельска</a:t>
            </a:r>
            <a:endParaRPr lang="ru-RU" b="1" dirty="0">
              <a:solidFill>
                <a:schemeClr val="bg1"/>
              </a:solidFill>
            </a:endParaRPr>
          </a:p>
          <a:p>
            <a:pPr algn="r"/>
            <a:r>
              <a:rPr lang="ru-RU" b="1" dirty="0">
                <a:solidFill>
                  <a:schemeClr val="bg1"/>
                </a:solidFill>
              </a:rPr>
              <a:t>Березина </a:t>
            </a:r>
            <a:r>
              <a:rPr lang="ru-RU" b="1" dirty="0" smtClean="0">
                <a:solidFill>
                  <a:schemeClr val="bg1"/>
                </a:solidFill>
              </a:rPr>
              <a:t>Ксения Романовна</a:t>
            </a:r>
            <a:endParaRPr lang="ru-RU" b="1" dirty="0">
              <a:solidFill>
                <a:schemeClr val="bg1"/>
              </a:solidFill>
            </a:endParaRPr>
          </a:p>
          <a:p>
            <a:pPr algn="r"/>
            <a:r>
              <a:rPr lang="ru-RU" b="1" dirty="0">
                <a:solidFill>
                  <a:schemeClr val="bg1"/>
                </a:solidFill>
              </a:rPr>
              <a:t>Руководитель:</a:t>
            </a:r>
          </a:p>
          <a:p>
            <a:pPr algn="r"/>
            <a:r>
              <a:rPr lang="ru-RU" b="1" dirty="0">
                <a:solidFill>
                  <a:schemeClr val="bg1"/>
                </a:solidFill>
              </a:rPr>
              <a:t>учитель начальных классов</a:t>
            </a:r>
          </a:p>
          <a:p>
            <a:pPr algn="r"/>
            <a:r>
              <a:rPr lang="ru-RU" b="1" dirty="0">
                <a:solidFill>
                  <a:schemeClr val="bg1"/>
                </a:solidFill>
              </a:rPr>
              <a:t>МБОУ СШ №</a:t>
            </a:r>
            <a:r>
              <a:rPr lang="ru-RU" b="1" dirty="0" smtClean="0">
                <a:solidFill>
                  <a:schemeClr val="bg1"/>
                </a:solidFill>
              </a:rPr>
              <a:t>35</a:t>
            </a:r>
          </a:p>
          <a:p>
            <a:pPr algn="r"/>
            <a:r>
              <a:rPr lang="ru-RU" b="1" dirty="0" smtClean="0">
                <a:solidFill>
                  <a:schemeClr val="bg1"/>
                </a:solidFill>
              </a:rPr>
              <a:t>Балашова Наталья Анатольевна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 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2735270" y="55629"/>
            <a:ext cx="4933074" cy="1213131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Готовый макет</a:t>
            </a:r>
            <a:endParaRPr lang="ru-RU" sz="3200" dirty="0"/>
          </a:p>
        </p:txBody>
      </p:sp>
      <p:pic>
        <p:nvPicPr>
          <p:cNvPr id="9" name="Picture 6" descr="http://im3-tub-ru.yandex.net/i?id=6fb54f632899ca996b1055be5803f38b-104-144&amp;n=2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609181" y="3484562"/>
            <a:ext cx="1905000" cy="1428750"/>
          </a:xfrm>
        </p:spPr>
      </p:pic>
      <p:pic>
        <p:nvPicPr>
          <p:cNvPr id="11" name="Picture 6" descr="http://im3-tub-ru.yandex.net/i?id=6fb54f632899ca996b1055be5803f38b-104-144&amp;n=21"/>
          <p:cNvPicPr>
            <a:picLocks noChangeAspect="1" noChangeArrowheads="1"/>
          </p:cNvPicPr>
          <p:nvPr/>
        </p:nvPicPr>
        <p:blipFill>
          <a:blip r:embed="rId2" cstate="print"/>
          <a:srcRect t="16071" b="16071"/>
          <a:stretch>
            <a:fillRect/>
          </a:stretch>
        </p:blipFill>
        <p:spPr bwMode="auto">
          <a:xfrm>
            <a:off x="395536" y="620688"/>
            <a:ext cx="8424936" cy="5904656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l="3940" t="9545" r="29845" b="14086"/>
          <a:stretch/>
        </p:blipFill>
        <p:spPr bwMode="auto">
          <a:xfrm>
            <a:off x="2886245" y="2204864"/>
            <a:ext cx="3629971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Результаты анкетирования</a:t>
            </a:r>
            <a:endParaRPr lang="ru-RU" b="1" dirty="0">
              <a:solidFill>
                <a:schemeClr val="tx1"/>
              </a:solidFill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494676211"/>
              </p:ext>
            </p:extLst>
          </p:nvPr>
        </p:nvGraphicFramePr>
        <p:xfrm>
          <a:off x="457200" y="1646238"/>
          <a:ext cx="4038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Содержимое 7"/>
          <p:cNvGraphicFramePr>
            <a:graphicFrameLocks noGrp="1"/>
          </p:cNvGraphicFramePr>
          <p:nvPr>
            <p:ph sz="half" idx="2"/>
          </p:nvPr>
        </p:nvGraphicFramePr>
        <p:xfrm>
          <a:off x="4648200" y="1646238"/>
          <a:ext cx="4038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65884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im3-tub-ru.yandex.net/i?id=6fb54f632899ca996b1055be5803f38b-104-144&amp;n=21"/>
          <p:cNvPicPr>
            <a:picLocks noChangeAspect="1" noChangeArrowheads="1"/>
          </p:cNvPicPr>
          <p:nvPr/>
        </p:nvPicPr>
        <p:blipFill>
          <a:blip r:embed="rId2" cstate="print"/>
          <a:srcRect t="16071" b="16071"/>
          <a:stretch>
            <a:fillRect/>
          </a:stretch>
        </p:blipFill>
        <p:spPr bwMode="auto">
          <a:xfrm>
            <a:off x="179512" y="260648"/>
            <a:ext cx="8712968" cy="6336704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309634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Спасибо за внимание!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18615"/>
            <a:ext cx="6696744" cy="4012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Интернет-источники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268760"/>
            <a:ext cx="8784976" cy="1051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ru-RU" dirty="0"/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ru-RU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6" descr="http://im3-tub-ru.yandex.net/i?id=6fb54f632899ca996b1055be5803f38b-104-144&amp;n=21"/>
          <p:cNvPicPr>
            <a:picLocks noChangeAspect="1" noChangeArrowheads="1"/>
          </p:cNvPicPr>
          <p:nvPr/>
        </p:nvPicPr>
        <p:blipFill>
          <a:blip r:embed="rId2" cstate="print"/>
          <a:srcRect t="16071" b="16071"/>
          <a:stretch>
            <a:fillRect/>
          </a:stretch>
        </p:blipFill>
        <p:spPr bwMode="auto">
          <a:xfrm>
            <a:off x="251520" y="1396218"/>
            <a:ext cx="8712968" cy="534515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51520" y="1356201"/>
            <a:ext cx="8640960" cy="5175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u="sng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http://active-mama.com/kak-napisat-pismo-dedu-morozu.html </a:t>
            </a: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- шаблоны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писем Деду Морозу</a:t>
            </a: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u="sng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http://www.timenews24.ru/kak-napisat-pismo-dedu-morozu-obrazec-teksta-i-foto/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образец письма Деду Морозу</a:t>
            </a: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 Деда Мороза в Великом Устюге-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www.fresher.ru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 Деда Мороза в Лапландии-</a:t>
            </a:r>
          </a:p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http://eco-turizm.net/wp-content/uploads/2013/01/Derevnya-Santa-Klausa-v-Rovaniemi.jpg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Ёлка из бумаги своими руками- </a:t>
            </a:r>
            <a:r>
              <a:rPr lang="ru-RU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http://ykdom.ru/svoimi-rukami/elka-iz-bumagi-svoimi-rukami-luchshie-idei-dlya-novogo-goda.</a:t>
            </a:r>
            <a:r>
              <a:rPr lang="en-US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html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на новый год принято дарить подарки? -</a:t>
            </a:r>
            <a:r>
              <a:rPr lang="ru-RU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http://otvet.mail.ru/question/10198826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Помощники Деда Мороза-</a:t>
            </a:r>
            <a:r>
              <a:rPr lang="ru-RU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http://mollenta.ru/articles/pomoschniki-deda-moroza.php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bg1"/>
                </a:solidFill>
              </a:rPr>
              <a:t>Как зовут Деда Мороза в разных странах?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-http://www.ny-traditions.ru/index.php?topic=ded</a:t>
            </a:r>
          </a:p>
        </p:txBody>
      </p:sp>
    </p:spTree>
    <p:extLst>
      <p:ext uri="{BB962C8B-B14F-4D97-AF65-F5344CB8AC3E}">
        <p14:creationId xmlns:p14="http://schemas.microsoft.com/office/powerpoint/2010/main" val="210228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 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2735270" y="55629"/>
            <a:ext cx="4933074" cy="1213131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Готовый макет</a:t>
            </a:r>
            <a:endParaRPr lang="ru-RU" sz="3200" dirty="0"/>
          </a:p>
        </p:txBody>
      </p:sp>
      <p:pic>
        <p:nvPicPr>
          <p:cNvPr id="9" name="Picture 6" descr="http://im3-tub-ru.yandex.net/i?id=6fb54f632899ca996b1055be5803f38b-104-144&amp;n=2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609181" y="3484562"/>
            <a:ext cx="1905000" cy="1428750"/>
          </a:xfrm>
        </p:spPr>
      </p:pic>
      <p:pic>
        <p:nvPicPr>
          <p:cNvPr id="11" name="Picture 6" descr="http://im3-tub-ru.yandex.net/i?id=6fb54f632899ca996b1055be5803f38b-104-144&amp;n=21"/>
          <p:cNvPicPr>
            <a:picLocks noChangeAspect="1" noChangeArrowheads="1"/>
          </p:cNvPicPr>
          <p:nvPr/>
        </p:nvPicPr>
        <p:blipFill>
          <a:blip r:embed="rId2" cstate="print"/>
          <a:srcRect t="16071" b="16071"/>
          <a:stretch>
            <a:fillRect/>
          </a:stretch>
        </p:blipFill>
        <p:spPr bwMode="auto">
          <a:xfrm>
            <a:off x="395536" y="620688"/>
            <a:ext cx="8424936" cy="5904656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l="3940" t="9545" r="29845" b="14086"/>
          <a:stretch/>
        </p:blipFill>
        <p:spPr bwMode="auto">
          <a:xfrm>
            <a:off x="2886245" y="2204864"/>
            <a:ext cx="3629971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65080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Содержимое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6" descr="http://im3-tub-ru.yandex.net/i?id=6fb54f632899ca996b1055be5803f38b-104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8568952" cy="6192688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-4524977"/>
            <a:ext cx="8052397" cy="10187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b="1" dirty="0" smtClean="0">
              <a:solidFill>
                <a:srgbClr val="333333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b="1" dirty="0" smtClean="0">
              <a:solidFill>
                <a:srgbClr val="333333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b="1" dirty="0" smtClean="0">
              <a:solidFill>
                <a:srgbClr val="333333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b="1" dirty="0" smtClean="0">
              <a:solidFill>
                <a:srgbClr val="333333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b="1" dirty="0" smtClean="0">
              <a:solidFill>
                <a:srgbClr val="333333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b="1" dirty="0" smtClean="0">
              <a:solidFill>
                <a:srgbClr val="333333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b="1" dirty="0" smtClean="0">
              <a:solidFill>
                <a:srgbClr val="333333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b="1" dirty="0" smtClean="0">
              <a:solidFill>
                <a:srgbClr val="333333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b="1" dirty="0" smtClean="0">
              <a:solidFill>
                <a:srgbClr val="333333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b="1" dirty="0" smtClean="0">
              <a:solidFill>
                <a:srgbClr val="333333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b="1" dirty="0" smtClean="0">
              <a:solidFill>
                <a:srgbClr val="333333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b="1" dirty="0" smtClean="0">
              <a:solidFill>
                <a:srgbClr val="333333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b="1" dirty="0" smtClean="0">
              <a:solidFill>
                <a:srgbClr val="333333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b="1" dirty="0" smtClean="0">
              <a:solidFill>
                <a:srgbClr val="333333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b="1" dirty="0" smtClean="0">
              <a:solidFill>
                <a:srgbClr val="333333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b="1" dirty="0" smtClean="0">
              <a:solidFill>
                <a:srgbClr val="333333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b="1" dirty="0" smtClean="0">
              <a:solidFill>
                <a:srgbClr val="333333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100" b="1" dirty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познакомиться с новогодними обычаями разных стран.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Задачи: </a:t>
            </a: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- Выяснить, откуда взялся  обычай дарить новогодние подарки?</a:t>
            </a: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- Познакомиться с  Дедами Морозами разных стран.</a:t>
            </a: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- </a:t>
            </a:r>
            <a:r>
              <a:rPr lang="ru-RU" sz="2000" dirty="0">
                <a:solidFill>
                  <a:schemeClr val="bg1"/>
                </a:solidFill>
              </a:rPr>
              <a:t>Посетить Дом Деда Мороза в Архангельске.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             -Принять </a:t>
            </a:r>
            <a:r>
              <a:rPr lang="ru-RU" sz="2000" dirty="0">
                <a:solidFill>
                  <a:schemeClr val="bg1"/>
                </a:solidFill>
              </a:rPr>
              <a:t>участие в акции «Письмо Деду Морозу»: </a:t>
            </a:r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dirty="0" smtClean="0">
                <a:solidFill>
                  <a:schemeClr val="bg1"/>
                </a:solidFill>
              </a:rPr>
              <a:t>        узнать </a:t>
            </a:r>
            <a:r>
              <a:rPr lang="ru-RU" sz="2000" dirty="0">
                <a:solidFill>
                  <a:schemeClr val="bg1"/>
                </a:solidFill>
              </a:rPr>
              <a:t>почтовый адрес  Деда Мороза, научиться писать письма.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Научиться делать упаковки для подарков своими руками.</a:t>
            </a: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- Изготовить макет « В гостях у Деда Мороза».</a:t>
            </a: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</a:t>
            </a: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bg1"/>
                </a:solidFill>
              </a:rPr>
              <a:t>         Гипотеза</a:t>
            </a:r>
            <a:r>
              <a:rPr lang="ru-RU" sz="2000" b="1" dirty="0">
                <a:solidFill>
                  <a:schemeClr val="bg1"/>
                </a:solidFill>
              </a:rPr>
              <a:t>:</a:t>
            </a:r>
            <a:r>
              <a:rPr lang="ru-RU" sz="2000" dirty="0">
                <a:solidFill>
                  <a:schemeClr val="bg1"/>
                </a:solidFill>
              </a:rPr>
              <a:t> в каждой стране есть свой Дед Мороз, </a:t>
            </a:r>
            <a:endParaRPr lang="ru-RU" sz="2000" dirty="0" smtClean="0">
              <a:solidFill>
                <a:schemeClr val="bg1"/>
              </a:solidFill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</a:rPr>
              <a:t>         который </a:t>
            </a:r>
            <a:r>
              <a:rPr lang="ru-RU" sz="2000" dirty="0">
                <a:solidFill>
                  <a:schemeClr val="bg1"/>
                </a:solidFill>
              </a:rPr>
              <a:t>дарит детям подарки в новогоднюю ночь.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63880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Когда появилась традиция дарить новогодние подарки</a:t>
            </a:r>
            <a:r>
              <a:rPr lang="ru-RU" b="1" dirty="0" smtClean="0"/>
              <a:t>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Picture 6" descr="http://im3-tub-ru.yandex.net/i?id=6fb54f632899ca996b1055be5803f38b-104-144&amp;n=21"/>
          <p:cNvPicPr>
            <a:picLocks noChangeAspect="1" noChangeArrowheads="1"/>
          </p:cNvPicPr>
          <p:nvPr/>
        </p:nvPicPr>
        <p:blipFill>
          <a:blip r:embed="rId2" cstate="print"/>
          <a:srcRect t="16071" b="16071"/>
          <a:stretch>
            <a:fillRect/>
          </a:stretch>
        </p:blipFill>
        <p:spPr bwMode="auto">
          <a:xfrm>
            <a:off x="304800" y="692696"/>
            <a:ext cx="8534400" cy="585556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9552" y="1052736"/>
            <a:ext cx="820891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err="1">
                <a:solidFill>
                  <a:schemeClr val="bg1"/>
                </a:solidFill>
              </a:rPr>
              <a:t>Е</a:t>
            </a:r>
            <a:r>
              <a:rPr lang="ru-RU" dirty="0" err="1" smtClean="0">
                <a:solidFill>
                  <a:schemeClr val="bg1"/>
                </a:solidFill>
              </a:rPr>
              <a:t>Щ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ё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до нашей эры древние римляне одаривали друг друга под Новый год . 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Было время, когда под Новый год   дарили подарки добрым богам, чтобы   в наступающем году у людей все было в порядке.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Руси ситуация с подарками вначале была схожей: не Дед Мороз дарил подарки, а наоборот, их дарили ему, чтобы он стал добрее.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Прототипом Деда Мороза  был турецкий архиепископ Николай, живший в IV веке нашей эры. 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425734"/>
            <a:ext cx="6691147" cy="4262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 зовут Деда Мороза в разных странах?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4881609"/>
            <a:ext cx="9144000" cy="2291807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славянских странах Восточной Европы подарки приносит Дед Мороз.</a:t>
            </a:r>
          </a:p>
          <a:p>
            <a:pPr algn="l"/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 Америке новогодний дед — Санта Клаус .</a:t>
            </a:r>
          </a:p>
          <a:p>
            <a:pPr algn="l"/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 Бельгии и Польше новогодний дедушка - Святой Николай.</a:t>
            </a:r>
          </a:p>
          <a:p>
            <a:pPr algn="l"/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Во Франции подарки детям приносит Пэр </a:t>
            </a:r>
            <a:r>
              <a:rPr lang="ru-RU" sz="1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Ноэль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Финского Деда Мороза зовут </a:t>
            </a:r>
            <a:r>
              <a:rPr lang="ru-RU" sz="1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Иолупукки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l"/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Норвежских детей поздравляет дедушка </a:t>
            </a:r>
            <a:r>
              <a:rPr lang="ru-RU" sz="1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Юлебукк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l"/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Маленький </a:t>
            </a: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шведский заместитель Деда Мороза — Юль </a:t>
            </a:r>
            <a:r>
              <a:rPr lang="ru-RU" sz="1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Томтен</a:t>
            </a:r>
            <a:endParaRPr lang="ru-RU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Италии к детям прилетает добрая Фея </a:t>
            </a:r>
            <a:r>
              <a:rPr lang="ru-RU" sz="1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Бефана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685b83a58b52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30733" b="30733"/>
          <a:stretch>
            <a:fillRect/>
          </a:stretch>
        </p:blipFill>
        <p:spPr/>
      </p:pic>
      <p:pic>
        <p:nvPicPr>
          <p:cNvPr id="5" name="Picture 6" descr="http://im3-tub-ru.yandex.net/i?id=6fb54f632899ca996b1055be5803f38b-104-144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640" y="78958"/>
            <a:ext cx="9144000" cy="4392488"/>
          </a:xfrm>
          <a:prstGeom prst="rect">
            <a:avLst/>
          </a:prstGeom>
          <a:noFill/>
        </p:spPr>
      </p:pic>
      <p:pic>
        <p:nvPicPr>
          <p:cNvPr id="9" name="Picture 4" descr="http://im2-tub-ru.yandex.net/i?id=b929f9e2de9a744a91767e1d35d595de-25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376362"/>
            <a:ext cx="2067297" cy="1512168"/>
          </a:xfrm>
          <a:prstGeom prst="rect">
            <a:avLst/>
          </a:prstGeom>
          <a:noFill/>
        </p:spPr>
      </p:pic>
      <p:pic>
        <p:nvPicPr>
          <p:cNvPr id="10" name="Picture 2" descr="http://im2-tub-ru.yandex.net/i?id=8dc9025bffeb826b5674880b2635cd25-77-144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199696">
            <a:off x="6673266" y="620319"/>
            <a:ext cx="1872208" cy="1428750"/>
          </a:xfrm>
          <a:prstGeom prst="rect">
            <a:avLst/>
          </a:prstGeom>
          <a:noFill/>
        </p:spPr>
      </p:pic>
      <p:pic>
        <p:nvPicPr>
          <p:cNvPr id="11" name="Рисунок 10" descr="http://im0-tub-ru.yandex.net/i?id=546824c6e7410094b68c0a0b5bae5435-52-144&amp;n=21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708606">
            <a:off x="128119" y="2781739"/>
            <a:ext cx="2133600" cy="166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Мимолётности/Instantaneity: Санта-Клаус - рождественский дед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015028">
            <a:off x="198744" y="805954"/>
            <a:ext cx="2304256" cy="1589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8" name="AutoShape 2" descr="Дед Мороз, Санта-Клаус и Святой Николай Кириллиц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8" cstate="print"/>
          <a:srcRect l="45286" r="11519" b="8014"/>
          <a:stretch>
            <a:fillRect/>
          </a:stretch>
        </p:blipFill>
        <p:spPr bwMode="auto">
          <a:xfrm>
            <a:off x="2783461" y="376361"/>
            <a:ext cx="1080120" cy="1512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16963">
            <a:off x="6915868" y="2567244"/>
            <a:ext cx="2084387" cy="1651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4830" y="2218590"/>
            <a:ext cx="2016224" cy="1721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1746" y="2204867"/>
            <a:ext cx="2067297" cy="168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24400"/>
            <a:ext cx="8275323" cy="664536"/>
          </a:xfrm>
        </p:spPr>
        <p:txBody>
          <a:bodyPr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Помощники Деда Мороз</a:t>
            </a:r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5388936"/>
            <a:ext cx="8275323" cy="1469064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sz="1800" dirty="0" smtClean="0">
                <a:solidFill>
                  <a:schemeClr val="bg1"/>
                </a:solidFill>
              </a:rPr>
              <a:t>Спутник Деда Мороза -    его внучка Снегурочка.</a:t>
            </a:r>
          </a:p>
          <a:p>
            <a:pPr algn="l"/>
            <a:r>
              <a:rPr lang="ru-RU" sz="1800" dirty="0" smtClean="0">
                <a:solidFill>
                  <a:schemeClr val="bg1"/>
                </a:solidFill>
              </a:rPr>
              <a:t> Помощники Санта Клауса – эльфы и   олени. </a:t>
            </a:r>
          </a:p>
          <a:p>
            <a:pPr algn="l"/>
            <a:r>
              <a:rPr lang="ru-RU" sz="1800" dirty="0" smtClean="0">
                <a:solidFill>
                  <a:schemeClr val="bg1"/>
                </a:solidFill>
              </a:rPr>
              <a:t>Святой Николаус сам разносит подарки послушным деткам.</a:t>
            </a:r>
          </a:p>
          <a:p>
            <a:pPr algn="l"/>
            <a:r>
              <a:rPr lang="ru-RU" sz="1800" dirty="0" smtClean="0">
                <a:solidFill>
                  <a:schemeClr val="bg1"/>
                </a:solidFill>
              </a:rPr>
              <a:t>   В Норвегии подарки детям приносит коза, а  раздают маленькие домовые. Финскому </a:t>
            </a:r>
            <a:r>
              <a:rPr lang="ru-RU" sz="1800" dirty="0" err="1" smtClean="0">
                <a:solidFill>
                  <a:schemeClr val="bg1"/>
                </a:solidFill>
              </a:rPr>
              <a:t>Йоулупукки</a:t>
            </a:r>
            <a:r>
              <a:rPr lang="ru-RU" sz="1800" dirty="0" smtClean="0">
                <a:solidFill>
                  <a:schemeClr val="bg1"/>
                </a:solidFill>
              </a:rPr>
              <a:t> помогает его  супруга </a:t>
            </a:r>
            <a:r>
              <a:rPr lang="ru-RU" sz="1800" dirty="0" err="1" smtClean="0">
                <a:solidFill>
                  <a:schemeClr val="bg1"/>
                </a:solidFill>
              </a:rPr>
              <a:t>Муори</a:t>
            </a:r>
            <a:r>
              <a:rPr lang="ru-RU" sz="1800" dirty="0" smtClean="0">
                <a:solidFill>
                  <a:schemeClr val="bg1"/>
                </a:solidFill>
              </a:rPr>
              <a:t> и г</a:t>
            </a:r>
            <a:r>
              <a:rPr lang="ru-RU" sz="19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номы.  А </a:t>
            </a:r>
            <a:r>
              <a:rPr lang="ru-RU" sz="1900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подарки детям</a:t>
            </a:r>
            <a:r>
              <a:rPr lang="ru-RU" sz="19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 разносит не сам Дед Мороз, а... козёл! </a:t>
            </a:r>
          </a:p>
          <a:p>
            <a:pPr algn="l"/>
            <a:r>
              <a:rPr lang="ru-RU" sz="2000" dirty="0" smtClean="0">
                <a:solidFill>
                  <a:schemeClr val="bg1"/>
                </a:solidFill>
              </a:rPr>
              <a:t>Помощник </a:t>
            </a:r>
            <a:r>
              <a:rPr lang="ru-RU" sz="2000" dirty="0">
                <a:solidFill>
                  <a:schemeClr val="bg1"/>
                </a:solidFill>
              </a:rPr>
              <a:t>Юль </a:t>
            </a:r>
            <a:r>
              <a:rPr lang="ru-RU" sz="2000" dirty="0" err="1">
                <a:solidFill>
                  <a:schemeClr val="bg1"/>
                </a:solidFill>
              </a:rPr>
              <a:t>Томтена</a:t>
            </a:r>
            <a:r>
              <a:rPr lang="ru-RU" sz="2000" dirty="0">
                <a:solidFill>
                  <a:schemeClr val="bg1"/>
                </a:solidFill>
              </a:rPr>
              <a:t>— снеговик </a:t>
            </a:r>
            <a:r>
              <a:rPr lang="ru-RU" sz="2000" dirty="0" err="1">
                <a:solidFill>
                  <a:schemeClr val="bg1"/>
                </a:solidFill>
              </a:rPr>
              <a:t>Дасти</a:t>
            </a:r>
            <a:r>
              <a:rPr lang="ru-RU" sz="2000" dirty="0">
                <a:solidFill>
                  <a:schemeClr val="bg1"/>
                </a:solidFill>
              </a:rPr>
              <a:t>.</a:t>
            </a:r>
          </a:p>
          <a:p>
            <a:pPr algn="l"/>
            <a:endParaRPr lang="ru-RU" sz="19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6" descr="http://im3-tub-ru.yandex.net/i?id=6fb54f632899ca996b1055be5803f38b-104-144&amp;n=21"/>
          <p:cNvPicPr>
            <a:picLocks noGrp="1" noChangeAspect="1" noChangeArrowheads="1"/>
          </p:cNvPicPr>
          <p:nvPr>
            <p:ph type="pic" idx="1"/>
          </p:nvPr>
        </p:nvPicPr>
        <p:blipFill>
          <a:blip r:embed="rId4" cstate="print"/>
          <a:srcRect t="16071" b="16071"/>
          <a:stretch>
            <a:fillRect/>
          </a:stretch>
        </p:blipFill>
        <p:spPr bwMode="auto">
          <a:xfrm>
            <a:off x="-249" y="0"/>
            <a:ext cx="9144000" cy="4941168"/>
          </a:xfrm>
          <a:prstGeom prst="rect">
            <a:avLst/>
          </a:prstGeom>
          <a:noFill/>
        </p:spPr>
      </p:pic>
      <p:pic>
        <p:nvPicPr>
          <p:cNvPr id="9" name="Picture 2" descr="новогодний праздник - Открытки к Новому 2013 г - Анимационные картинки - Фотоальбомы - Портал онлайн музыки"/>
          <p:cNvPicPr>
            <a:picLocks noChangeAspect="1" noChangeArrowheads="1"/>
          </p:cNvPicPr>
          <p:nvPr/>
        </p:nvPicPr>
        <p:blipFill>
          <a:blip r:embed="rId5" cstate="print"/>
          <a:srcRect t="33299" b="33299"/>
          <a:stretch>
            <a:fillRect/>
          </a:stretch>
        </p:blipFill>
        <p:spPr bwMode="auto">
          <a:xfrm>
            <a:off x="6170100" y="455027"/>
            <a:ext cx="1980728" cy="2088232"/>
          </a:xfrm>
          <a:prstGeom prst="rect">
            <a:avLst/>
          </a:prstGeom>
          <a:noFill/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</p:pic>
      <p:pic>
        <p:nvPicPr>
          <p:cNvPr id="7" name="Рисунок 6" descr="Дед Мороз. Все о Деде Морозе. История Деда Мороза. Резиденци…"/>
          <p:cNvPicPr/>
          <p:nvPr/>
        </p:nvPicPr>
        <p:blipFill>
          <a:blip r:embed="rId6" cstate="print"/>
          <a:srcRect l="12667" r="8172" b="16154"/>
          <a:stretch>
            <a:fillRect/>
          </a:stretch>
        </p:blipFill>
        <p:spPr bwMode="auto">
          <a:xfrm>
            <a:off x="974859" y="369128"/>
            <a:ext cx="2088232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untitled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608483" y="412448"/>
            <a:ext cx="2016224" cy="2088232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1323" y="2780928"/>
            <a:ext cx="2017713" cy="172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780928"/>
            <a:ext cx="1656184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835" y="2943224"/>
            <a:ext cx="2092622" cy="1563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4077072"/>
            <a:ext cx="8820472" cy="36004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Где Дед Мороз оставляет подарки?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0" y="4077072"/>
            <a:ext cx="8820472" cy="2592288"/>
          </a:xfrm>
        </p:spPr>
        <p:txBody>
          <a:bodyPr>
            <a:noAutofit/>
          </a:bodyPr>
          <a:lstStyle/>
          <a:p>
            <a:pPr algn="l"/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Русский приносит детям подарки и кладет их под елку.</a:t>
            </a:r>
          </a:p>
          <a:p>
            <a:pPr algn="l"/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 Англии и Ирландии подарки кладут в специальные носки. </a:t>
            </a:r>
          </a:p>
          <a:p>
            <a:pPr algn="l"/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ботинке обнаруживают подарки мексиканские детишки.   </a:t>
            </a:r>
          </a:p>
          <a:p>
            <a:pPr algn="l"/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 Франции  их сваливают в дымоход, поэтому дети ставят свою обувь перед камином или печкой.</a:t>
            </a:r>
          </a:p>
          <a:p>
            <a:pPr algn="l"/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 Испании  подарки  оставляют на балконе. </a:t>
            </a:r>
          </a:p>
          <a:p>
            <a:pPr algn="l"/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Фея </a:t>
            </a:r>
            <a:r>
              <a:rPr lang="ru-RU" sz="1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Бефана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наполняет подарками детские чулки, которые подвешены к камину. </a:t>
            </a:r>
          </a:p>
          <a:p>
            <a:pPr algn="l"/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Шведский Дед Мороз   складывает подарки у печки, а немецкий оставляет свои дары на подоконнике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6" descr="http://im3-tub-ru.yandex.net/i?id=6fb54f632899ca996b1055be5803f38b-104-144&amp;n=21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23475" b="23475"/>
          <a:stretch>
            <a:fillRect/>
          </a:stretch>
        </p:blipFill>
        <p:spPr bwMode="auto">
          <a:xfrm>
            <a:off x="304800" y="249238"/>
            <a:ext cx="8534400" cy="3539802"/>
          </a:xfrm>
          <a:prstGeom prst="rect">
            <a:avLst/>
          </a:prstGeom>
          <a:noFill/>
        </p:spPr>
      </p:pic>
      <p:pic>
        <p:nvPicPr>
          <p:cNvPr id="15" name="Рисунок 14" descr="G:\i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276872"/>
            <a:ext cx="1512168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G:\i (1)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692696"/>
            <a:ext cx="1224136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i (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89039" y="2276872"/>
            <a:ext cx="1752600" cy="1428750"/>
          </a:xfrm>
          <a:prstGeom prst="rect">
            <a:avLst/>
          </a:prstGeom>
        </p:spPr>
      </p:pic>
      <p:pic>
        <p:nvPicPr>
          <p:cNvPr id="14" name="Рисунок 13" descr="i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23928" y="332656"/>
            <a:ext cx="1438275" cy="1512168"/>
          </a:xfrm>
          <a:prstGeom prst="rect">
            <a:avLst/>
          </a:prstGeom>
        </p:spPr>
      </p:pic>
      <p:pic>
        <p:nvPicPr>
          <p:cNvPr id="16" name="Рисунок 15" descr="i (1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62203" y="2277091"/>
            <a:ext cx="1905000" cy="1428750"/>
          </a:xfrm>
          <a:prstGeom prst="rect">
            <a:avLst/>
          </a:prstGeom>
        </p:spPr>
      </p:pic>
      <p:pic>
        <p:nvPicPr>
          <p:cNvPr id="19" name="Рисунок 18" descr="i (2)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653874" y="2276872"/>
            <a:ext cx="1143000" cy="142875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810" y="332656"/>
            <a:ext cx="1133078" cy="1671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6524" y="549044"/>
            <a:ext cx="1657350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24400"/>
            <a:ext cx="8203315" cy="66453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Где живёт Дед Мороз?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5157192"/>
            <a:ext cx="8203315" cy="1512168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Первая родина Деда Мороза – Архангельск. В начале 1991 года  были созданы   «Дом Деда Мороза» и  «Почта Деда Мороза».  </a:t>
            </a:r>
          </a:p>
          <a:p>
            <a:pPr algn="l"/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 </a:t>
            </a:r>
            <a:r>
              <a:rPr lang="ru-RU" sz="1800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tooltip="1995 год"/>
              </a:rPr>
              <a:t>1995 году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запустили проект «Сказочная Лапландия — Владения Деда Мороза». </a:t>
            </a:r>
          </a:p>
          <a:p>
            <a:pPr algn="l"/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 </a:t>
            </a:r>
            <a:r>
              <a:rPr lang="ru-RU" sz="1800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3" tooltip="1998 год"/>
              </a:rPr>
              <a:t>1998 года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действует   проект «</a:t>
            </a:r>
            <a:r>
              <a:rPr lang="ru-RU" sz="1800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4" tooltip="Великий Устюг"/>
              </a:rPr>
              <a:t>Великий Устюг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— родина Деда Мороза».  </a:t>
            </a:r>
          </a:p>
          <a:p>
            <a:pPr algn="l"/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Московская резиденция Деда Мороза располагается в Кузьминках.</a:t>
            </a:r>
            <a:endParaRPr lang="ru-RU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конце декабря 2011 года появился  Дом   Деда Мороза  в </a:t>
            </a:r>
            <a:r>
              <a:rPr lang="ru-RU" sz="1800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5" tooltip="Мурманск"/>
              </a:rPr>
              <a:t>Мурманске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Picture 6" descr="http://im3-tub-ru.yandex.net/i?id=6fb54f632899ca996b1055be5803f38b-104-144&amp;n=21"/>
          <p:cNvPicPr>
            <a:picLocks noGrp="1" noChangeAspect="1" noChangeArrowheads="1"/>
          </p:cNvPicPr>
          <p:nvPr>
            <p:ph type="pic" idx="1"/>
          </p:nvPr>
        </p:nvPicPr>
        <p:blipFill>
          <a:blip r:embed="rId6" cstate="print"/>
          <a:srcRect t="16071" b="16071"/>
          <a:stretch>
            <a:fillRect/>
          </a:stretch>
        </p:blipFill>
        <p:spPr bwMode="auto">
          <a:xfrm>
            <a:off x="157985" y="148958"/>
            <a:ext cx="8534400" cy="4575442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724630"/>
            <a:ext cx="21336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324" y="2200755"/>
            <a:ext cx="1647825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6145" y="764704"/>
            <a:ext cx="1657350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3108" y="969500"/>
            <a:ext cx="1657350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3" y="2724629"/>
            <a:ext cx="2071105" cy="1535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Как написать письмо Деду Морозу?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Текст письма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half" idx="3"/>
          </p:nvPr>
        </p:nvSpPr>
        <p:spPr>
          <a:xfrm>
            <a:off x="4645025" y="2132856"/>
            <a:ext cx="4041775" cy="504056"/>
          </a:xfrm>
        </p:spPr>
        <p:txBody>
          <a:bodyPr/>
          <a:lstStyle/>
          <a:p>
            <a:r>
              <a:rPr lang="ru-RU" dirty="0" smtClean="0"/>
              <a:t>адрес</a:t>
            </a:r>
            <a:endParaRPr lang="ru-RU" dirty="0"/>
          </a:p>
        </p:txBody>
      </p:sp>
      <p:sp>
        <p:nvSpPr>
          <p:cNvPr id="5121" name="Rectangle 1"/>
          <p:cNvSpPr>
            <a:spLocks noGrp="1" noChangeArrowheads="1"/>
          </p:cNvSpPr>
          <p:nvPr>
            <p:ph sz="quarter" idx="2"/>
          </p:nvPr>
        </p:nvSpPr>
        <p:spPr bwMode="auto">
          <a:xfrm>
            <a:off x="457200" y="2456410"/>
            <a:ext cx="4040188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Поздороваться.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Представиться.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Рассказать    о себе 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Поинтересоваться, как у него дела, как здоровье.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Рассказать о том, как прошел у тебя год.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Попросить новогодний подарок.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Поблагодарить за внимание, за доброе отношение к детям и попрощаться. 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Обязательно подписаться.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sz="quarter" idx="4"/>
          </p:nvPr>
        </p:nvSpPr>
        <p:spPr>
          <a:xfrm>
            <a:off x="4645025" y="2708920"/>
            <a:ext cx="4041775" cy="3595043"/>
          </a:xfrm>
        </p:spPr>
        <p:txBody>
          <a:bodyPr>
            <a:noAutofit/>
          </a:bodyPr>
          <a:lstStyle/>
          <a:p>
            <a:pPr algn="l"/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163000, </a:t>
            </a:r>
            <a:r>
              <a:rPr lang="ru-RU" sz="1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г.Архангельск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пр.Никольский, 19, Деревня Деда Мороза</a:t>
            </a:r>
          </a:p>
          <a:p>
            <a:pPr algn="l"/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Официальный почтовый адрес: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162340, Россия, Вологодская область, город Великий Устюг, дом Деда Мороза.</a:t>
            </a:r>
          </a:p>
          <a:p>
            <a:pPr algn="l"/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Московская резиденция Деда Мороза: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109472, Россия, г. Москва, </a:t>
            </a:r>
            <a:r>
              <a:rPr lang="ru-RU" sz="1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Кузьминский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лес, Дедушке Морозу. </a:t>
            </a:r>
          </a:p>
          <a:p>
            <a:pPr algn="l"/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184506 , 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Мурманская обл., г. Мончегорск, пер. Зелёный, д.8, Лапландский заповедник, Деду Морозу.</a:t>
            </a:r>
          </a:p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 </a:t>
            </a:r>
          </a:p>
          <a:p>
            <a:pPr algn="l"/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http://im3-tub-ru.yandex.net/i?id=3201f68af248413c6fc13743108efc18-114-144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260648"/>
            <a:ext cx="3564904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 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4294967295"/>
          </p:nvPr>
        </p:nvSpPr>
        <p:spPr>
          <a:xfrm>
            <a:off x="0" y="981075"/>
            <a:ext cx="4114800" cy="503238"/>
          </a:xfrm>
        </p:spPr>
        <p:txBody>
          <a:bodyPr>
            <a:noAutofit/>
          </a:bodyPr>
          <a:lstStyle/>
          <a:p>
            <a:r>
              <a:rPr lang="ru-RU" sz="2800" dirty="0" smtClean="0"/>
              <a:t>Дом Деда Мороза</a:t>
            </a:r>
            <a:endParaRPr lang="ru-RU" sz="28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4294967295"/>
          </p:nvPr>
        </p:nvSpPr>
        <p:spPr>
          <a:xfrm>
            <a:off x="5102225" y="981075"/>
            <a:ext cx="4041775" cy="50323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Почта  Деда Мороза</a:t>
            </a:r>
            <a:endParaRPr lang="ru-RU" dirty="0"/>
          </a:p>
        </p:txBody>
      </p:sp>
      <p:sp>
        <p:nvSpPr>
          <p:cNvPr id="1030" name="AutoShape 6" descr="http://cs608225.vk.me/v608225507/ce4/GujbZo1Fwc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Picture 6" descr="http://im3-tub-ru.yandex.net/i?id=6fb54f632899ca996b1055be5803f38b-104-144&amp;n=21"/>
          <p:cNvPicPr>
            <a:picLocks noChangeAspect="1" noChangeArrowheads="1"/>
          </p:cNvPicPr>
          <p:nvPr/>
        </p:nvPicPr>
        <p:blipFill>
          <a:blip r:embed="rId2" cstate="print"/>
          <a:srcRect t="16071" b="16071"/>
          <a:stretch>
            <a:fillRect/>
          </a:stretch>
        </p:blipFill>
        <p:spPr bwMode="auto">
          <a:xfrm>
            <a:off x="293023" y="1460528"/>
            <a:ext cx="8534400" cy="5135488"/>
          </a:xfrm>
          <a:prstGeom prst="rect">
            <a:avLst/>
          </a:prstGeom>
          <a:noFill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00809"/>
            <a:ext cx="3816424" cy="259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3384376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18607" y="432307"/>
            <a:ext cx="36191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/>
              <a:t>Работа над проектом</a:t>
            </a:r>
          </a:p>
        </p:txBody>
      </p:sp>
      <p:pic>
        <p:nvPicPr>
          <p:cNvPr id="12" name="Рисунок 11" descr="G:\IMG_0691.JPG"/>
          <p:cNvPicPr/>
          <p:nvPr/>
        </p:nvPicPr>
        <p:blipFill rotWithShape="1">
          <a:blip r:embed="rId5" cstate="print"/>
          <a:srcRect l="24560" r="45614"/>
          <a:stretch/>
        </p:blipFill>
        <p:spPr bwMode="auto">
          <a:xfrm>
            <a:off x="3845024" y="4268096"/>
            <a:ext cx="1224136" cy="2327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76" r="46809"/>
          <a:stretch/>
        </p:blipFill>
        <p:spPr>
          <a:xfrm>
            <a:off x="1517340" y="4341440"/>
            <a:ext cx="1254460" cy="232792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63" r="59091"/>
          <a:stretch/>
        </p:blipFill>
        <p:spPr>
          <a:xfrm>
            <a:off x="6268769" y="4293096"/>
            <a:ext cx="1135151" cy="23762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352</TotalTime>
  <Words>607</Words>
  <Application>Microsoft Office PowerPoint</Application>
  <PresentationFormat>Экран (4:3)</PresentationFormat>
  <Paragraphs>136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Литейная</vt:lpstr>
      <vt:lpstr>Презентация PowerPoint</vt:lpstr>
      <vt:lpstr>Презентация PowerPoint</vt:lpstr>
      <vt:lpstr>Когда появилась традиция дарить новогодние подарки? </vt:lpstr>
      <vt:lpstr>Как зовут Деда Мороза в разных странах?</vt:lpstr>
      <vt:lpstr>Помощники Деда Мороза</vt:lpstr>
      <vt:lpstr>Где Дед Мороз оставляет подарки? </vt:lpstr>
      <vt:lpstr>Где живёт Дед Мороз? </vt:lpstr>
      <vt:lpstr>Как написать письмо Деду Морозу? </vt:lpstr>
      <vt:lpstr> </vt:lpstr>
      <vt:lpstr> </vt:lpstr>
      <vt:lpstr>Результаты анкетирования</vt:lpstr>
      <vt:lpstr>Спасибо за внимание!  </vt:lpstr>
      <vt:lpstr>Интернет-источники</vt:lpstr>
      <vt:lpstr>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Кто дарит подарки в новогоднюю ночь?</dc:title>
  <dc:creator>One</dc:creator>
  <cp:lastModifiedBy>Наталья</cp:lastModifiedBy>
  <cp:revision>43</cp:revision>
  <dcterms:created xsi:type="dcterms:W3CDTF">2014-11-19T16:38:38Z</dcterms:created>
  <dcterms:modified xsi:type="dcterms:W3CDTF">2015-10-28T13:20:03Z</dcterms:modified>
</cp:coreProperties>
</file>