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2"/>
  </p:notesMasterIdLst>
  <p:sldIdLst>
    <p:sldId id="256" r:id="rId2"/>
    <p:sldId id="258" r:id="rId3"/>
    <p:sldId id="276" r:id="rId4"/>
    <p:sldId id="278" r:id="rId5"/>
    <p:sldId id="259" r:id="rId6"/>
    <p:sldId id="279" r:id="rId7"/>
    <p:sldId id="280" r:id="rId8"/>
    <p:sldId id="277" r:id="rId9"/>
    <p:sldId id="281" r:id="rId10"/>
    <p:sldId id="282" r:id="rId11"/>
    <p:sldId id="260" r:id="rId12"/>
    <p:sldId id="283" r:id="rId13"/>
    <p:sldId id="285" r:id="rId14"/>
    <p:sldId id="284" r:id="rId15"/>
    <p:sldId id="287" r:id="rId16"/>
    <p:sldId id="288" r:id="rId17"/>
    <p:sldId id="289" r:id="rId18"/>
    <p:sldId id="290" r:id="rId19"/>
    <p:sldId id="291" r:id="rId20"/>
    <p:sldId id="292"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Средний стиль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624" autoAdjust="0"/>
  </p:normalViewPr>
  <p:slideViewPr>
    <p:cSldViewPr>
      <p:cViewPr varScale="1">
        <p:scale>
          <a:sx n="70" d="100"/>
          <a:sy n="70" d="100"/>
        </p:scale>
        <p:origin x="-1386"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0381CF5-438C-4834-809D-0218C81A8559}" type="datetimeFigureOut">
              <a:rPr lang="ru-RU" smtClean="0"/>
              <a:pPr/>
              <a:t>вс 01.11.2015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AD8419A-7450-4691-B233-063FF3002813}" type="slidenum">
              <a:rPr lang="ru-RU" smtClean="0"/>
              <a:pPr/>
              <a:t>‹#›</a:t>
            </a:fld>
            <a:endParaRPr lang="ru-RU"/>
          </a:p>
        </p:txBody>
      </p:sp>
    </p:spTree>
    <p:extLst>
      <p:ext uri="{BB962C8B-B14F-4D97-AF65-F5344CB8AC3E}">
        <p14:creationId xmlns:p14="http://schemas.microsoft.com/office/powerpoint/2010/main" val="1917385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EAD8419A-7450-4691-B233-063FF3002813}" type="slidenum">
              <a:rPr lang="ru-RU" smtClean="0"/>
              <a:pPr/>
              <a:t>5</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Скругленный прямоугольник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ru-RU" smtClean="0"/>
              <a:t>Образец заголовка</a:t>
            </a:r>
            <a:endParaRPr kumimoji="0" lang="en-US"/>
          </a:p>
        </p:txBody>
      </p:sp>
      <p:sp>
        <p:nvSpPr>
          <p:cNvPr id="20" name="Подзаголовок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19" name="Дата 18"/>
          <p:cNvSpPr>
            <a:spLocks noGrp="1"/>
          </p:cNvSpPr>
          <p:nvPr>
            <p:ph type="dt" sz="half" idx="10"/>
          </p:nvPr>
        </p:nvSpPr>
        <p:spPr/>
        <p:txBody>
          <a:bodyPr/>
          <a:lstStyle>
            <a:extLst/>
          </a:lstStyle>
          <a:p>
            <a:fld id="{FC3682E9-FED8-48C8-8C32-ED8D68C9AE00}" type="datetimeFigureOut">
              <a:rPr lang="ru-RU" smtClean="0"/>
              <a:pPr/>
              <a:t>вс 01.11.2015</a:t>
            </a:fld>
            <a:endParaRPr lang="ru-RU" dirty="0"/>
          </a:p>
        </p:txBody>
      </p:sp>
      <p:sp>
        <p:nvSpPr>
          <p:cNvPr id="8" name="Нижний колонтитул 7"/>
          <p:cNvSpPr>
            <a:spLocks noGrp="1"/>
          </p:cNvSpPr>
          <p:nvPr>
            <p:ph type="ftr" sz="quarter" idx="11"/>
          </p:nvPr>
        </p:nvSpPr>
        <p:spPr/>
        <p:txBody>
          <a:bodyPr/>
          <a:lstStyle>
            <a:extLst/>
          </a:lstStyle>
          <a:p>
            <a:endParaRPr lang="ru-RU" dirty="0"/>
          </a:p>
        </p:txBody>
      </p:sp>
      <p:sp>
        <p:nvSpPr>
          <p:cNvPr id="11" name="Номер слайда 10"/>
          <p:cNvSpPr>
            <a:spLocks noGrp="1"/>
          </p:cNvSpPr>
          <p:nvPr>
            <p:ph type="sldNum" sz="quarter" idx="12"/>
          </p:nvPr>
        </p:nvSpPr>
        <p:spPr/>
        <p:txBody>
          <a:bodyPr/>
          <a:lstStyle>
            <a:extLst/>
          </a:lstStyle>
          <a:p>
            <a:fld id="{8FC2BA85-E636-4E27-B31F-ECE4EB5FDFCC}" type="slidenum">
              <a:rPr lang="ru-RU" smtClean="0"/>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02920" y="530352"/>
            <a:ext cx="8183880" cy="4187952"/>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FC3682E9-FED8-48C8-8C32-ED8D68C9AE00}" type="datetimeFigureOut">
              <a:rPr lang="ru-RU" smtClean="0"/>
              <a:pPr/>
              <a:t>вс 01.11.2015</a:t>
            </a:fld>
            <a:endParaRPr lang="ru-RU" dirty="0"/>
          </a:p>
        </p:txBody>
      </p:sp>
      <p:sp>
        <p:nvSpPr>
          <p:cNvPr id="5" name="Нижний колонтитул 4"/>
          <p:cNvSpPr>
            <a:spLocks noGrp="1"/>
          </p:cNvSpPr>
          <p:nvPr>
            <p:ph type="ftr" sz="quarter" idx="11"/>
          </p:nvPr>
        </p:nvSpPr>
        <p:spPr/>
        <p:txBody>
          <a:bodyPr/>
          <a:lstStyle>
            <a:extLst/>
          </a:lstStyle>
          <a:p>
            <a:endParaRPr lang="ru-RU" dirty="0"/>
          </a:p>
        </p:txBody>
      </p:sp>
      <p:sp>
        <p:nvSpPr>
          <p:cNvPr id="6" name="Номер слайда 5"/>
          <p:cNvSpPr>
            <a:spLocks noGrp="1"/>
          </p:cNvSpPr>
          <p:nvPr>
            <p:ph type="sldNum" sz="quarter" idx="12"/>
          </p:nvPr>
        </p:nvSpPr>
        <p:spPr/>
        <p:txBody>
          <a:bodyPr/>
          <a:lstStyle>
            <a:extLst/>
          </a:lstStyle>
          <a:p>
            <a:fld id="{8FC2BA85-E636-4E27-B31F-ECE4EB5FDFCC}"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533404"/>
            <a:ext cx="1981200" cy="5257799"/>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33400" y="533402"/>
            <a:ext cx="5943600" cy="525780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FC3682E9-FED8-48C8-8C32-ED8D68C9AE00}" type="datetimeFigureOut">
              <a:rPr lang="ru-RU" smtClean="0"/>
              <a:pPr/>
              <a:t>вс 01.11.2015</a:t>
            </a:fld>
            <a:endParaRPr lang="ru-RU" dirty="0"/>
          </a:p>
        </p:txBody>
      </p:sp>
      <p:sp>
        <p:nvSpPr>
          <p:cNvPr id="5" name="Нижний колонтитул 4"/>
          <p:cNvSpPr>
            <a:spLocks noGrp="1"/>
          </p:cNvSpPr>
          <p:nvPr>
            <p:ph type="ftr" sz="quarter" idx="11"/>
          </p:nvPr>
        </p:nvSpPr>
        <p:spPr/>
        <p:txBody>
          <a:bodyPr/>
          <a:lstStyle>
            <a:extLst/>
          </a:lstStyle>
          <a:p>
            <a:endParaRPr lang="ru-RU" dirty="0"/>
          </a:p>
        </p:txBody>
      </p:sp>
      <p:sp>
        <p:nvSpPr>
          <p:cNvPr id="6" name="Номер слайда 5"/>
          <p:cNvSpPr>
            <a:spLocks noGrp="1"/>
          </p:cNvSpPr>
          <p:nvPr>
            <p:ph type="sldNum" sz="quarter" idx="12"/>
          </p:nvPr>
        </p:nvSpPr>
        <p:spPr/>
        <p:txBody>
          <a:bodyPr/>
          <a:lstStyle>
            <a:extLst/>
          </a:lstStyle>
          <a:p>
            <a:fld id="{8FC2BA85-E636-4E27-B31F-ECE4EB5FDFCC}" type="slidenum">
              <a:rPr lang="ru-RU" smtClean="0"/>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Объект 2"/>
          <p:cNvSpPr>
            <a:spLocks noGrp="1"/>
          </p:cNvSpPr>
          <p:nvPr>
            <p:ph idx="1"/>
          </p:nvPr>
        </p:nvSpPr>
        <p:spPr>
          <a:xfrm>
            <a:off x="502920" y="530352"/>
            <a:ext cx="8183880" cy="4187952"/>
          </a:xfrm>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FC3682E9-FED8-48C8-8C32-ED8D68C9AE00}" type="datetimeFigureOut">
              <a:rPr lang="ru-RU" smtClean="0"/>
              <a:pPr/>
              <a:t>вс 01.11.2015</a:t>
            </a:fld>
            <a:endParaRPr lang="ru-RU" dirty="0"/>
          </a:p>
        </p:txBody>
      </p:sp>
      <p:sp>
        <p:nvSpPr>
          <p:cNvPr id="5" name="Нижний колонтитул 4"/>
          <p:cNvSpPr>
            <a:spLocks noGrp="1"/>
          </p:cNvSpPr>
          <p:nvPr>
            <p:ph type="ftr" sz="quarter" idx="11"/>
          </p:nvPr>
        </p:nvSpPr>
        <p:spPr/>
        <p:txBody>
          <a:bodyPr/>
          <a:lstStyle>
            <a:extLst/>
          </a:lstStyle>
          <a:p>
            <a:endParaRPr lang="ru-RU" dirty="0"/>
          </a:p>
        </p:txBody>
      </p:sp>
      <p:sp>
        <p:nvSpPr>
          <p:cNvPr id="6" name="Номер слайда 5"/>
          <p:cNvSpPr>
            <a:spLocks noGrp="1"/>
          </p:cNvSpPr>
          <p:nvPr>
            <p:ph type="sldNum" sz="quarter" idx="12"/>
          </p:nvPr>
        </p:nvSpPr>
        <p:spPr/>
        <p:txBody>
          <a:bodyPr/>
          <a:lstStyle>
            <a:extLst/>
          </a:lstStyle>
          <a:p>
            <a:fld id="{8FC2BA85-E636-4E27-B31F-ECE4EB5FDFCC}"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Скругленный прямоугольник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Скругленный прямоугольник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FC3682E9-FED8-48C8-8C32-ED8D68C9AE00}" type="datetimeFigureOut">
              <a:rPr lang="ru-RU" smtClean="0"/>
              <a:pPr/>
              <a:t>вс 01.11.2015</a:t>
            </a:fld>
            <a:endParaRPr lang="ru-RU" dirty="0"/>
          </a:p>
        </p:txBody>
      </p:sp>
      <p:sp>
        <p:nvSpPr>
          <p:cNvPr id="5" name="Нижний колонтитул 4"/>
          <p:cNvSpPr>
            <a:spLocks noGrp="1"/>
          </p:cNvSpPr>
          <p:nvPr>
            <p:ph type="ftr" sz="quarter" idx="11"/>
          </p:nvPr>
        </p:nvSpPr>
        <p:spPr/>
        <p:txBody>
          <a:bodyPr/>
          <a:lstStyle>
            <a:extLst/>
          </a:lstStyle>
          <a:p>
            <a:endParaRPr lang="ru-RU" dirty="0"/>
          </a:p>
        </p:txBody>
      </p:sp>
      <p:sp>
        <p:nvSpPr>
          <p:cNvPr id="6" name="Номер слайда 5"/>
          <p:cNvSpPr>
            <a:spLocks noGrp="1"/>
          </p:cNvSpPr>
          <p:nvPr>
            <p:ph type="sldNum" sz="quarter" idx="12"/>
          </p:nvPr>
        </p:nvSpPr>
        <p:spPr/>
        <p:txBody>
          <a:bodyPr/>
          <a:lstStyle>
            <a:extLst/>
          </a:lstStyle>
          <a:p>
            <a:fld id="{8FC2BA85-E636-4E27-B31F-ECE4EB5FDFCC}" type="slidenum">
              <a:rPr lang="ru-RU" smtClean="0"/>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Объект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FC3682E9-FED8-48C8-8C32-ED8D68C9AE00}" type="datetimeFigureOut">
              <a:rPr lang="ru-RU" smtClean="0"/>
              <a:pPr/>
              <a:t>вс 01.11.2015</a:t>
            </a:fld>
            <a:endParaRPr lang="ru-RU" dirty="0"/>
          </a:p>
        </p:txBody>
      </p:sp>
      <p:sp>
        <p:nvSpPr>
          <p:cNvPr id="6" name="Нижний колонтитул 5"/>
          <p:cNvSpPr>
            <a:spLocks noGrp="1"/>
          </p:cNvSpPr>
          <p:nvPr>
            <p:ph type="ftr" sz="quarter" idx="11"/>
          </p:nvPr>
        </p:nvSpPr>
        <p:spPr/>
        <p:txBody>
          <a:bodyPr/>
          <a:lstStyle>
            <a:extLst/>
          </a:lstStyle>
          <a:p>
            <a:endParaRPr lang="ru-RU" dirty="0"/>
          </a:p>
        </p:txBody>
      </p:sp>
      <p:sp>
        <p:nvSpPr>
          <p:cNvPr id="7" name="Номер слайда 6"/>
          <p:cNvSpPr>
            <a:spLocks noGrp="1"/>
          </p:cNvSpPr>
          <p:nvPr>
            <p:ph type="sldNum" sz="quarter" idx="12"/>
          </p:nvPr>
        </p:nvSpPr>
        <p:spPr/>
        <p:txBody>
          <a:bodyPr/>
          <a:lstStyle>
            <a:extLst/>
          </a:lstStyle>
          <a:p>
            <a:fld id="{8FC2BA85-E636-4E27-B31F-ECE4EB5FDFCC}"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nchor="b"/>
          <a:lstStyle>
            <a:lvl1pPr>
              <a:defRPr b="1"/>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Объект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FC3682E9-FED8-48C8-8C32-ED8D68C9AE00}" type="datetimeFigureOut">
              <a:rPr lang="ru-RU" smtClean="0"/>
              <a:pPr/>
              <a:t>вс 01.11.2015</a:t>
            </a:fld>
            <a:endParaRPr lang="ru-RU" dirty="0"/>
          </a:p>
        </p:txBody>
      </p:sp>
      <p:sp>
        <p:nvSpPr>
          <p:cNvPr id="8" name="Нижний колонтитул 7"/>
          <p:cNvSpPr>
            <a:spLocks noGrp="1"/>
          </p:cNvSpPr>
          <p:nvPr>
            <p:ph type="ftr" sz="quarter" idx="11"/>
          </p:nvPr>
        </p:nvSpPr>
        <p:spPr/>
        <p:txBody>
          <a:bodyPr/>
          <a:lstStyle>
            <a:extLst/>
          </a:lstStyle>
          <a:p>
            <a:endParaRPr lang="ru-RU" dirty="0"/>
          </a:p>
        </p:txBody>
      </p:sp>
      <p:sp>
        <p:nvSpPr>
          <p:cNvPr id="9" name="Номер слайда 8"/>
          <p:cNvSpPr>
            <a:spLocks noGrp="1"/>
          </p:cNvSpPr>
          <p:nvPr>
            <p:ph type="sldNum" sz="quarter" idx="12"/>
          </p:nvPr>
        </p:nvSpPr>
        <p:spPr/>
        <p:txBody>
          <a:bodyPr/>
          <a:lstStyle>
            <a:extLst/>
          </a:lstStyle>
          <a:p>
            <a:fld id="{8FC2BA85-E636-4E27-B31F-ECE4EB5FDFCC}" type="slidenum">
              <a:rPr lang="ru-RU" smtClean="0"/>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FC3682E9-FED8-48C8-8C32-ED8D68C9AE00}" type="datetimeFigureOut">
              <a:rPr lang="ru-RU" smtClean="0"/>
              <a:pPr/>
              <a:t>вс 01.11.2015</a:t>
            </a:fld>
            <a:endParaRPr lang="ru-RU" dirty="0"/>
          </a:p>
        </p:txBody>
      </p:sp>
      <p:sp>
        <p:nvSpPr>
          <p:cNvPr id="4" name="Нижний колонтитул 3"/>
          <p:cNvSpPr>
            <a:spLocks noGrp="1"/>
          </p:cNvSpPr>
          <p:nvPr>
            <p:ph type="ftr" sz="quarter" idx="11"/>
          </p:nvPr>
        </p:nvSpPr>
        <p:spPr/>
        <p:txBody>
          <a:bodyPr/>
          <a:lstStyle>
            <a:extLst/>
          </a:lstStyle>
          <a:p>
            <a:endParaRPr lang="ru-RU" dirty="0"/>
          </a:p>
        </p:txBody>
      </p:sp>
      <p:sp>
        <p:nvSpPr>
          <p:cNvPr id="5" name="Номер слайда 4"/>
          <p:cNvSpPr>
            <a:spLocks noGrp="1"/>
          </p:cNvSpPr>
          <p:nvPr>
            <p:ph type="sldNum" sz="quarter" idx="12"/>
          </p:nvPr>
        </p:nvSpPr>
        <p:spPr/>
        <p:txBody>
          <a:bodyPr/>
          <a:lstStyle>
            <a:extLst/>
          </a:lstStyle>
          <a:p>
            <a:fld id="{8FC2BA85-E636-4E27-B31F-ECE4EB5FDFCC}"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FC3682E9-FED8-48C8-8C32-ED8D68C9AE00}" type="datetimeFigureOut">
              <a:rPr lang="ru-RU" smtClean="0"/>
              <a:pPr/>
              <a:t>вс 01.11.2015</a:t>
            </a:fld>
            <a:endParaRPr lang="ru-RU" dirty="0"/>
          </a:p>
        </p:txBody>
      </p:sp>
      <p:sp>
        <p:nvSpPr>
          <p:cNvPr id="3" name="Нижний колонтитул 2"/>
          <p:cNvSpPr>
            <a:spLocks noGrp="1"/>
          </p:cNvSpPr>
          <p:nvPr>
            <p:ph type="ftr" sz="quarter" idx="11"/>
          </p:nvPr>
        </p:nvSpPr>
        <p:spPr/>
        <p:txBody>
          <a:bodyPr/>
          <a:lstStyle>
            <a:extLst/>
          </a:lstStyle>
          <a:p>
            <a:endParaRPr lang="ru-RU" dirty="0"/>
          </a:p>
        </p:txBody>
      </p:sp>
      <p:sp>
        <p:nvSpPr>
          <p:cNvPr id="4" name="Номер слайда 3"/>
          <p:cNvSpPr>
            <a:spLocks noGrp="1"/>
          </p:cNvSpPr>
          <p:nvPr>
            <p:ph type="sldNum" sz="quarter" idx="12"/>
          </p:nvPr>
        </p:nvSpPr>
        <p:spPr/>
        <p:txBody>
          <a:bodyPr/>
          <a:lstStyle>
            <a:extLst/>
          </a:lstStyle>
          <a:p>
            <a:fld id="{8FC2BA85-E636-4E27-B31F-ECE4EB5FDFCC}"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FC3682E9-FED8-48C8-8C32-ED8D68C9AE00}" type="datetimeFigureOut">
              <a:rPr lang="ru-RU" smtClean="0"/>
              <a:pPr/>
              <a:t>вс 01.11.2015</a:t>
            </a:fld>
            <a:endParaRPr lang="ru-RU" dirty="0"/>
          </a:p>
        </p:txBody>
      </p:sp>
      <p:sp>
        <p:nvSpPr>
          <p:cNvPr id="6" name="Нижний колонтитул 5"/>
          <p:cNvSpPr>
            <a:spLocks noGrp="1"/>
          </p:cNvSpPr>
          <p:nvPr>
            <p:ph type="ftr" sz="quarter" idx="11"/>
          </p:nvPr>
        </p:nvSpPr>
        <p:spPr/>
        <p:txBody>
          <a:bodyPr/>
          <a:lstStyle>
            <a:extLst/>
          </a:lstStyle>
          <a:p>
            <a:endParaRPr lang="ru-RU" dirty="0"/>
          </a:p>
        </p:txBody>
      </p:sp>
      <p:sp>
        <p:nvSpPr>
          <p:cNvPr id="7" name="Номер слайда 6"/>
          <p:cNvSpPr>
            <a:spLocks noGrp="1"/>
          </p:cNvSpPr>
          <p:nvPr>
            <p:ph type="sldNum" sz="quarter" idx="12"/>
          </p:nvPr>
        </p:nvSpPr>
        <p:spPr/>
        <p:txBody>
          <a:bodyPr/>
          <a:lstStyle>
            <a:extLst/>
          </a:lstStyle>
          <a:p>
            <a:fld id="{8FC2BA85-E636-4E27-B31F-ECE4EB5FDFCC}"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Прямоугольник с одним скругленным углом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ru-RU" smtClean="0"/>
              <a:t>Образец заголовка</a:t>
            </a:r>
            <a:endParaRPr kumimoji="0" lang="en-US"/>
          </a:p>
        </p:txBody>
      </p:sp>
      <p:sp>
        <p:nvSpPr>
          <p:cNvPr id="4" name="Текст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FC3682E9-FED8-48C8-8C32-ED8D68C9AE00}" type="datetimeFigureOut">
              <a:rPr lang="ru-RU" smtClean="0"/>
              <a:pPr/>
              <a:t>вс 01.11.2015</a:t>
            </a:fld>
            <a:endParaRPr lang="ru-RU" dirty="0"/>
          </a:p>
        </p:txBody>
      </p:sp>
      <p:sp>
        <p:nvSpPr>
          <p:cNvPr id="6" name="Нижний колонтитул 5"/>
          <p:cNvSpPr>
            <a:spLocks noGrp="1"/>
          </p:cNvSpPr>
          <p:nvPr>
            <p:ph type="ftr" sz="quarter" idx="11"/>
          </p:nvPr>
        </p:nvSpPr>
        <p:spPr/>
        <p:txBody>
          <a:bodyPr/>
          <a:lstStyle>
            <a:extLst/>
          </a:lstStyle>
          <a:p>
            <a:endParaRPr lang="ru-RU" dirty="0"/>
          </a:p>
        </p:txBody>
      </p:sp>
      <p:sp>
        <p:nvSpPr>
          <p:cNvPr id="7" name="Номер слайда 6"/>
          <p:cNvSpPr>
            <a:spLocks noGrp="1"/>
          </p:cNvSpPr>
          <p:nvPr>
            <p:ph type="sldNum" sz="quarter" idx="12"/>
          </p:nvPr>
        </p:nvSpPr>
        <p:spPr/>
        <p:txBody>
          <a:bodyPr/>
          <a:lstStyle>
            <a:extLst/>
          </a:lstStyle>
          <a:p>
            <a:fld id="{8FC2BA85-E636-4E27-B31F-ECE4EB5FDFCC}" type="slidenum">
              <a:rPr lang="ru-RU" smtClean="0"/>
              <a:pPr/>
              <a:t>‹#›</a:t>
            </a:fld>
            <a:endParaRPr lang="ru-RU" dirty="0"/>
          </a:p>
        </p:txBody>
      </p:sp>
      <p:sp>
        <p:nvSpPr>
          <p:cNvPr id="3" name="Рисунок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ru-RU" smtClean="0"/>
              <a:t>Вставка рисунка</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Скругленный прямоугольник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Заголовок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ru-RU" smtClean="0"/>
              <a:t>Образец заголовка</a:t>
            </a:r>
            <a:endParaRPr kumimoji="0" lang="en-US"/>
          </a:p>
        </p:txBody>
      </p:sp>
      <p:sp>
        <p:nvSpPr>
          <p:cNvPr id="4" name="Текст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5" name="Дата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FC3682E9-FED8-48C8-8C32-ED8D68C9AE00}" type="datetimeFigureOut">
              <a:rPr lang="ru-RU" smtClean="0"/>
              <a:pPr/>
              <a:t>вс 01.11.2015</a:t>
            </a:fld>
            <a:endParaRPr lang="ru-RU" dirty="0"/>
          </a:p>
        </p:txBody>
      </p:sp>
      <p:sp>
        <p:nvSpPr>
          <p:cNvPr id="18" name="Нижний колонтитул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ru-RU" dirty="0"/>
          </a:p>
        </p:txBody>
      </p:sp>
      <p:sp>
        <p:nvSpPr>
          <p:cNvPr id="5" name="Номер слайда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8FC2BA85-E636-4E27-B31F-ECE4EB5FDFCC}"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jpeg"/><Relationship Id="rId7" Type="http://schemas.openxmlformats.org/officeDocument/2006/relationships/image" Target="../media/image21.png"/><Relationship Id="rId2" Type="http://schemas.openxmlformats.org/officeDocument/2006/relationships/image" Target="../media/image16.jpeg"/><Relationship Id="rId1" Type="http://schemas.openxmlformats.org/officeDocument/2006/relationships/slideLayout" Target="../slideLayouts/slideLayout6.xml"/><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6.xml"/><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8" Type="http://schemas.openxmlformats.org/officeDocument/2006/relationships/hyperlink" Target="http://www.successfulworkplace.org/wp-content/uploads/2013/01/6384425_m.jpg" TargetMode="External"/><Relationship Id="rId13" Type="http://schemas.openxmlformats.org/officeDocument/2006/relationships/hyperlink" Target="http://www.dmitrysmor.ru/upload/images/big/100_izobreteniy-82.jpg" TargetMode="External"/><Relationship Id="rId18" Type="http://schemas.openxmlformats.org/officeDocument/2006/relationships/hyperlink" Target="http://ic.pics.livejournal.com/dushistaya_smes/65946892/164305/164305_600.jpg" TargetMode="External"/><Relationship Id="rId3" Type="http://schemas.openxmlformats.org/officeDocument/2006/relationships/hyperlink" Target="http://growinggarden.ru/img/home/%D0%BF%D0%B5%D1%87%D0%B5%D0%BC-%D1%85%D0%BB%D0%B5%D0%B1-%D0%B4%D0%BE%D0%BC%D0%B0-%D0%B8%D0%B7-%D0%B3%D1%80%D0%B5%D1%87%D0%BD%D0%B5%D0%B2%D0%BE%D0%B9-%D0%BC%D1%83%D0%BA%D0%B8/000065.jpg" TargetMode="External"/><Relationship Id="rId21" Type="http://schemas.openxmlformats.org/officeDocument/2006/relationships/hyperlink" Target="http://img-fotki.yandex.ru/get/9359/35517494.e2/0_cc302_6d72b7f7_orig.jpg" TargetMode="External"/><Relationship Id="rId7" Type="http://schemas.openxmlformats.org/officeDocument/2006/relationships/hyperlink" Target="http://4.bp.blogspot.com/_3_wwcvitlLc/SYYFRozx9vI/AAAAAAAAAr4/9a6-AdRwDAU/s400/plesen1.jpg" TargetMode="External"/><Relationship Id="rId12" Type="http://schemas.openxmlformats.org/officeDocument/2006/relationships/hyperlink" Target="http://i3.scotlandnow.dailyrecord.co.uk/incoming/article4417776.ece/alternates/s1023/CS69008255.jpg" TargetMode="External"/><Relationship Id="rId17" Type="http://schemas.openxmlformats.org/officeDocument/2006/relationships/hyperlink" Target="http://italia-ru.com/files/ainur/vendemia-barbaresco-2010/IMG_4376.jpg" TargetMode="External"/><Relationship Id="rId2" Type="http://schemas.openxmlformats.org/officeDocument/2006/relationships/hyperlink" Target="http://nourishingfaith.com/wp-content/uploads/2013/06/iStock_000003478214Small.jpg" TargetMode="External"/><Relationship Id="rId16" Type="http://schemas.openxmlformats.org/officeDocument/2006/relationships/hyperlink" Target="http://www.lovefood.com/images/content/body/blue-cheese-stilton.jpg" TargetMode="External"/><Relationship Id="rId20" Type="http://schemas.openxmlformats.org/officeDocument/2006/relationships/hyperlink" Target="http://media.canvasprints.canvaspeople.com/wp-content/uploads/2012/03/14046142012.jpg" TargetMode="External"/><Relationship Id="rId1" Type="http://schemas.openxmlformats.org/officeDocument/2006/relationships/slideLayout" Target="../slideLayouts/slideLayout6.xml"/><Relationship Id="rId6" Type="http://schemas.openxmlformats.org/officeDocument/2006/relationships/hyperlink" Target="http://cs629131.vk.me/v629131786/11dd2/ACHHtkY7RKc.jpg" TargetMode="External"/><Relationship Id="rId11" Type="http://schemas.openxmlformats.org/officeDocument/2006/relationships/hyperlink" Target="http://ezomir.narod.ru/exp-1/3-2.jpg" TargetMode="External"/><Relationship Id="rId5" Type="http://schemas.openxmlformats.org/officeDocument/2006/relationships/hyperlink" Target="https://im1-tub-ru.yandex.net/i?id=4311d7c1e849d1a348866be768b1462c&amp;n=33&amp;h=190&amp;w=281" TargetMode="External"/><Relationship Id="rId15" Type="http://schemas.openxmlformats.org/officeDocument/2006/relationships/hyperlink" Target="https://lamicrobiologiaumd.wikispaces.com/file/view/penicilina.jpg/328171310/penicilina.jpg" TargetMode="External"/><Relationship Id="rId23" Type="http://schemas.openxmlformats.org/officeDocument/2006/relationships/hyperlink" Target="http://ml-brus.ru/upload/2.jpg" TargetMode="External"/><Relationship Id="rId10" Type="http://schemas.openxmlformats.org/officeDocument/2006/relationships/hyperlink" Target="http://www.vzsar.ru/i/news/big/2013/08/75406.jpg" TargetMode="External"/><Relationship Id="rId19" Type="http://schemas.openxmlformats.org/officeDocument/2006/relationships/hyperlink" Target="http://2012.artsciencefest.ru/Thumbnail.ashx?id=955&amp;type=inner" TargetMode="External"/><Relationship Id="rId4" Type="http://schemas.openxmlformats.org/officeDocument/2006/relationships/hyperlink" Target="http://dez-express.ru/news/Metod_borby_s_plesenyu_i_bezopasnost_vo_vremya_raboty.jpeg" TargetMode="External"/><Relationship Id="rId9" Type="http://schemas.openxmlformats.org/officeDocument/2006/relationships/hyperlink" Target="http://static3.depositphotos.com/1002997/157/i/950/depositphotos_1578080-Rotten-Fruits.jpg" TargetMode="External"/><Relationship Id="rId14" Type="http://schemas.openxmlformats.org/officeDocument/2006/relationships/hyperlink" Target="http://kiora.s3-eu-west-1.amazonaws.com/wp-content/uploads/sites/4/2015/09/10175229/2.jpg" TargetMode="External"/><Relationship Id="rId22" Type="http://schemas.openxmlformats.org/officeDocument/2006/relationships/hyperlink" Target="http://images.habervitrini.com/galeri/org/9k6ocyt91870.jp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5.jpe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6.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78119" y="404664"/>
            <a:ext cx="8748464" cy="3384376"/>
          </a:xfrm>
        </p:spPr>
        <p:txBody>
          <a:bodyPr>
            <a:normAutofit fontScale="90000"/>
          </a:bodyPr>
          <a:lstStyle/>
          <a:p>
            <a:pPr algn="ctr"/>
            <a:r>
              <a:rPr lang="ru-RU" sz="2400" dirty="0" smtClean="0"/>
              <a:t/>
            </a:r>
            <a:br>
              <a:rPr lang="ru-RU" sz="2400" dirty="0" smtClean="0"/>
            </a:br>
            <a:r>
              <a:rPr lang="ru-RU" sz="2400" dirty="0" smtClean="0"/>
              <a:t/>
            </a:r>
            <a:br>
              <a:rPr lang="ru-RU" sz="2400" dirty="0" smtClean="0"/>
            </a:br>
            <a:r>
              <a:rPr lang="ru-RU" sz="2400" dirty="0" smtClean="0"/>
              <a:t/>
            </a:r>
            <a:br>
              <a:rPr lang="ru-RU" sz="2400" dirty="0" smtClean="0"/>
            </a:br>
            <a:r>
              <a:rPr lang="ru-RU" sz="2400" dirty="0" smtClean="0"/>
              <a:t/>
            </a:r>
            <a:br>
              <a:rPr lang="ru-RU" sz="2400" dirty="0" smtClean="0"/>
            </a:br>
            <a:r>
              <a:rPr lang="ru-RU" sz="2400" dirty="0" smtClean="0"/>
              <a:t/>
            </a:r>
            <a:br>
              <a:rPr lang="ru-RU" sz="2400" dirty="0" smtClean="0"/>
            </a:br>
            <a:r>
              <a:rPr lang="ru-RU" sz="2400" dirty="0" smtClean="0"/>
              <a:t/>
            </a:r>
            <a:br>
              <a:rPr lang="ru-RU" sz="2400" dirty="0" smtClean="0"/>
            </a:br>
            <a:r>
              <a:rPr lang="ru-RU" sz="2400" dirty="0" smtClean="0"/>
              <a:t/>
            </a:r>
            <a:br>
              <a:rPr lang="ru-RU" sz="2400" dirty="0" smtClean="0"/>
            </a:br>
            <a:r>
              <a:rPr lang="ru-RU" sz="2400" dirty="0" smtClean="0"/>
              <a:t/>
            </a:r>
            <a:br>
              <a:rPr lang="ru-RU" sz="2400" dirty="0" smtClean="0"/>
            </a:br>
            <a:r>
              <a:rPr lang="ru-RU" sz="2400" dirty="0" smtClean="0"/>
              <a:t/>
            </a:r>
            <a:br>
              <a:rPr lang="ru-RU" sz="2400" dirty="0" smtClean="0"/>
            </a:br>
            <a:r>
              <a:rPr lang="ru-RU" sz="2400" dirty="0" smtClean="0"/>
              <a:t/>
            </a:r>
            <a:br>
              <a:rPr lang="ru-RU" sz="2400" dirty="0" smtClean="0"/>
            </a:br>
            <a:r>
              <a:rPr lang="ru-RU" sz="2400" dirty="0" smtClean="0"/>
              <a:t/>
            </a:r>
            <a:br>
              <a:rPr lang="ru-RU" sz="2400" dirty="0" smtClean="0"/>
            </a:br>
            <a:r>
              <a:rPr lang="ru-RU" sz="2400" dirty="0" smtClean="0"/>
              <a:t/>
            </a:r>
            <a:br>
              <a:rPr lang="ru-RU" sz="2400" dirty="0" smtClean="0"/>
            </a:br>
            <a:r>
              <a:rPr lang="ru-RU" sz="2400" dirty="0" smtClean="0"/>
              <a:t/>
            </a:r>
            <a:br>
              <a:rPr lang="ru-RU" sz="2400" dirty="0" smtClean="0"/>
            </a:br>
            <a:r>
              <a:rPr lang="ru-RU" sz="2400" dirty="0" smtClean="0"/>
              <a:t/>
            </a:r>
            <a:br>
              <a:rPr lang="ru-RU" sz="2400" dirty="0" smtClean="0"/>
            </a:br>
            <a:r>
              <a:rPr lang="ru-RU" sz="2400" dirty="0" smtClean="0"/>
              <a:t/>
            </a:r>
            <a:br>
              <a:rPr lang="ru-RU" sz="2400" dirty="0" smtClean="0"/>
            </a:br>
            <a:r>
              <a:rPr lang="ru-RU" sz="2400" dirty="0" smtClean="0"/>
              <a:t/>
            </a:r>
            <a:br>
              <a:rPr lang="ru-RU" sz="2400" dirty="0" smtClean="0"/>
            </a:br>
            <a:r>
              <a:rPr lang="ru-RU" sz="2400" dirty="0" smtClean="0"/>
              <a:t/>
            </a:r>
            <a:br>
              <a:rPr lang="ru-RU" sz="2400" dirty="0" smtClean="0"/>
            </a:br>
            <a:r>
              <a:rPr lang="ru-RU" sz="2400" dirty="0" smtClean="0"/>
              <a:t/>
            </a:r>
            <a:br>
              <a:rPr lang="ru-RU" sz="2400" dirty="0" smtClean="0"/>
            </a:br>
            <a:r>
              <a:rPr lang="ru-RU" sz="2400" dirty="0" smtClean="0"/>
              <a:t/>
            </a:r>
            <a:br>
              <a:rPr lang="ru-RU" sz="2400" dirty="0" smtClean="0"/>
            </a:br>
            <a:r>
              <a:rPr lang="ru-RU" sz="2400" dirty="0" smtClean="0"/>
              <a:t/>
            </a:r>
            <a:br>
              <a:rPr lang="ru-RU" sz="2400" dirty="0" smtClean="0"/>
            </a:br>
            <a:r>
              <a:rPr lang="ru-RU" sz="2400" dirty="0" smtClean="0"/>
              <a:t/>
            </a:r>
            <a:br>
              <a:rPr lang="ru-RU" sz="2400" dirty="0" smtClean="0"/>
            </a:br>
            <a:r>
              <a:rPr lang="ru-RU" sz="1800" dirty="0">
                <a:solidFill>
                  <a:schemeClr val="tx1">
                    <a:lumMod val="95000"/>
                    <a:lumOff val="5000"/>
                  </a:schemeClr>
                </a:solidFill>
                <a:effectLst/>
              </a:rPr>
              <a:t>муниципальное бюджетное общеобразовательное учреждение</a:t>
            </a:r>
            <a:br>
              <a:rPr lang="ru-RU" sz="1800" dirty="0">
                <a:solidFill>
                  <a:schemeClr val="tx1">
                    <a:lumMod val="95000"/>
                    <a:lumOff val="5000"/>
                  </a:schemeClr>
                </a:solidFill>
                <a:effectLst/>
              </a:rPr>
            </a:br>
            <a:r>
              <a:rPr lang="ru-RU" sz="1800" dirty="0">
                <a:solidFill>
                  <a:schemeClr val="tx1">
                    <a:lumMod val="95000"/>
                    <a:lumOff val="5000"/>
                  </a:schemeClr>
                </a:solidFill>
                <a:effectLst/>
              </a:rPr>
              <a:t> «Начальная общеобразовательная школа № 43»</a:t>
            </a:r>
            <a:br>
              <a:rPr lang="ru-RU" sz="1800" dirty="0">
                <a:solidFill>
                  <a:schemeClr val="tx1">
                    <a:lumMod val="95000"/>
                    <a:lumOff val="5000"/>
                  </a:schemeClr>
                </a:solidFill>
                <a:effectLst/>
              </a:rPr>
            </a:br>
            <a:r>
              <a:rPr lang="ru-RU" sz="2000" dirty="0">
                <a:effectLst/>
              </a:rPr>
              <a:t> </a:t>
            </a:r>
            <a:br>
              <a:rPr lang="ru-RU" sz="2000" dirty="0">
                <a:effectLst/>
              </a:rPr>
            </a:br>
            <a:r>
              <a:rPr lang="ru-RU" sz="2400" dirty="0" smtClean="0"/>
              <a:t/>
            </a:r>
            <a:br>
              <a:rPr lang="ru-RU" sz="2400" dirty="0" smtClean="0"/>
            </a:br>
            <a:r>
              <a:rPr lang="ru-RU" sz="2400" dirty="0" smtClean="0">
                <a:solidFill>
                  <a:schemeClr val="bg1"/>
                </a:solidFill>
              </a:rPr>
              <a:t/>
            </a:r>
            <a:br>
              <a:rPr lang="ru-RU" sz="2400" dirty="0" smtClean="0">
                <a:solidFill>
                  <a:schemeClr val="bg1"/>
                </a:solidFill>
              </a:rPr>
            </a:br>
            <a:r>
              <a:rPr lang="ru-RU" sz="5400" dirty="0" smtClean="0"/>
              <a:t> </a:t>
            </a:r>
            <a:r>
              <a:rPr lang="ru-RU" sz="4900" dirty="0" smtClean="0">
                <a:solidFill>
                  <a:schemeClr val="accent1">
                    <a:lumMod val="75000"/>
                  </a:schemeClr>
                </a:solidFill>
              </a:rPr>
              <a:t>Условия образования </a:t>
            </a:r>
            <a:br>
              <a:rPr lang="ru-RU" sz="4900" dirty="0" smtClean="0">
                <a:solidFill>
                  <a:schemeClr val="accent1">
                    <a:lumMod val="75000"/>
                  </a:schemeClr>
                </a:solidFill>
              </a:rPr>
            </a:br>
            <a:r>
              <a:rPr lang="ru-RU" sz="4900" dirty="0" smtClean="0">
                <a:solidFill>
                  <a:schemeClr val="accent1">
                    <a:lumMod val="75000"/>
                  </a:schemeClr>
                </a:solidFill>
              </a:rPr>
              <a:t>плесени на хлебе</a:t>
            </a:r>
            <a:endParaRPr lang="ru-RU" sz="4900" dirty="0">
              <a:solidFill>
                <a:schemeClr val="accent1">
                  <a:lumMod val="75000"/>
                </a:schemeClr>
              </a:solidFill>
            </a:endParaRPr>
          </a:p>
        </p:txBody>
      </p:sp>
      <p:sp>
        <p:nvSpPr>
          <p:cNvPr id="3" name="Подзаголовок 2"/>
          <p:cNvSpPr>
            <a:spLocks noGrp="1"/>
          </p:cNvSpPr>
          <p:nvPr>
            <p:ph type="subTitle" idx="1"/>
          </p:nvPr>
        </p:nvSpPr>
        <p:spPr>
          <a:xfrm>
            <a:off x="3347864" y="4221088"/>
            <a:ext cx="5510416" cy="1922556"/>
          </a:xfrm>
        </p:spPr>
        <p:txBody>
          <a:bodyPr/>
          <a:lstStyle/>
          <a:p>
            <a:pPr algn="l"/>
            <a:r>
              <a:rPr lang="ru-RU" sz="2400" dirty="0">
                <a:solidFill>
                  <a:schemeClr val="tx1">
                    <a:lumMod val="95000"/>
                    <a:lumOff val="5000"/>
                  </a:schemeClr>
                </a:solidFill>
                <a:latin typeface="Arial Black" pitchFamily="34" charset="0"/>
              </a:rPr>
              <a:t>А</a:t>
            </a:r>
            <a:r>
              <a:rPr lang="ru-RU" sz="2400" dirty="0" smtClean="0">
                <a:solidFill>
                  <a:schemeClr val="tx1">
                    <a:lumMod val="95000"/>
                    <a:lumOff val="5000"/>
                  </a:schemeClr>
                </a:solidFill>
                <a:latin typeface="Arial Black" pitchFamily="34" charset="0"/>
              </a:rPr>
              <a:t>втор</a:t>
            </a:r>
            <a:r>
              <a:rPr lang="en-US" sz="2400" dirty="0" smtClean="0">
                <a:solidFill>
                  <a:schemeClr val="tx1">
                    <a:lumMod val="95000"/>
                    <a:lumOff val="5000"/>
                  </a:schemeClr>
                </a:solidFill>
                <a:latin typeface="Arial Black" pitchFamily="34" charset="0"/>
              </a:rPr>
              <a:t>:</a:t>
            </a:r>
            <a:r>
              <a:rPr lang="ru-RU" sz="2400" dirty="0" smtClean="0">
                <a:solidFill>
                  <a:schemeClr val="tx1">
                    <a:lumMod val="95000"/>
                    <a:lumOff val="5000"/>
                  </a:schemeClr>
                </a:solidFill>
                <a:latin typeface="Arial Black" pitchFamily="34" charset="0"/>
              </a:rPr>
              <a:t>  </a:t>
            </a:r>
            <a:r>
              <a:rPr lang="ru-RU" sz="2400" dirty="0">
                <a:solidFill>
                  <a:schemeClr val="tx1">
                    <a:lumMod val="95000"/>
                    <a:lumOff val="5000"/>
                  </a:schemeClr>
                </a:solidFill>
                <a:latin typeface="Arial Black" pitchFamily="34" charset="0"/>
              </a:rPr>
              <a:t>Коршунов </a:t>
            </a:r>
            <a:r>
              <a:rPr lang="ru-RU" sz="2400" dirty="0" smtClean="0">
                <a:solidFill>
                  <a:schemeClr val="tx1">
                    <a:lumMod val="95000"/>
                    <a:lumOff val="5000"/>
                  </a:schemeClr>
                </a:solidFill>
                <a:latin typeface="Arial Black" pitchFamily="34" charset="0"/>
              </a:rPr>
              <a:t>Родион</a:t>
            </a:r>
          </a:p>
          <a:p>
            <a:pPr algn="l"/>
            <a:r>
              <a:rPr lang="ru-RU" sz="1600" dirty="0" smtClean="0">
                <a:solidFill>
                  <a:schemeClr val="tx1">
                    <a:lumMod val="95000"/>
                    <a:lumOff val="5000"/>
                  </a:schemeClr>
                </a:solidFill>
                <a:latin typeface="Arial Black" pitchFamily="34" charset="0"/>
              </a:rPr>
              <a:t>ученик 3 «Д» класса  МБОУ «НОШ №43»</a:t>
            </a:r>
          </a:p>
          <a:p>
            <a:pPr algn="l"/>
            <a:endParaRPr lang="ru-RU" sz="2000" dirty="0" smtClean="0">
              <a:solidFill>
                <a:schemeClr val="tx1">
                  <a:lumMod val="95000"/>
                  <a:lumOff val="5000"/>
                </a:schemeClr>
              </a:solidFill>
              <a:latin typeface="Arial Black" pitchFamily="34" charset="0"/>
            </a:endParaRPr>
          </a:p>
          <a:p>
            <a:r>
              <a:rPr lang="ru-RU" sz="2000" dirty="0" smtClean="0">
                <a:solidFill>
                  <a:schemeClr val="tx1">
                    <a:lumMod val="95000"/>
                    <a:lumOff val="5000"/>
                  </a:schemeClr>
                </a:solidFill>
                <a:latin typeface="Arial Black" pitchFamily="34" charset="0"/>
              </a:rPr>
              <a:t>Руководитель</a:t>
            </a:r>
            <a:r>
              <a:rPr lang="en-US" sz="2000" dirty="0" smtClean="0">
                <a:solidFill>
                  <a:schemeClr val="tx1">
                    <a:lumMod val="95000"/>
                    <a:lumOff val="5000"/>
                  </a:schemeClr>
                </a:solidFill>
                <a:latin typeface="Arial Black" pitchFamily="34" charset="0"/>
              </a:rPr>
              <a:t>:</a:t>
            </a:r>
            <a:r>
              <a:rPr lang="ru-RU" sz="2000" dirty="0" smtClean="0">
                <a:solidFill>
                  <a:schemeClr val="tx1">
                    <a:lumMod val="95000"/>
                    <a:lumOff val="5000"/>
                  </a:schemeClr>
                </a:solidFill>
                <a:latin typeface="Arial Black" pitchFamily="34" charset="0"/>
              </a:rPr>
              <a:t> </a:t>
            </a:r>
            <a:r>
              <a:rPr lang="ru-RU" dirty="0" smtClean="0">
                <a:solidFill>
                  <a:schemeClr val="tx1">
                    <a:lumMod val="95000"/>
                    <a:lumOff val="5000"/>
                  </a:schemeClr>
                </a:solidFill>
                <a:latin typeface="Arial Black" pitchFamily="34" charset="0"/>
              </a:rPr>
              <a:t>Дьякова Светлана Александровна</a:t>
            </a:r>
            <a:endParaRPr lang="en-US" sz="2000" dirty="0" smtClean="0">
              <a:solidFill>
                <a:schemeClr val="tx1">
                  <a:lumMod val="95000"/>
                  <a:lumOff val="5000"/>
                </a:schemeClr>
              </a:solidFill>
              <a:latin typeface="Arial Black" pitchFamily="34" charset="0"/>
            </a:endParaRPr>
          </a:p>
          <a:p>
            <a:pPr algn="l"/>
            <a:endParaRPr lang="en-US" sz="2000" i="1" dirty="0" smtClean="0">
              <a:solidFill>
                <a:schemeClr val="bg1">
                  <a:lumMod val="75000"/>
                  <a:lumOff val="25000"/>
                </a:schemeClr>
              </a:solidFill>
              <a:latin typeface="Arial Black" pitchFamily="34" charset="0"/>
            </a:endParaRPr>
          </a:p>
          <a:p>
            <a:pPr algn="l"/>
            <a:endParaRPr lang="ru-RU" sz="2000" i="1" dirty="0" smtClean="0">
              <a:solidFill>
                <a:schemeClr val="bg1">
                  <a:lumMod val="75000"/>
                  <a:lumOff val="25000"/>
                </a:schemeClr>
              </a:solidFill>
              <a:latin typeface="Arial Black" pitchFamily="34" charset="0"/>
            </a:endParaRPr>
          </a:p>
        </p:txBody>
      </p:sp>
      <p:pic>
        <p:nvPicPr>
          <p:cNvPr id="5" name="Рисунок 4" descr="http://t2.gstatic.com/images?q=tbn:ANd9GcQS_t_Pp5HbgwvdcFlzXSS4HoaILtgVo0Pcy50wtC2yQV0YtWCVOQ"/>
          <p:cNvPicPr/>
          <p:nvPr/>
        </p:nvPicPr>
        <p:blipFill>
          <a:blip r:embed="rId2" cstate="screen"/>
          <a:srcRect/>
          <a:stretch>
            <a:fillRect/>
          </a:stretch>
        </p:blipFill>
        <p:spPr bwMode="auto">
          <a:xfrm>
            <a:off x="467544" y="4221088"/>
            <a:ext cx="2466975" cy="184785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060848"/>
            <a:ext cx="8183880" cy="1051560"/>
          </a:xfrm>
        </p:spPr>
        <p:txBody>
          <a:bodyPr>
            <a:noAutofit/>
          </a:bodyPr>
          <a:lstStyle/>
          <a:p>
            <a:r>
              <a:rPr lang="ru-RU" sz="2400" dirty="0" smtClean="0">
                <a:solidFill>
                  <a:schemeClr val="tx2">
                    <a:lumMod val="90000"/>
                    <a:lumOff val="10000"/>
                  </a:schemeClr>
                </a:solidFill>
                <a:effectLst/>
              </a:rPr>
              <a:t>Самой ядовитой считается плесень желтого цвета. Желтая плесень поражает пищевые продукты (наиболее подвержены поражению рыба, молоко, рис).</a:t>
            </a:r>
            <a:br>
              <a:rPr lang="ru-RU" sz="2400" dirty="0" smtClean="0">
                <a:solidFill>
                  <a:schemeClr val="tx2">
                    <a:lumMod val="90000"/>
                    <a:lumOff val="10000"/>
                  </a:schemeClr>
                </a:solidFill>
                <a:effectLst/>
              </a:rPr>
            </a:br>
            <a:r>
              <a:rPr lang="ru-RU" sz="2400" dirty="0" smtClean="0">
                <a:solidFill>
                  <a:schemeClr val="tx2">
                    <a:lumMod val="90000"/>
                    <a:lumOff val="10000"/>
                  </a:schemeClr>
                </a:solidFill>
                <a:effectLst/>
              </a:rPr>
              <a:t>Продукты, имеющие плесень, токсичны и могут послужить началом различных заболеваний. Их лучше выбрасывать</a:t>
            </a:r>
            <a:endParaRPr lang="ru-RU" sz="2400" dirty="0"/>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0032" y="3356991"/>
            <a:ext cx="3912953" cy="293790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descr="http://www.vzsar.ru/i/news/big/2013/08/7540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1" y="3380946"/>
            <a:ext cx="4202801" cy="291394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12554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48680"/>
            <a:ext cx="8229600" cy="1656184"/>
          </a:xfrm>
        </p:spPr>
        <p:txBody>
          <a:bodyPr>
            <a:normAutofit/>
          </a:bodyPr>
          <a:lstStyle/>
          <a:p>
            <a:r>
              <a:rPr lang="ru-RU" sz="2400" dirty="0" smtClean="0">
                <a:solidFill>
                  <a:schemeClr val="tx2">
                    <a:lumMod val="90000"/>
                    <a:lumOff val="10000"/>
                  </a:schemeClr>
                </a:solidFill>
                <a:effectLst/>
              </a:rPr>
              <a:t>Однако есть и полезная плесень – используется в медицине(пенициллин), в сыроварении и виноделии.</a:t>
            </a:r>
            <a:endParaRPr lang="ru-RU" sz="2400" dirty="0">
              <a:solidFill>
                <a:schemeClr val="tx2">
                  <a:lumMod val="90000"/>
                  <a:lumOff val="10000"/>
                </a:schemeClr>
              </a:solidFill>
              <a:effectLst/>
            </a:endParaRPr>
          </a:p>
        </p:txBody>
      </p:sp>
      <p:pic>
        <p:nvPicPr>
          <p:cNvPr id="5" name="Рисунок 4" descr="http://t0.gstatic.com/images?q=tbn:ANd9GcQOOBI6PV2oV25zpyUS7zQpBJYDuaHL4Z7iO48jVI8VlkfVBPz7-A"/>
          <p:cNvPicPr/>
          <p:nvPr/>
        </p:nvPicPr>
        <p:blipFill>
          <a:blip r:embed="rId2" cstate="screen"/>
          <a:srcRect/>
          <a:stretch>
            <a:fillRect/>
          </a:stretch>
        </p:blipFill>
        <p:spPr bwMode="auto">
          <a:xfrm>
            <a:off x="2500298" y="2786058"/>
            <a:ext cx="1714512" cy="1485900"/>
          </a:xfrm>
          <a:prstGeom prst="rect">
            <a:avLst/>
          </a:prstGeom>
          <a:ln>
            <a:noFill/>
          </a:ln>
          <a:effectLst>
            <a:softEdge rad="112500"/>
          </a:effectLst>
        </p:spPr>
      </p:pic>
      <p:pic>
        <p:nvPicPr>
          <p:cNvPr id="7" name="Рисунок 6" descr="http://t2.gstatic.com/images?q=tbn:ANd9GcR2ceu9VQN3zo2lJgACmCAAYtMXbSBVcWs4YDTE9Fy5gAMGKtH3"/>
          <p:cNvPicPr/>
          <p:nvPr/>
        </p:nvPicPr>
        <p:blipFill>
          <a:blip r:embed="rId3" cstate="screen"/>
          <a:srcRect/>
          <a:stretch>
            <a:fillRect/>
          </a:stretch>
        </p:blipFill>
        <p:spPr bwMode="auto">
          <a:xfrm>
            <a:off x="1071538" y="4357694"/>
            <a:ext cx="2286000" cy="2000250"/>
          </a:xfrm>
          <a:prstGeom prst="rect">
            <a:avLst/>
          </a:prstGeom>
          <a:ln>
            <a:noFill/>
          </a:ln>
          <a:effectLst>
            <a:softEdge rad="112500"/>
          </a:effectLst>
        </p:spPr>
      </p:pic>
      <p:pic>
        <p:nvPicPr>
          <p:cNvPr id="8" name="Рисунок 7" descr="Сыры с плесенью"/>
          <p:cNvPicPr/>
          <p:nvPr/>
        </p:nvPicPr>
        <p:blipFill>
          <a:blip r:embed="rId4" cstate="screen"/>
          <a:srcRect/>
          <a:stretch>
            <a:fillRect/>
          </a:stretch>
        </p:blipFill>
        <p:spPr bwMode="auto">
          <a:xfrm>
            <a:off x="5357818" y="4429132"/>
            <a:ext cx="2857500" cy="1428750"/>
          </a:xfrm>
          <a:prstGeom prst="rect">
            <a:avLst/>
          </a:prstGeom>
          <a:ln>
            <a:noFill/>
          </a:ln>
          <a:effectLst>
            <a:softEdge rad="112500"/>
          </a:effectLst>
        </p:spPr>
      </p:pic>
      <p:pic>
        <p:nvPicPr>
          <p:cNvPr id="9" name="Рисунок 8" descr="http://t2.gstatic.com/images?q=tbn:ANd9GcRpCG65fkKmBtZCvM3Rlh4FzNsCx0opvgD92wtfG9EuNGXBrdzo"/>
          <p:cNvPicPr/>
          <p:nvPr/>
        </p:nvPicPr>
        <p:blipFill>
          <a:blip r:embed="rId5" cstate="screen"/>
          <a:srcRect/>
          <a:stretch>
            <a:fillRect/>
          </a:stretch>
        </p:blipFill>
        <p:spPr bwMode="auto">
          <a:xfrm>
            <a:off x="3714744" y="4429132"/>
            <a:ext cx="1333500" cy="1333500"/>
          </a:xfrm>
          <a:prstGeom prst="rect">
            <a:avLst/>
          </a:prstGeom>
          <a:ln>
            <a:noFill/>
          </a:ln>
          <a:effectLst>
            <a:softEdge rad="112500"/>
          </a:effectLst>
        </p:spPr>
      </p:pic>
      <p:pic>
        <p:nvPicPr>
          <p:cNvPr id="2050"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60578" y="2825266"/>
            <a:ext cx="2073065" cy="138001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45113" y="2825266"/>
            <a:ext cx="2327151" cy="155143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590323" y="2870295"/>
            <a:ext cx="2261330" cy="150640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628800"/>
            <a:ext cx="8183880" cy="963690"/>
          </a:xfrm>
        </p:spPr>
        <p:txBody>
          <a:bodyPr>
            <a:noAutofit/>
          </a:bodyPr>
          <a:lstStyle/>
          <a:p>
            <a:r>
              <a:rPr lang="ru-RU" sz="2800" dirty="0" smtClean="0">
                <a:solidFill>
                  <a:schemeClr val="bg2">
                    <a:lumMod val="10000"/>
                  </a:schemeClr>
                </a:solidFill>
                <a:effectLst/>
              </a:rPr>
              <a:t>ОПЫТ № 1</a:t>
            </a:r>
            <a:br>
              <a:rPr lang="ru-RU" sz="2800" dirty="0" smtClean="0">
                <a:solidFill>
                  <a:schemeClr val="bg2">
                    <a:lumMod val="10000"/>
                  </a:schemeClr>
                </a:solidFill>
                <a:effectLst/>
              </a:rPr>
            </a:br>
            <a:r>
              <a:rPr lang="ru-RU" sz="2400" dirty="0" smtClean="0">
                <a:solidFill>
                  <a:schemeClr val="bg2">
                    <a:lumMod val="10000"/>
                  </a:schemeClr>
                </a:solidFill>
                <a:effectLst/>
              </a:rPr>
              <a:t>Я </a:t>
            </a:r>
            <a:r>
              <a:rPr lang="ru-RU" sz="2400" dirty="0">
                <a:solidFill>
                  <a:schemeClr val="bg2">
                    <a:lumMod val="10000"/>
                  </a:schemeClr>
                </a:solidFill>
                <a:effectLst/>
              </a:rPr>
              <a:t>взял кусочки белого и чёрного хлеба, завернул их в полиэтиленовый пакет, положил их на тарелку и оставил тарелку на столе (солнечный  свет, свежий воздух). </a:t>
            </a:r>
            <a:endParaRPr lang="ru-RU" sz="2400" dirty="0">
              <a:solidFill>
                <a:schemeClr val="bg2">
                  <a:lumMod val="10000"/>
                </a:schemeClr>
              </a:solidFill>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3068960"/>
            <a:ext cx="5472608" cy="307543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6384800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82052" y="5229200"/>
            <a:ext cx="8183880" cy="1051560"/>
          </a:xfrm>
        </p:spPr>
        <p:txBody>
          <a:bodyPr/>
          <a:lstStyle/>
          <a:p>
            <a:endParaRPr lang="ru-RU" dirty="0"/>
          </a:p>
        </p:txBody>
      </p:sp>
      <p:graphicFrame>
        <p:nvGraphicFramePr>
          <p:cNvPr id="3" name="Таблица 2"/>
          <p:cNvGraphicFramePr>
            <a:graphicFrameLocks noGrp="1"/>
          </p:cNvGraphicFramePr>
          <p:nvPr>
            <p:extLst>
              <p:ext uri="{D42A27DB-BD31-4B8C-83A1-F6EECF244321}">
                <p14:modId xmlns:p14="http://schemas.microsoft.com/office/powerpoint/2010/main" val="4025374180"/>
              </p:ext>
            </p:extLst>
          </p:nvPr>
        </p:nvGraphicFramePr>
        <p:xfrm>
          <a:off x="503238" y="1338897"/>
          <a:ext cx="8183562" cy="2895600"/>
        </p:xfrm>
        <a:graphic>
          <a:graphicData uri="http://schemas.openxmlformats.org/drawingml/2006/table">
            <a:tbl>
              <a:tblPr firstRow="1" firstCol="1" bandRow="1">
                <a:tableStyleId>{D7AC3CCA-C797-4891-BE02-D94E43425B78}</a:tableStyleId>
              </a:tblPr>
              <a:tblGrid>
                <a:gridCol w="1520506"/>
                <a:gridCol w="1134242"/>
                <a:gridCol w="1134242"/>
                <a:gridCol w="1181706"/>
                <a:gridCol w="1585974"/>
                <a:gridCol w="1626892"/>
              </a:tblGrid>
              <a:tr h="0">
                <a:tc>
                  <a:txBody>
                    <a:bodyPr/>
                    <a:lstStyle/>
                    <a:p>
                      <a:pPr algn="r">
                        <a:lnSpc>
                          <a:spcPct val="150000"/>
                        </a:lnSpc>
                        <a:spcBef>
                          <a:spcPts val="150"/>
                        </a:spcBef>
                        <a:spcAft>
                          <a:spcPts val="150"/>
                        </a:spcAft>
                      </a:pPr>
                      <a:r>
                        <a:rPr lang="ru-RU" sz="1200" dirty="0">
                          <a:effectLst/>
                        </a:rPr>
                        <a:t>Дата</a:t>
                      </a:r>
                      <a:endParaRPr lang="ru-RU" sz="1100" dirty="0">
                        <a:effectLst/>
                      </a:endParaRPr>
                    </a:p>
                    <a:p>
                      <a:pPr algn="just">
                        <a:lnSpc>
                          <a:spcPct val="150000"/>
                        </a:lnSpc>
                        <a:spcBef>
                          <a:spcPts val="150"/>
                        </a:spcBef>
                        <a:spcAft>
                          <a:spcPts val="150"/>
                        </a:spcAft>
                      </a:pPr>
                      <a:r>
                        <a:rPr lang="ru-RU" sz="1200" dirty="0" smtClean="0">
                          <a:effectLst/>
                        </a:rPr>
                        <a:t>Резу-</a:t>
                      </a:r>
                    </a:p>
                    <a:p>
                      <a:pPr algn="just">
                        <a:lnSpc>
                          <a:spcPct val="150000"/>
                        </a:lnSpc>
                        <a:spcBef>
                          <a:spcPts val="150"/>
                        </a:spcBef>
                        <a:spcAft>
                          <a:spcPts val="150"/>
                        </a:spcAft>
                      </a:pPr>
                      <a:r>
                        <a:rPr lang="ru-RU" sz="1200" dirty="0" err="1" smtClean="0">
                          <a:effectLst/>
                        </a:rPr>
                        <a:t>льтат</a:t>
                      </a:r>
                      <a:r>
                        <a:rPr lang="ru-RU" sz="1200" dirty="0" smtClean="0">
                          <a:effectLst/>
                        </a:rPr>
                        <a:t> </a:t>
                      </a:r>
                      <a:endParaRPr lang="ru-RU" sz="1100" dirty="0">
                        <a:effectLst/>
                      </a:endParaRPr>
                    </a:p>
                    <a:p>
                      <a:pPr algn="just">
                        <a:lnSpc>
                          <a:spcPct val="150000"/>
                        </a:lnSpc>
                        <a:spcBef>
                          <a:spcPts val="150"/>
                        </a:spcBef>
                        <a:spcAft>
                          <a:spcPts val="150"/>
                        </a:spcAft>
                      </a:pPr>
                      <a:r>
                        <a:rPr lang="ru-RU" sz="1200" dirty="0">
                          <a:effectLst/>
                        </a:rPr>
                        <a:t>наблюдения</a:t>
                      </a:r>
                      <a:endParaRPr lang="ru-RU" sz="1100" dirty="0">
                        <a:effectLst/>
                        <a:latin typeface="Calibri"/>
                        <a:ea typeface="Calibri"/>
                        <a:cs typeface="Calibri"/>
                      </a:endParaRPr>
                    </a:p>
                  </a:txBody>
                  <a:tcPr marL="68580" marR="68580" marT="0" marB="0"/>
                </a:tc>
                <a:tc>
                  <a:txBody>
                    <a:bodyPr/>
                    <a:lstStyle/>
                    <a:p>
                      <a:pPr algn="just">
                        <a:lnSpc>
                          <a:spcPct val="150000"/>
                        </a:lnSpc>
                        <a:spcBef>
                          <a:spcPts val="150"/>
                        </a:spcBef>
                        <a:spcAft>
                          <a:spcPts val="150"/>
                        </a:spcAft>
                      </a:pPr>
                      <a:r>
                        <a:rPr lang="ru-RU" sz="1200" dirty="0">
                          <a:effectLst/>
                        </a:rPr>
                        <a:t>12.12</a:t>
                      </a:r>
                      <a:endParaRPr lang="ru-RU" sz="1100" dirty="0">
                        <a:effectLst/>
                        <a:latin typeface="Calibri"/>
                        <a:ea typeface="Calibri"/>
                        <a:cs typeface="Calibri"/>
                      </a:endParaRPr>
                    </a:p>
                  </a:txBody>
                  <a:tcPr marL="68580" marR="68580" marT="0" marB="0"/>
                </a:tc>
                <a:tc>
                  <a:txBody>
                    <a:bodyPr/>
                    <a:lstStyle/>
                    <a:p>
                      <a:pPr algn="just">
                        <a:lnSpc>
                          <a:spcPct val="150000"/>
                        </a:lnSpc>
                        <a:spcBef>
                          <a:spcPts val="150"/>
                        </a:spcBef>
                        <a:spcAft>
                          <a:spcPts val="150"/>
                        </a:spcAft>
                      </a:pPr>
                      <a:r>
                        <a:rPr lang="ru-RU" sz="1200">
                          <a:effectLst/>
                        </a:rPr>
                        <a:t>14.12</a:t>
                      </a:r>
                      <a:endParaRPr lang="ru-RU" sz="1100">
                        <a:effectLst/>
                        <a:latin typeface="Calibri"/>
                        <a:ea typeface="Calibri"/>
                        <a:cs typeface="Calibri"/>
                      </a:endParaRPr>
                    </a:p>
                  </a:txBody>
                  <a:tcPr marL="68580" marR="68580" marT="0" marB="0"/>
                </a:tc>
                <a:tc>
                  <a:txBody>
                    <a:bodyPr/>
                    <a:lstStyle/>
                    <a:p>
                      <a:pPr algn="just">
                        <a:lnSpc>
                          <a:spcPct val="150000"/>
                        </a:lnSpc>
                        <a:spcBef>
                          <a:spcPts val="150"/>
                        </a:spcBef>
                        <a:spcAft>
                          <a:spcPts val="150"/>
                        </a:spcAft>
                      </a:pPr>
                      <a:r>
                        <a:rPr lang="ru-RU" sz="1200">
                          <a:effectLst/>
                        </a:rPr>
                        <a:t>16.12</a:t>
                      </a:r>
                      <a:endParaRPr lang="ru-RU" sz="1100">
                        <a:effectLst/>
                        <a:latin typeface="Calibri"/>
                        <a:ea typeface="Calibri"/>
                        <a:cs typeface="Calibri"/>
                      </a:endParaRPr>
                    </a:p>
                  </a:txBody>
                  <a:tcPr marL="68580" marR="68580" marT="0" marB="0"/>
                </a:tc>
                <a:tc>
                  <a:txBody>
                    <a:bodyPr/>
                    <a:lstStyle/>
                    <a:p>
                      <a:pPr algn="just">
                        <a:lnSpc>
                          <a:spcPct val="150000"/>
                        </a:lnSpc>
                        <a:spcBef>
                          <a:spcPts val="150"/>
                        </a:spcBef>
                        <a:spcAft>
                          <a:spcPts val="150"/>
                        </a:spcAft>
                      </a:pPr>
                      <a:r>
                        <a:rPr lang="ru-RU" sz="1200">
                          <a:effectLst/>
                        </a:rPr>
                        <a:t>18.12</a:t>
                      </a:r>
                      <a:endParaRPr lang="ru-RU" sz="1100">
                        <a:effectLst/>
                        <a:latin typeface="Calibri"/>
                        <a:ea typeface="Calibri"/>
                        <a:cs typeface="Calibri"/>
                      </a:endParaRPr>
                    </a:p>
                  </a:txBody>
                  <a:tcPr marL="68580" marR="68580" marT="0" marB="0"/>
                </a:tc>
                <a:tc>
                  <a:txBody>
                    <a:bodyPr/>
                    <a:lstStyle/>
                    <a:p>
                      <a:pPr algn="just">
                        <a:lnSpc>
                          <a:spcPct val="150000"/>
                        </a:lnSpc>
                        <a:spcBef>
                          <a:spcPts val="150"/>
                        </a:spcBef>
                        <a:spcAft>
                          <a:spcPts val="150"/>
                        </a:spcAft>
                      </a:pPr>
                      <a:r>
                        <a:rPr lang="ru-RU" sz="1200">
                          <a:effectLst/>
                        </a:rPr>
                        <a:t>20.12</a:t>
                      </a:r>
                      <a:endParaRPr lang="ru-RU" sz="1100">
                        <a:effectLst/>
                        <a:latin typeface="Calibri"/>
                        <a:ea typeface="Calibri"/>
                        <a:cs typeface="Calibri"/>
                      </a:endParaRPr>
                    </a:p>
                  </a:txBody>
                  <a:tcPr marL="68580" marR="68580" marT="0" marB="0"/>
                </a:tc>
              </a:tr>
              <a:tr h="0">
                <a:tc>
                  <a:txBody>
                    <a:bodyPr/>
                    <a:lstStyle/>
                    <a:p>
                      <a:pPr algn="just">
                        <a:lnSpc>
                          <a:spcPct val="150000"/>
                        </a:lnSpc>
                        <a:spcBef>
                          <a:spcPts val="150"/>
                        </a:spcBef>
                        <a:spcAft>
                          <a:spcPts val="150"/>
                        </a:spcAft>
                      </a:pPr>
                      <a:r>
                        <a:rPr lang="ru-RU" sz="1200">
                          <a:effectLst/>
                        </a:rPr>
                        <a:t>Белый хлеб</a:t>
                      </a:r>
                      <a:endParaRPr lang="ru-RU" sz="1100">
                        <a:effectLst/>
                        <a:latin typeface="Calibri"/>
                        <a:ea typeface="Calibri"/>
                        <a:cs typeface="Calibri"/>
                      </a:endParaRPr>
                    </a:p>
                  </a:txBody>
                  <a:tcPr marL="68580" marR="68580" marT="0" marB="0"/>
                </a:tc>
                <a:tc>
                  <a:txBody>
                    <a:bodyPr/>
                    <a:lstStyle/>
                    <a:p>
                      <a:pPr algn="just">
                        <a:lnSpc>
                          <a:spcPct val="150000"/>
                        </a:lnSpc>
                        <a:spcBef>
                          <a:spcPts val="150"/>
                        </a:spcBef>
                        <a:spcAft>
                          <a:spcPts val="150"/>
                        </a:spcAft>
                      </a:pPr>
                      <a:r>
                        <a:rPr lang="ru-RU" sz="1200">
                          <a:effectLst/>
                        </a:rPr>
                        <a:t>Без изменений</a:t>
                      </a:r>
                      <a:endParaRPr lang="ru-RU" sz="1100">
                        <a:effectLst/>
                        <a:latin typeface="Calibri"/>
                        <a:ea typeface="Calibri"/>
                        <a:cs typeface="Calibri"/>
                      </a:endParaRPr>
                    </a:p>
                  </a:txBody>
                  <a:tcPr marL="68580" marR="68580" marT="0" marB="0"/>
                </a:tc>
                <a:tc>
                  <a:txBody>
                    <a:bodyPr/>
                    <a:lstStyle/>
                    <a:p>
                      <a:pPr algn="just">
                        <a:lnSpc>
                          <a:spcPct val="150000"/>
                        </a:lnSpc>
                        <a:spcBef>
                          <a:spcPts val="150"/>
                        </a:spcBef>
                        <a:spcAft>
                          <a:spcPts val="150"/>
                        </a:spcAft>
                      </a:pPr>
                      <a:r>
                        <a:rPr lang="ru-RU" sz="1200">
                          <a:effectLst/>
                        </a:rPr>
                        <a:t>Без изменений</a:t>
                      </a:r>
                      <a:endParaRPr lang="ru-RU" sz="1100">
                        <a:effectLst/>
                        <a:latin typeface="Calibri"/>
                        <a:ea typeface="Calibri"/>
                        <a:cs typeface="Calibri"/>
                      </a:endParaRPr>
                    </a:p>
                  </a:txBody>
                  <a:tcPr marL="68580" marR="68580" marT="0" marB="0"/>
                </a:tc>
                <a:tc>
                  <a:txBody>
                    <a:bodyPr/>
                    <a:lstStyle/>
                    <a:p>
                      <a:pPr algn="just">
                        <a:lnSpc>
                          <a:spcPct val="150000"/>
                        </a:lnSpc>
                        <a:spcBef>
                          <a:spcPts val="150"/>
                        </a:spcBef>
                        <a:spcAft>
                          <a:spcPts val="150"/>
                        </a:spcAft>
                      </a:pPr>
                      <a:r>
                        <a:rPr lang="ru-RU" sz="1200">
                          <a:effectLst/>
                        </a:rPr>
                        <a:t>Хлеб начал подсыхать</a:t>
                      </a:r>
                      <a:endParaRPr lang="ru-RU" sz="1100">
                        <a:effectLst/>
                        <a:latin typeface="Calibri"/>
                        <a:ea typeface="Calibri"/>
                        <a:cs typeface="Calibri"/>
                      </a:endParaRPr>
                    </a:p>
                  </a:txBody>
                  <a:tcPr marL="68580" marR="68580" marT="0" marB="0"/>
                </a:tc>
                <a:tc>
                  <a:txBody>
                    <a:bodyPr/>
                    <a:lstStyle/>
                    <a:p>
                      <a:pPr algn="just">
                        <a:lnSpc>
                          <a:spcPct val="150000"/>
                        </a:lnSpc>
                        <a:spcBef>
                          <a:spcPts val="150"/>
                        </a:spcBef>
                        <a:spcAft>
                          <a:spcPts val="150"/>
                        </a:spcAft>
                      </a:pPr>
                      <a:r>
                        <a:rPr lang="ru-RU" sz="1200">
                          <a:effectLst/>
                        </a:rPr>
                        <a:t>На поверхности появилась сухая корка</a:t>
                      </a:r>
                      <a:endParaRPr lang="ru-RU" sz="1100">
                        <a:effectLst/>
                        <a:latin typeface="Calibri"/>
                        <a:ea typeface="Calibri"/>
                        <a:cs typeface="Calibri"/>
                      </a:endParaRPr>
                    </a:p>
                  </a:txBody>
                  <a:tcPr marL="68580" marR="68580" marT="0" marB="0"/>
                </a:tc>
                <a:tc>
                  <a:txBody>
                    <a:bodyPr/>
                    <a:lstStyle/>
                    <a:p>
                      <a:pPr algn="just">
                        <a:lnSpc>
                          <a:spcPct val="150000"/>
                        </a:lnSpc>
                        <a:spcBef>
                          <a:spcPts val="150"/>
                        </a:spcBef>
                        <a:spcAft>
                          <a:spcPts val="150"/>
                        </a:spcAft>
                      </a:pPr>
                      <a:r>
                        <a:rPr lang="ru-RU" sz="1200">
                          <a:effectLst/>
                        </a:rPr>
                        <a:t>Хлеб стал меньше по размеру и засох</a:t>
                      </a:r>
                      <a:endParaRPr lang="ru-RU" sz="1100">
                        <a:effectLst/>
                        <a:latin typeface="Calibri"/>
                        <a:ea typeface="Calibri"/>
                        <a:cs typeface="Calibri"/>
                      </a:endParaRPr>
                    </a:p>
                  </a:txBody>
                  <a:tcPr marL="68580" marR="68580" marT="0" marB="0"/>
                </a:tc>
              </a:tr>
              <a:tr h="0">
                <a:tc>
                  <a:txBody>
                    <a:bodyPr/>
                    <a:lstStyle/>
                    <a:p>
                      <a:pPr algn="just">
                        <a:lnSpc>
                          <a:spcPct val="150000"/>
                        </a:lnSpc>
                        <a:spcBef>
                          <a:spcPts val="150"/>
                        </a:spcBef>
                        <a:spcAft>
                          <a:spcPts val="150"/>
                        </a:spcAft>
                      </a:pPr>
                      <a:r>
                        <a:rPr lang="ru-RU" sz="1200">
                          <a:effectLst/>
                        </a:rPr>
                        <a:t>Чёрный хлеб</a:t>
                      </a:r>
                      <a:endParaRPr lang="ru-RU" sz="1100">
                        <a:effectLst/>
                        <a:latin typeface="Calibri"/>
                        <a:ea typeface="Calibri"/>
                        <a:cs typeface="Calibri"/>
                      </a:endParaRPr>
                    </a:p>
                  </a:txBody>
                  <a:tcPr marL="68580" marR="68580" marT="0" marB="0"/>
                </a:tc>
                <a:tc>
                  <a:txBody>
                    <a:bodyPr/>
                    <a:lstStyle/>
                    <a:p>
                      <a:pPr algn="just">
                        <a:lnSpc>
                          <a:spcPct val="150000"/>
                        </a:lnSpc>
                        <a:spcBef>
                          <a:spcPts val="150"/>
                        </a:spcBef>
                        <a:spcAft>
                          <a:spcPts val="150"/>
                        </a:spcAft>
                      </a:pPr>
                      <a:r>
                        <a:rPr lang="ru-RU" sz="1200">
                          <a:effectLst/>
                        </a:rPr>
                        <a:t>Без изменений</a:t>
                      </a:r>
                      <a:endParaRPr lang="ru-RU" sz="1100">
                        <a:effectLst/>
                        <a:latin typeface="Calibri"/>
                        <a:ea typeface="Calibri"/>
                        <a:cs typeface="Calibri"/>
                      </a:endParaRPr>
                    </a:p>
                  </a:txBody>
                  <a:tcPr marL="68580" marR="68580" marT="0" marB="0"/>
                </a:tc>
                <a:tc>
                  <a:txBody>
                    <a:bodyPr/>
                    <a:lstStyle/>
                    <a:p>
                      <a:pPr algn="just">
                        <a:lnSpc>
                          <a:spcPct val="150000"/>
                        </a:lnSpc>
                        <a:spcBef>
                          <a:spcPts val="150"/>
                        </a:spcBef>
                        <a:spcAft>
                          <a:spcPts val="150"/>
                        </a:spcAft>
                      </a:pPr>
                      <a:r>
                        <a:rPr lang="ru-RU" sz="1200">
                          <a:effectLst/>
                        </a:rPr>
                        <a:t>Без изменений</a:t>
                      </a:r>
                      <a:endParaRPr lang="ru-RU" sz="1100">
                        <a:effectLst/>
                        <a:latin typeface="Calibri"/>
                        <a:ea typeface="Calibri"/>
                        <a:cs typeface="Calibri"/>
                      </a:endParaRPr>
                    </a:p>
                  </a:txBody>
                  <a:tcPr marL="68580" marR="68580" marT="0" marB="0"/>
                </a:tc>
                <a:tc>
                  <a:txBody>
                    <a:bodyPr/>
                    <a:lstStyle/>
                    <a:p>
                      <a:pPr algn="just">
                        <a:lnSpc>
                          <a:spcPct val="150000"/>
                        </a:lnSpc>
                        <a:spcBef>
                          <a:spcPts val="150"/>
                        </a:spcBef>
                        <a:spcAft>
                          <a:spcPts val="150"/>
                        </a:spcAft>
                      </a:pPr>
                      <a:r>
                        <a:rPr lang="ru-RU" sz="1200" dirty="0">
                          <a:effectLst/>
                        </a:rPr>
                        <a:t>Хлеб начал подсыхать</a:t>
                      </a:r>
                      <a:endParaRPr lang="ru-RU" sz="1100" dirty="0">
                        <a:effectLst/>
                        <a:latin typeface="Calibri"/>
                        <a:ea typeface="Calibri"/>
                        <a:cs typeface="Calibri"/>
                      </a:endParaRPr>
                    </a:p>
                  </a:txBody>
                  <a:tcPr marL="68580" marR="68580" marT="0" marB="0"/>
                </a:tc>
                <a:tc>
                  <a:txBody>
                    <a:bodyPr/>
                    <a:lstStyle/>
                    <a:p>
                      <a:pPr algn="just">
                        <a:lnSpc>
                          <a:spcPct val="150000"/>
                        </a:lnSpc>
                        <a:spcBef>
                          <a:spcPts val="150"/>
                        </a:spcBef>
                        <a:spcAft>
                          <a:spcPts val="150"/>
                        </a:spcAft>
                      </a:pPr>
                      <a:r>
                        <a:rPr lang="ru-RU" sz="1200">
                          <a:effectLst/>
                        </a:rPr>
                        <a:t>На поверхности появилась сухая корка</a:t>
                      </a:r>
                      <a:endParaRPr lang="ru-RU" sz="1100">
                        <a:effectLst/>
                        <a:latin typeface="Calibri"/>
                        <a:ea typeface="Calibri"/>
                        <a:cs typeface="Calibri"/>
                      </a:endParaRPr>
                    </a:p>
                  </a:txBody>
                  <a:tcPr marL="68580" marR="68580" marT="0" marB="0"/>
                </a:tc>
                <a:tc>
                  <a:txBody>
                    <a:bodyPr/>
                    <a:lstStyle/>
                    <a:p>
                      <a:pPr algn="just">
                        <a:lnSpc>
                          <a:spcPct val="150000"/>
                        </a:lnSpc>
                        <a:spcBef>
                          <a:spcPts val="150"/>
                        </a:spcBef>
                        <a:spcAft>
                          <a:spcPts val="150"/>
                        </a:spcAft>
                      </a:pPr>
                      <a:r>
                        <a:rPr lang="ru-RU" sz="1200" dirty="0">
                          <a:effectLst/>
                        </a:rPr>
                        <a:t>Хлеб стал меньше по размеру и засох</a:t>
                      </a:r>
                      <a:endParaRPr lang="ru-RU" sz="1100" dirty="0">
                        <a:effectLst/>
                        <a:latin typeface="Calibri"/>
                        <a:ea typeface="Calibri"/>
                        <a:cs typeface="Calibri"/>
                      </a:endParaRPr>
                    </a:p>
                  </a:txBody>
                  <a:tcPr marL="68580" marR="68580" marT="0" marB="0"/>
                </a:tc>
              </a:tr>
            </a:tbl>
          </a:graphicData>
        </a:graphic>
      </p:graphicFrame>
      <p:sp>
        <p:nvSpPr>
          <p:cNvPr id="4" name="Rectangle 1"/>
          <p:cNvSpPr>
            <a:spLocks noChangeArrowheads="1"/>
          </p:cNvSpPr>
          <p:nvPr/>
        </p:nvSpPr>
        <p:spPr bwMode="auto">
          <a:xfrm>
            <a:off x="503238" y="133826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altLang="ru-RU" sz="1800" b="0" i="0" u="none" strike="noStrike" cap="none" normalizeH="0" baseline="0" smtClean="0">
              <a:ln>
                <a:noFill/>
              </a:ln>
              <a:solidFill>
                <a:schemeClr val="tx1"/>
              </a:solidFill>
              <a:effectLst/>
              <a:latin typeface="Arial" pitchFamily="34" charset="0"/>
              <a:cs typeface="Arial" pitchFamily="34" charset="0"/>
            </a:endParaRPr>
          </a:p>
        </p:txBody>
      </p:sp>
      <p:cxnSp>
        <p:nvCxnSpPr>
          <p:cNvPr id="6" name="Прямая соединительная линия 5"/>
          <p:cNvCxnSpPr/>
          <p:nvPr/>
        </p:nvCxnSpPr>
        <p:spPr>
          <a:xfrm>
            <a:off x="503238" y="1338263"/>
            <a:ext cx="1548482" cy="122664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407827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2385" y="6741368"/>
            <a:ext cx="8183880" cy="936104"/>
          </a:xfrm>
        </p:spPr>
        <p:txBody>
          <a:bodyPr>
            <a:noAutofit/>
          </a:bodyPr>
          <a:lstStyle/>
          <a:p>
            <a:pPr algn="ctr"/>
            <a:r>
              <a:rPr lang="ru-RU" sz="2400" dirty="0">
                <a:solidFill>
                  <a:schemeClr val="bg2">
                    <a:lumMod val="10000"/>
                  </a:schemeClr>
                </a:solidFill>
                <a:effectLst/>
              </a:rPr>
              <a:t>На десятый день хлеб стал меньше по размеру и засох. Плесень не выросла</a:t>
            </a:r>
            <a:r>
              <a:rPr lang="ru-RU" sz="2400" dirty="0" smtClean="0">
                <a:solidFill>
                  <a:schemeClr val="bg2">
                    <a:lumMod val="10000"/>
                  </a:schemeClr>
                </a:solidFill>
                <a:effectLst/>
              </a:rPr>
              <a:t>.</a:t>
            </a:r>
            <a:br>
              <a:rPr lang="ru-RU" sz="2400" dirty="0" smtClean="0">
                <a:solidFill>
                  <a:schemeClr val="bg2">
                    <a:lumMod val="10000"/>
                  </a:schemeClr>
                </a:solidFill>
                <a:effectLst/>
              </a:rPr>
            </a:br>
            <a:r>
              <a:rPr lang="ru-RU" sz="2400" dirty="0" smtClean="0">
                <a:solidFill>
                  <a:schemeClr val="bg2">
                    <a:lumMod val="10000"/>
                  </a:schemeClr>
                </a:solidFill>
                <a:effectLst/>
              </a:rPr>
              <a:t/>
            </a:r>
            <a:br>
              <a:rPr lang="ru-RU" sz="2400" dirty="0" smtClean="0">
                <a:solidFill>
                  <a:schemeClr val="bg2">
                    <a:lumMod val="10000"/>
                  </a:schemeClr>
                </a:solidFill>
                <a:effectLst/>
              </a:rPr>
            </a:br>
            <a:r>
              <a:rPr lang="ru-RU" sz="2400" dirty="0">
                <a:solidFill>
                  <a:schemeClr val="accent1">
                    <a:lumMod val="75000"/>
                  </a:schemeClr>
                </a:solidFill>
                <a:effectLst/>
              </a:rPr>
              <a:t>Вывод:</a:t>
            </a:r>
            <a:r>
              <a:rPr lang="ru-RU" sz="2400" dirty="0">
                <a:effectLst/>
              </a:rPr>
              <a:t> </a:t>
            </a:r>
            <a:r>
              <a:rPr lang="ru-RU" sz="2400" dirty="0">
                <a:solidFill>
                  <a:schemeClr val="bg2">
                    <a:lumMod val="10000"/>
                  </a:schemeClr>
                </a:solidFill>
                <a:effectLst/>
              </a:rPr>
              <a:t>гипотеза не подтвердилась, значит нужно создать другие условия для образования плесени на хлебе.</a:t>
            </a:r>
            <a:br>
              <a:rPr lang="ru-RU" sz="2400" dirty="0">
                <a:solidFill>
                  <a:schemeClr val="bg2">
                    <a:lumMod val="10000"/>
                  </a:schemeClr>
                </a:solidFill>
                <a:effectLst/>
              </a:rPr>
            </a:br>
            <a:r>
              <a:rPr lang="ru-RU" sz="2400" dirty="0">
                <a:solidFill>
                  <a:schemeClr val="bg2">
                    <a:lumMod val="10000"/>
                  </a:schemeClr>
                </a:solidFill>
                <a:effectLst/>
              </a:rPr>
              <a:t> </a:t>
            </a:r>
            <a:br>
              <a:rPr lang="ru-RU" sz="2400" dirty="0">
                <a:solidFill>
                  <a:schemeClr val="bg2">
                    <a:lumMod val="10000"/>
                  </a:schemeClr>
                </a:solidFill>
                <a:effectLst/>
              </a:rPr>
            </a:br>
            <a:r>
              <a:rPr lang="ru-RU" sz="2400" dirty="0">
                <a:solidFill>
                  <a:schemeClr val="bg2">
                    <a:lumMod val="10000"/>
                  </a:schemeClr>
                </a:solidFill>
                <a:effectLst/>
              </a:rPr>
              <a:t/>
            </a:r>
            <a:br>
              <a:rPr lang="ru-RU" sz="2400" dirty="0">
                <a:solidFill>
                  <a:schemeClr val="bg2">
                    <a:lumMod val="10000"/>
                  </a:schemeClr>
                </a:solidFill>
                <a:effectLst/>
              </a:rPr>
            </a:br>
            <a:r>
              <a:rPr lang="ru-RU" sz="2400" dirty="0">
                <a:solidFill>
                  <a:schemeClr val="bg2">
                    <a:lumMod val="10000"/>
                  </a:schemeClr>
                </a:solidFill>
                <a:effectLst/>
              </a:rPr>
              <a:t> </a:t>
            </a:r>
            <a:br>
              <a:rPr lang="ru-RU" sz="2400" dirty="0">
                <a:solidFill>
                  <a:schemeClr val="bg2">
                    <a:lumMod val="10000"/>
                  </a:schemeClr>
                </a:solidFill>
                <a:effectLst/>
              </a:rPr>
            </a:br>
            <a:endParaRPr lang="ru-RU" sz="2400" dirty="0">
              <a:solidFill>
                <a:schemeClr val="bg2">
                  <a:lumMod val="10000"/>
                </a:schemeClr>
              </a:solidFill>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1977" y="620689"/>
            <a:ext cx="6030343" cy="339463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0168089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6893119"/>
            <a:ext cx="8183880" cy="45719"/>
          </a:xfrm>
        </p:spPr>
        <p:txBody>
          <a:bodyPr>
            <a:noAutofit/>
          </a:bodyPr>
          <a:lstStyle/>
          <a:p>
            <a:r>
              <a:rPr lang="ru-RU" sz="2400" dirty="0" smtClean="0">
                <a:solidFill>
                  <a:schemeClr val="bg2">
                    <a:lumMod val="10000"/>
                  </a:schemeClr>
                </a:solidFill>
                <a:effectLst/>
              </a:rPr>
              <a:t>ОПЫТ № 2</a:t>
            </a:r>
            <a:br>
              <a:rPr lang="ru-RU" sz="2400" dirty="0" smtClean="0">
                <a:solidFill>
                  <a:schemeClr val="bg2">
                    <a:lumMod val="10000"/>
                  </a:schemeClr>
                </a:solidFill>
                <a:effectLst/>
              </a:rPr>
            </a:br>
            <a:r>
              <a:rPr lang="ru-RU" sz="2400" dirty="0" smtClean="0">
                <a:solidFill>
                  <a:schemeClr val="bg2">
                    <a:lumMod val="10000"/>
                  </a:schemeClr>
                </a:solidFill>
                <a:effectLst/>
              </a:rPr>
              <a:t/>
            </a:r>
            <a:br>
              <a:rPr lang="ru-RU" sz="2400" dirty="0" smtClean="0">
                <a:solidFill>
                  <a:schemeClr val="bg2">
                    <a:lumMod val="10000"/>
                  </a:schemeClr>
                </a:solidFill>
                <a:effectLst/>
              </a:rPr>
            </a:br>
            <a:r>
              <a:rPr lang="ru-RU" sz="2400" dirty="0" smtClean="0">
                <a:solidFill>
                  <a:schemeClr val="bg2">
                    <a:lumMod val="10000"/>
                  </a:schemeClr>
                </a:solidFill>
                <a:effectLst/>
              </a:rPr>
              <a:t> </a:t>
            </a:r>
            <a:r>
              <a:rPr lang="ru-RU" sz="2000" dirty="0" smtClean="0">
                <a:solidFill>
                  <a:schemeClr val="bg2">
                    <a:lumMod val="10000"/>
                  </a:schemeClr>
                </a:solidFill>
                <a:effectLst/>
              </a:rPr>
              <a:t>Я взял новые два кусочка хлеба. На каждый образец капнул 4-5 капель воды. Каждый из них отдельно завернул в полиэтиленовый пакет и положил их в тёмное и тёплое место (в шкаф).</a:t>
            </a:r>
            <a:br>
              <a:rPr lang="ru-RU" sz="2000" dirty="0" smtClean="0">
                <a:solidFill>
                  <a:schemeClr val="bg2">
                    <a:lumMod val="10000"/>
                  </a:schemeClr>
                </a:solidFill>
                <a:effectLst/>
              </a:rPr>
            </a:br>
            <a:r>
              <a:rPr lang="ru-RU" sz="2000" dirty="0" smtClean="0">
                <a:solidFill>
                  <a:schemeClr val="bg2">
                    <a:lumMod val="10000"/>
                  </a:schemeClr>
                </a:solidFill>
                <a:effectLst/>
              </a:rPr>
              <a:t/>
            </a:r>
            <a:br>
              <a:rPr lang="ru-RU" sz="2000" dirty="0" smtClean="0">
                <a:solidFill>
                  <a:schemeClr val="bg2">
                    <a:lumMod val="10000"/>
                  </a:schemeClr>
                </a:solidFill>
                <a:effectLst/>
              </a:rPr>
            </a:br>
            <a:r>
              <a:rPr lang="ru-RU" sz="2400" dirty="0">
                <a:solidFill>
                  <a:schemeClr val="bg2">
                    <a:lumMod val="10000"/>
                  </a:schemeClr>
                </a:solidFill>
                <a:effectLst/>
              </a:rPr>
              <a:t/>
            </a:r>
            <a:br>
              <a:rPr lang="ru-RU" sz="2400" dirty="0">
                <a:solidFill>
                  <a:schemeClr val="bg2">
                    <a:lumMod val="10000"/>
                  </a:schemeClr>
                </a:solidFill>
                <a:effectLst/>
              </a:rPr>
            </a:br>
            <a:r>
              <a:rPr lang="ru-RU" sz="2400" dirty="0" smtClean="0">
                <a:solidFill>
                  <a:schemeClr val="bg2">
                    <a:lumMod val="10000"/>
                  </a:schemeClr>
                </a:solidFill>
                <a:effectLst/>
              </a:rPr>
              <a:t/>
            </a:r>
            <a:br>
              <a:rPr lang="ru-RU" sz="2400" dirty="0" smtClean="0">
                <a:solidFill>
                  <a:schemeClr val="bg2">
                    <a:lumMod val="10000"/>
                  </a:schemeClr>
                </a:solidFill>
                <a:effectLst/>
              </a:rPr>
            </a:br>
            <a:r>
              <a:rPr lang="ru-RU" sz="2400" dirty="0">
                <a:solidFill>
                  <a:schemeClr val="bg2">
                    <a:lumMod val="10000"/>
                  </a:schemeClr>
                </a:solidFill>
                <a:effectLst/>
              </a:rPr>
              <a:t/>
            </a:r>
            <a:br>
              <a:rPr lang="ru-RU" sz="2400" dirty="0">
                <a:solidFill>
                  <a:schemeClr val="bg2">
                    <a:lumMod val="10000"/>
                  </a:schemeClr>
                </a:solidFill>
                <a:effectLst/>
              </a:rPr>
            </a:br>
            <a:r>
              <a:rPr lang="ru-RU" sz="2400" dirty="0" smtClean="0">
                <a:solidFill>
                  <a:schemeClr val="bg2">
                    <a:lumMod val="10000"/>
                  </a:schemeClr>
                </a:solidFill>
                <a:effectLst/>
              </a:rPr>
              <a:t/>
            </a:r>
            <a:br>
              <a:rPr lang="ru-RU" sz="2400" dirty="0" smtClean="0">
                <a:solidFill>
                  <a:schemeClr val="bg2">
                    <a:lumMod val="10000"/>
                  </a:schemeClr>
                </a:solidFill>
                <a:effectLst/>
              </a:rPr>
            </a:br>
            <a:r>
              <a:rPr lang="ru-RU" sz="2400" dirty="0">
                <a:solidFill>
                  <a:schemeClr val="bg2">
                    <a:lumMod val="10000"/>
                  </a:schemeClr>
                </a:solidFill>
                <a:effectLst/>
              </a:rPr>
              <a:t/>
            </a:r>
            <a:br>
              <a:rPr lang="ru-RU" sz="2400" dirty="0">
                <a:solidFill>
                  <a:schemeClr val="bg2">
                    <a:lumMod val="10000"/>
                  </a:schemeClr>
                </a:solidFill>
                <a:effectLst/>
              </a:rPr>
            </a:br>
            <a:r>
              <a:rPr lang="ru-RU" sz="2400" dirty="0" smtClean="0">
                <a:solidFill>
                  <a:schemeClr val="bg2">
                    <a:lumMod val="10000"/>
                  </a:schemeClr>
                </a:solidFill>
                <a:effectLst/>
              </a:rPr>
              <a:t/>
            </a:r>
            <a:br>
              <a:rPr lang="ru-RU" sz="2400" dirty="0" smtClean="0">
                <a:solidFill>
                  <a:schemeClr val="bg2">
                    <a:lumMod val="10000"/>
                  </a:schemeClr>
                </a:solidFill>
                <a:effectLst/>
              </a:rPr>
            </a:br>
            <a:r>
              <a:rPr lang="ru-RU" sz="2400" dirty="0" smtClean="0">
                <a:solidFill>
                  <a:schemeClr val="bg2">
                    <a:lumMod val="10000"/>
                  </a:schemeClr>
                </a:solidFill>
                <a:effectLst/>
              </a:rPr>
              <a:t/>
            </a:r>
            <a:br>
              <a:rPr lang="ru-RU" sz="2400" dirty="0" smtClean="0">
                <a:solidFill>
                  <a:schemeClr val="bg2">
                    <a:lumMod val="10000"/>
                  </a:schemeClr>
                </a:solidFill>
                <a:effectLst/>
              </a:rPr>
            </a:br>
            <a:r>
              <a:rPr lang="ru-RU" sz="1600" dirty="0">
                <a:solidFill>
                  <a:schemeClr val="bg2">
                    <a:lumMod val="10000"/>
                  </a:schemeClr>
                </a:solidFill>
                <a:effectLst/>
              </a:rPr>
              <a:t>1.В первый, во второй и </a:t>
            </a:r>
            <a:r>
              <a:rPr lang="ru-RU" sz="1600" dirty="0" smtClean="0">
                <a:solidFill>
                  <a:schemeClr val="bg2">
                    <a:lumMod val="10000"/>
                  </a:schemeClr>
                </a:solidFill>
                <a:effectLst/>
              </a:rPr>
              <a:t>в                  2</a:t>
            </a:r>
            <a:r>
              <a:rPr lang="ru-RU" sz="1600" dirty="0">
                <a:solidFill>
                  <a:schemeClr val="bg2">
                    <a:lumMod val="10000"/>
                  </a:schemeClr>
                </a:solidFill>
                <a:effectLst/>
              </a:rPr>
              <a:t>. На четвёртый день на хлебе</a:t>
            </a:r>
            <a:br>
              <a:rPr lang="ru-RU" sz="1600" dirty="0">
                <a:solidFill>
                  <a:schemeClr val="bg2">
                    <a:lumMod val="10000"/>
                  </a:schemeClr>
                </a:solidFill>
                <a:effectLst/>
              </a:rPr>
            </a:br>
            <a:r>
              <a:rPr lang="ru-RU" sz="1600" dirty="0">
                <a:solidFill>
                  <a:schemeClr val="bg2">
                    <a:lumMod val="10000"/>
                  </a:schemeClr>
                </a:solidFill>
                <a:effectLst/>
              </a:rPr>
              <a:t> </a:t>
            </a:r>
            <a:r>
              <a:rPr lang="ru-RU" sz="1600" dirty="0" smtClean="0">
                <a:solidFill>
                  <a:schemeClr val="bg2">
                    <a:lumMod val="10000"/>
                  </a:schemeClr>
                </a:solidFill>
                <a:effectLst/>
              </a:rPr>
              <a:t>   третий день </a:t>
            </a:r>
            <a:r>
              <a:rPr lang="ru-RU" sz="1600" dirty="0">
                <a:solidFill>
                  <a:schemeClr val="bg2">
                    <a:lumMod val="10000"/>
                  </a:schemeClr>
                </a:solidFill>
                <a:effectLst/>
              </a:rPr>
              <a:t>плесень  </a:t>
            </a:r>
            <a:r>
              <a:rPr lang="ru-RU" sz="1600" dirty="0" smtClean="0">
                <a:solidFill>
                  <a:schemeClr val="bg2">
                    <a:lumMod val="10000"/>
                  </a:schemeClr>
                </a:solidFill>
                <a:effectLst/>
              </a:rPr>
              <a:t>                         появились первые споры </a:t>
            </a:r>
            <a:br>
              <a:rPr lang="ru-RU" sz="1600" dirty="0" smtClean="0">
                <a:solidFill>
                  <a:schemeClr val="bg2">
                    <a:lumMod val="10000"/>
                  </a:schemeClr>
                </a:solidFill>
                <a:effectLst/>
              </a:rPr>
            </a:br>
            <a:r>
              <a:rPr lang="ru-RU" sz="1600" dirty="0">
                <a:solidFill>
                  <a:schemeClr val="bg2">
                    <a:lumMod val="10000"/>
                  </a:schemeClr>
                </a:solidFill>
                <a:effectLst/>
              </a:rPr>
              <a:t> </a:t>
            </a:r>
            <a:r>
              <a:rPr lang="ru-RU" sz="1600" dirty="0" smtClean="0">
                <a:solidFill>
                  <a:schemeClr val="bg2">
                    <a:lumMod val="10000"/>
                  </a:schemeClr>
                </a:solidFill>
                <a:effectLst/>
              </a:rPr>
              <a:t>   не </a:t>
            </a:r>
            <a:r>
              <a:rPr lang="ru-RU" sz="1600" dirty="0">
                <a:solidFill>
                  <a:schemeClr val="bg2">
                    <a:lumMod val="10000"/>
                  </a:schemeClr>
                </a:solidFill>
                <a:effectLst/>
              </a:rPr>
              <a:t>появилась. </a:t>
            </a:r>
            <a:r>
              <a:rPr lang="ru-RU" sz="1600" dirty="0" smtClean="0">
                <a:solidFill>
                  <a:schemeClr val="bg2">
                    <a:lumMod val="10000"/>
                  </a:schemeClr>
                </a:solidFill>
                <a:effectLst/>
              </a:rPr>
              <a:t>                                     плесени</a:t>
            </a:r>
            <a:r>
              <a:rPr lang="ru-RU" sz="1600" dirty="0">
                <a:solidFill>
                  <a:schemeClr val="bg2">
                    <a:lumMod val="10000"/>
                  </a:schemeClr>
                </a:solidFill>
                <a:effectLst/>
              </a:rPr>
              <a:t>.</a:t>
            </a:r>
            <a:br>
              <a:rPr lang="ru-RU" sz="1600" dirty="0">
                <a:solidFill>
                  <a:schemeClr val="bg2">
                    <a:lumMod val="10000"/>
                  </a:schemeClr>
                </a:solidFill>
                <a:effectLst/>
              </a:rPr>
            </a:br>
            <a:r>
              <a:rPr lang="ru-RU" sz="1600" dirty="0" smtClean="0">
                <a:solidFill>
                  <a:schemeClr val="bg2">
                    <a:lumMod val="10000"/>
                  </a:schemeClr>
                </a:solidFill>
                <a:effectLst/>
              </a:rPr>
              <a:t/>
            </a:r>
            <a:br>
              <a:rPr lang="ru-RU" sz="1600" dirty="0" smtClean="0">
                <a:solidFill>
                  <a:schemeClr val="bg2">
                    <a:lumMod val="10000"/>
                  </a:schemeClr>
                </a:solidFill>
                <a:effectLst/>
              </a:rPr>
            </a:br>
            <a:r>
              <a:rPr lang="ru-RU" sz="1600" dirty="0" smtClean="0">
                <a:solidFill>
                  <a:schemeClr val="bg2">
                    <a:lumMod val="10000"/>
                  </a:schemeClr>
                </a:solidFill>
                <a:effectLst/>
              </a:rPr>
              <a:t/>
            </a:r>
            <a:br>
              <a:rPr lang="ru-RU" sz="1600" dirty="0" smtClean="0">
                <a:solidFill>
                  <a:schemeClr val="bg2">
                    <a:lumMod val="10000"/>
                  </a:schemeClr>
                </a:solidFill>
                <a:effectLst/>
              </a:rPr>
            </a:br>
            <a:r>
              <a:rPr lang="ru-RU" sz="2400" dirty="0" smtClean="0">
                <a:solidFill>
                  <a:schemeClr val="bg2">
                    <a:lumMod val="10000"/>
                  </a:schemeClr>
                </a:solidFill>
                <a:effectLst/>
              </a:rPr>
              <a:t> </a:t>
            </a:r>
            <a:endParaRPr lang="ru-RU" sz="2400" dirty="0">
              <a:solidFill>
                <a:schemeClr val="bg2">
                  <a:lumMod val="10000"/>
                </a:schemeClr>
              </a:solidFill>
            </a:endParaRPr>
          </a:p>
        </p:txBody>
      </p:sp>
      <p:pic>
        <p:nvPicPr>
          <p:cNvPr id="9218" name="Picture 2" descr="03"/>
          <p:cNvPicPr>
            <a:picLocks noChangeAspect="1" noChangeArrowheads="1"/>
          </p:cNvPicPr>
          <p:nvPr/>
        </p:nvPicPr>
        <p:blipFill>
          <a:blip r:embed="rId2">
            <a:lum contrast="20000"/>
            <a:extLst>
              <a:ext uri="{28A0092B-C50C-407E-A947-70E740481C1C}">
                <a14:useLocalDpi xmlns:a14="http://schemas.microsoft.com/office/drawing/2010/main" val="0"/>
              </a:ext>
            </a:extLst>
          </a:blip>
          <a:srcRect l="20000" t="39818" r="17873" b="19453"/>
          <a:stretch>
            <a:fillRect/>
          </a:stretch>
        </p:blipFill>
        <p:spPr bwMode="auto">
          <a:xfrm>
            <a:off x="748096" y="2564904"/>
            <a:ext cx="2819637" cy="257491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Picture 3" descr="04"/>
          <p:cNvPicPr>
            <a:picLocks noChangeAspect="1" noChangeArrowheads="1"/>
          </p:cNvPicPr>
          <p:nvPr/>
        </p:nvPicPr>
        <p:blipFill>
          <a:blip r:embed="rId3">
            <a:lum contrast="20000"/>
            <a:extLst>
              <a:ext uri="{28A0092B-C50C-407E-A947-70E740481C1C}">
                <a14:useLocalDpi xmlns:a14="http://schemas.microsoft.com/office/drawing/2010/main" val="0"/>
              </a:ext>
            </a:extLst>
          </a:blip>
          <a:srcRect l="16318" t="36446" r="18410" b="17169"/>
          <a:stretch>
            <a:fillRect/>
          </a:stretch>
        </p:blipFill>
        <p:spPr bwMode="auto">
          <a:xfrm>
            <a:off x="4788024" y="2590027"/>
            <a:ext cx="2592288" cy="254979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161819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451529"/>
            <a:ext cx="8183880" cy="1051560"/>
          </a:xfrm>
        </p:spPr>
        <p:txBody>
          <a:bodyPr>
            <a:noAutofit/>
          </a:bodyPr>
          <a:lstStyle/>
          <a:p>
            <a:r>
              <a:rPr lang="ru-RU" sz="1600" dirty="0">
                <a:solidFill>
                  <a:schemeClr val="bg2">
                    <a:lumMod val="10000"/>
                  </a:schemeClr>
                </a:solidFill>
                <a:effectLst/>
              </a:rPr>
              <a:t>3.В последующие дни плесень        </a:t>
            </a:r>
            <a:r>
              <a:rPr lang="ru-RU" sz="1600" dirty="0" smtClean="0">
                <a:solidFill>
                  <a:schemeClr val="bg2">
                    <a:lumMod val="10000"/>
                  </a:schemeClr>
                </a:solidFill>
                <a:effectLst/>
              </a:rPr>
              <a:t>  </a:t>
            </a:r>
            <a:r>
              <a:rPr lang="ru-RU" sz="1600" dirty="0">
                <a:solidFill>
                  <a:schemeClr val="bg2">
                    <a:lumMod val="10000"/>
                  </a:schemeClr>
                </a:solidFill>
                <a:effectLst/>
              </a:rPr>
              <a:t>4. На пятый и шестой день </a:t>
            </a:r>
            <a:r>
              <a:rPr lang="ru-RU" sz="1600" dirty="0" smtClean="0">
                <a:solidFill>
                  <a:schemeClr val="bg2">
                    <a:lumMod val="10000"/>
                  </a:schemeClr>
                </a:solidFill>
                <a:effectLst/>
              </a:rPr>
              <a:t>разрасталась</a:t>
            </a:r>
            <a:r>
              <a:rPr lang="ru-RU" sz="1600" dirty="0">
                <a:solidFill>
                  <a:schemeClr val="bg2">
                    <a:lumMod val="10000"/>
                  </a:schemeClr>
                </a:solidFill>
                <a:effectLst/>
              </a:rPr>
              <a:t> </a:t>
            </a:r>
            <a:r>
              <a:rPr lang="ru-RU" sz="1600" dirty="0" smtClean="0">
                <a:solidFill>
                  <a:schemeClr val="bg2">
                    <a:lumMod val="10000"/>
                  </a:schemeClr>
                </a:solidFill>
                <a:effectLst/>
              </a:rPr>
              <a:t>и </a:t>
            </a:r>
            <a:r>
              <a:rPr lang="ru-RU" sz="1600" dirty="0">
                <a:solidFill>
                  <a:schemeClr val="bg2">
                    <a:lumMod val="10000"/>
                  </a:schemeClr>
                </a:solidFill>
                <a:effectLst/>
              </a:rPr>
              <a:t>меняла цвет от </a:t>
            </a:r>
            <a:r>
              <a:rPr lang="ru-RU" sz="1600" dirty="0" smtClean="0">
                <a:solidFill>
                  <a:schemeClr val="bg2">
                    <a:lumMod val="10000"/>
                  </a:schemeClr>
                </a:solidFill>
                <a:effectLst/>
              </a:rPr>
              <a:t>             плесень продолжает</a:t>
            </a:r>
            <a:r>
              <a:rPr lang="ru-RU" sz="1600" dirty="0">
                <a:solidFill>
                  <a:schemeClr val="bg2">
                    <a:lumMod val="10000"/>
                  </a:schemeClr>
                </a:solidFill>
                <a:effectLst/>
              </a:rPr>
              <a:t/>
            </a:r>
            <a:br>
              <a:rPr lang="ru-RU" sz="1600" dirty="0">
                <a:solidFill>
                  <a:schemeClr val="bg2">
                    <a:lumMod val="10000"/>
                  </a:schemeClr>
                </a:solidFill>
                <a:effectLst/>
              </a:rPr>
            </a:br>
            <a:r>
              <a:rPr lang="ru-RU" sz="1600" dirty="0">
                <a:solidFill>
                  <a:schemeClr val="bg2">
                    <a:lumMod val="10000"/>
                  </a:schemeClr>
                </a:solidFill>
                <a:effectLst/>
              </a:rPr>
              <a:t>   зеленоватого до чёрного</a:t>
            </a:r>
            <a:r>
              <a:rPr lang="ru-RU" sz="1600" dirty="0" smtClean="0">
                <a:solidFill>
                  <a:schemeClr val="bg2">
                    <a:lumMod val="10000"/>
                  </a:schemeClr>
                </a:solidFill>
                <a:effectLst/>
              </a:rPr>
              <a:t>.</a:t>
            </a:r>
            <a:r>
              <a:rPr lang="ru-RU" sz="1600" dirty="0">
                <a:solidFill>
                  <a:schemeClr val="bg2">
                    <a:lumMod val="10000"/>
                  </a:schemeClr>
                </a:solidFill>
                <a:effectLst/>
              </a:rPr>
              <a:t> </a:t>
            </a:r>
            <a:r>
              <a:rPr lang="ru-RU" sz="1600" dirty="0" smtClean="0">
                <a:solidFill>
                  <a:schemeClr val="bg2">
                    <a:lumMod val="10000"/>
                  </a:schemeClr>
                </a:solidFill>
                <a:effectLst/>
              </a:rPr>
              <a:t>                    размножение</a:t>
            </a:r>
            <a:r>
              <a:rPr lang="ru-RU" sz="1600" dirty="0">
                <a:solidFill>
                  <a:schemeClr val="bg2">
                    <a:lumMod val="10000"/>
                  </a:schemeClr>
                </a:solidFill>
                <a:effectLst/>
              </a:rPr>
              <a:t>.</a:t>
            </a:r>
            <a:br>
              <a:rPr lang="ru-RU" sz="1600" dirty="0">
                <a:solidFill>
                  <a:schemeClr val="bg2">
                    <a:lumMod val="10000"/>
                  </a:schemeClr>
                </a:solidFill>
                <a:effectLst/>
              </a:rPr>
            </a:br>
            <a:endParaRPr lang="ru-RU" sz="1600" dirty="0">
              <a:solidFill>
                <a:schemeClr val="bg2">
                  <a:lumMod val="10000"/>
                </a:schemeClr>
              </a:solidFill>
            </a:endParaRPr>
          </a:p>
        </p:txBody>
      </p:sp>
      <p:pic>
        <p:nvPicPr>
          <p:cNvPr id="10242" name="Picture 2" descr="05"/>
          <p:cNvPicPr>
            <a:picLocks noChangeAspect="1" noChangeArrowheads="1"/>
          </p:cNvPicPr>
          <p:nvPr/>
        </p:nvPicPr>
        <p:blipFill>
          <a:blip r:embed="rId2">
            <a:lum contrast="20000"/>
            <a:extLst>
              <a:ext uri="{28A0092B-C50C-407E-A947-70E740481C1C}">
                <a14:useLocalDpi xmlns:a14="http://schemas.microsoft.com/office/drawing/2010/main" val="0"/>
              </a:ext>
            </a:extLst>
          </a:blip>
          <a:srcRect l="18549" t="47911" r="15323" b="13928"/>
          <a:stretch>
            <a:fillRect/>
          </a:stretch>
        </p:blipFill>
        <p:spPr bwMode="auto">
          <a:xfrm>
            <a:off x="971600" y="154906"/>
            <a:ext cx="2736304" cy="22923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Picture 3" descr="06"/>
          <p:cNvPicPr>
            <a:picLocks noChangeAspect="1" noChangeArrowheads="1"/>
          </p:cNvPicPr>
          <p:nvPr/>
        </p:nvPicPr>
        <p:blipFill>
          <a:blip r:embed="rId3">
            <a:lum contrast="20000"/>
            <a:extLst>
              <a:ext uri="{28A0092B-C50C-407E-A947-70E740481C1C}">
                <a14:useLocalDpi xmlns:a14="http://schemas.microsoft.com/office/drawing/2010/main" val="0"/>
              </a:ext>
            </a:extLst>
          </a:blip>
          <a:srcRect l="16957" t="39937" r="19565" b="19498"/>
          <a:stretch>
            <a:fillRect/>
          </a:stretch>
        </p:blipFill>
        <p:spPr bwMode="auto">
          <a:xfrm>
            <a:off x="5292080" y="156831"/>
            <a:ext cx="2592288" cy="229037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4" name="Picture 4" descr="07"/>
          <p:cNvPicPr>
            <a:picLocks noChangeAspect="1" noChangeArrowheads="1"/>
          </p:cNvPicPr>
          <p:nvPr/>
        </p:nvPicPr>
        <p:blipFill>
          <a:blip r:embed="rId4">
            <a:lum contrast="20000"/>
            <a:extLst>
              <a:ext uri="{28A0092B-C50C-407E-A947-70E740481C1C}">
                <a14:useLocalDpi xmlns:a14="http://schemas.microsoft.com/office/drawing/2010/main" val="0"/>
              </a:ext>
            </a:extLst>
          </a:blip>
          <a:srcRect l="19095" t="43402" r="12061" b="14583"/>
          <a:stretch>
            <a:fillRect/>
          </a:stretch>
        </p:blipFill>
        <p:spPr bwMode="auto">
          <a:xfrm>
            <a:off x="3216126" y="3264347"/>
            <a:ext cx="2711748" cy="239690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539552" y="5661248"/>
            <a:ext cx="8064896" cy="1046440"/>
          </a:xfrm>
          <a:prstGeom prst="rect">
            <a:avLst/>
          </a:prstGeom>
          <a:noFill/>
        </p:spPr>
        <p:txBody>
          <a:bodyPr wrap="square" rtlCol="0">
            <a:spAutoFit/>
          </a:bodyPr>
          <a:lstStyle/>
          <a:p>
            <a:r>
              <a:rPr lang="ru-RU" sz="1600" b="1" dirty="0">
                <a:latin typeface="+mj-lt"/>
              </a:rPr>
              <a:t>5. На десятый день весь чёрный хлеб и часть белого стали покрыты плесенью. Плесень стала на белом хлебе черной, а на чёрном хлебе – бурой  и рассыпчатой, как порошок.</a:t>
            </a:r>
          </a:p>
          <a:p>
            <a:endParaRPr lang="ru-RU" sz="1400" b="1" dirty="0"/>
          </a:p>
        </p:txBody>
      </p:sp>
    </p:spTree>
    <p:extLst>
      <p:ext uri="{BB962C8B-B14F-4D97-AF65-F5344CB8AC3E}">
        <p14:creationId xmlns:p14="http://schemas.microsoft.com/office/powerpoint/2010/main" val="31609672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4869160"/>
            <a:ext cx="8183880" cy="1080120"/>
          </a:xfrm>
        </p:spPr>
        <p:txBody>
          <a:bodyPr>
            <a:normAutofit fontScale="90000"/>
          </a:bodyPr>
          <a:lstStyle/>
          <a:p>
            <a:r>
              <a:rPr lang="ru-RU" sz="4900" dirty="0">
                <a:solidFill>
                  <a:schemeClr val="accent1">
                    <a:lumMod val="75000"/>
                  </a:schemeClr>
                </a:solidFill>
                <a:effectLst/>
              </a:rPr>
              <a:t>Выводы:  </a:t>
            </a:r>
            <a:r>
              <a:rPr lang="ru-RU" dirty="0" smtClean="0">
                <a:effectLst/>
              </a:rPr>
              <a:t/>
            </a:r>
            <a:br>
              <a:rPr lang="ru-RU" dirty="0" smtClean="0">
                <a:effectLst/>
              </a:rPr>
            </a:br>
            <a:r>
              <a:rPr lang="ru-RU" sz="3100" dirty="0" smtClean="0">
                <a:solidFill>
                  <a:schemeClr val="bg2">
                    <a:lumMod val="25000"/>
                  </a:schemeClr>
                </a:solidFill>
                <a:effectLst/>
              </a:rPr>
              <a:t>проведённые  </a:t>
            </a:r>
            <a:r>
              <a:rPr lang="ru-RU" sz="3100" dirty="0">
                <a:solidFill>
                  <a:schemeClr val="bg2">
                    <a:lumMod val="25000"/>
                  </a:schemeClr>
                </a:solidFill>
                <a:effectLst/>
              </a:rPr>
              <a:t>исследования показали, что для прорастания плесени благоприятными условиями будут  те, где  есть: тепло, влажность и темнота</a:t>
            </a:r>
            <a:br>
              <a:rPr lang="ru-RU" sz="3100" dirty="0">
                <a:solidFill>
                  <a:schemeClr val="bg2">
                    <a:lumMod val="25000"/>
                  </a:schemeClr>
                </a:solidFill>
                <a:effectLst/>
              </a:rPr>
            </a:br>
            <a:r>
              <a:rPr lang="ru-RU" sz="3100" dirty="0">
                <a:solidFill>
                  <a:schemeClr val="bg2">
                    <a:lumMod val="25000"/>
                  </a:schemeClr>
                </a:solidFill>
                <a:effectLst/>
              </a:rPr>
              <a:t> Солнечный свет и воздух не дают плесени образоваться, но хлеб при таких условиях засыхает. На засохшем хлебе плесень не растёт.</a:t>
            </a:r>
            <a:br>
              <a:rPr lang="ru-RU" sz="3100" dirty="0">
                <a:solidFill>
                  <a:schemeClr val="bg2">
                    <a:lumMod val="25000"/>
                  </a:schemeClr>
                </a:solidFill>
                <a:effectLst/>
              </a:rPr>
            </a:br>
            <a:endParaRPr lang="ru-RU" sz="3100" dirty="0">
              <a:solidFill>
                <a:schemeClr val="bg2">
                  <a:lumMod val="25000"/>
                </a:schemeClr>
              </a:solidFill>
            </a:endParaRPr>
          </a:p>
        </p:txBody>
      </p:sp>
    </p:spTree>
    <p:extLst>
      <p:ext uri="{BB962C8B-B14F-4D97-AF65-F5344CB8AC3E}">
        <p14:creationId xmlns:p14="http://schemas.microsoft.com/office/powerpoint/2010/main" val="169945477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204864"/>
            <a:ext cx="8183880" cy="1051560"/>
          </a:xfrm>
        </p:spPr>
        <p:txBody>
          <a:bodyPr>
            <a:noAutofit/>
          </a:bodyPr>
          <a:lstStyle/>
          <a:p>
            <a:r>
              <a:rPr lang="ru-RU" sz="2800" dirty="0" smtClean="0">
                <a:solidFill>
                  <a:schemeClr val="accent6">
                    <a:lumMod val="50000"/>
                  </a:schemeClr>
                </a:solidFill>
                <a:effectLst/>
              </a:rPr>
              <a:t>Я </a:t>
            </a:r>
            <a:r>
              <a:rPr lang="ru-RU" sz="2800" dirty="0">
                <a:solidFill>
                  <a:schemeClr val="accent6">
                    <a:lumMod val="50000"/>
                  </a:schemeClr>
                </a:solidFill>
                <a:effectLst/>
              </a:rPr>
              <a:t>советую всем хозяйкам не класть на хранение хлеб в хлебницу, где темно, тепло </a:t>
            </a:r>
            <a:r>
              <a:rPr lang="ru-RU" sz="2800" dirty="0" smtClean="0">
                <a:solidFill>
                  <a:schemeClr val="accent6">
                    <a:lumMod val="50000"/>
                  </a:schemeClr>
                </a:solidFill>
                <a:effectLst/>
              </a:rPr>
              <a:t>и </a:t>
            </a:r>
            <a:r>
              <a:rPr lang="ru-RU" sz="2800" dirty="0">
                <a:solidFill>
                  <a:schemeClr val="accent6">
                    <a:lumMod val="50000"/>
                  </a:schemeClr>
                </a:solidFill>
                <a:effectLst/>
              </a:rPr>
              <a:t>влажно, а хранить хлеб в светлом месте, чтобы избежать появления плесени.</a:t>
            </a:r>
            <a:br>
              <a:rPr lang="ru-RU" sz="2800" dirty="0">
                <a:solidFill>
                  <a:schemeClr val="accent6">
                    <a:lumMod val="50000"/>
                  </a:schemeClr>
                </a:solidFill>
                <a:effectLst/>
              </a:rPr>
            </a:br>
            <a:endParaRPr lang="ru-RU" sz="2800" dirty="0">
              <a:solidFill>
                <a:schemeClr val="accent6">
                  <a:lumMod val="50000"/>
                </a:schemeClr>
              </a:solidFill>
            </a:endParaRPr>
          </a:p>
        </p:txBody>
      </p:sp>
      <p:pic>
        <p:nvPicPr>
          <p:cNvPr id="11266" name="Picture 2" descr="&amp;Pcy;&amp;rcy;&amp;icy;&amp;gcy;&amp;ocy;&amp;tcy;&amp;ocy;&amp;vcy;&amp;lcy;&amp;iecy;&amp;ncy;&amp;icy;&amp;iecy; &amp;khcy;&amp;lcy;&amp;iecy;&amp;bcy;&amp;acy; &amp;vcy; &amp;dcy;&amp;ocy;&amp;mcy;&amp;acy;&amp;shcy;&amp;ncy;&amp;icy;&amp;khcy; &amp;ucy;&amp;scy;&amp;lcy;&amp;ocy;&amp;vcy;&amp;icy;&amp;yacy;&amp;khc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1" y="3068960"/>
            <a:ext cx="5062365" cy="337491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040992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844824"/>
            <a:ext cx="8183880" cy="1051560"/>
          </a:xfrm>
        </p:spPr>
        <p:txBody>
          <a:bodyPr>
            <a:noAutofit/>
          </a:bodyPr>
          <a:lstStyle/>
          <a:p>
            <a:r>
              <a:rPr lang="ru-RU" sz="2800" dirty="0">
                <a:solidFill>
                  <a:schemeClr val="accent6">
                    <a:lumMod val="50000"/>
                  </a:schemeClr>
                </a:solidFill>
                <a:effectLst/>
              </a:rPr>
              <a:t>Помните – заплесневевший хлеб нельзя использовать в пищу, это очень опасно для здоровья. З</a:t>
            </a:r>
            <a:r>
              <a:rPr lang="ru-RU" sz="2800" dirty="0" smtClean="0">
                <a:solidFill>
                  <a:schemeClr val="accent6">
                    <a:lumMod val="50000"/>
                  </a:schemeClr>
                </a:solidFill>
                <a:effectLst/>
              </a:rPr>
              <a:t>аплесневелые </a:t>
            </a:r>
            <a:r>
              <a:rPr lang="ru-RU" sz="2800" dirty="0">
                <a:solidFill>
                  <a:schemeClr val="accent6">
                    <a:lumMod val="50000"/>
                  </a:schemeClr>
                </a:solidFill>
                <a:effectLst/>
              </a:rPr>
              <a:t>мучные изделия </a:t>
            </a:r>
            <a:r>
              <a:rPr lang="ru-RU" sz="2800" dirty="0" smtClean="0">
                <a:solidFill>
                  <a:schemeClr val="accent6">
                    <a:lumMod val="50000"/>
                  </a:schemeClr>
                </a:solidFill>
                <a:effectLst/>
              </a:rPr>
              <a:t> </a:t>
            </a:r>
            <a:r>
              <a:rPr lang="ru-RU" sz="2800" dirty="0">
                <a:solidFill>
                  <a:schemeClr val="accent6">
                    <a:lumMod val="50000"/>
                  </a:schemeClr>
                </a:solidFill>
                <a:effectLst/>
              </a:rPr>
              <a:t>необходимо </a:t>
            </a:r>
            <a:r>
              <a:rPr lang="ru-RU" sz="2800" dirty="0" smtClean="0">
                <a:solidFill>
                  <a:schemeClr val="accent6">
                    <a:lumMod val="50000"/>
                  </a:schemeClr>
                </a:solidFill>
                <a:effectLst/>
              </a:rPr>
              <a:t> выбрасывать!</a:t>
            </a:r>
            <a:endParaRPr lang="ru-RU" sz="2800" dirty="0">
              <a:solidFill>
                <a:schemeClr val="accent6">
                  <a:lumMod val="50000"/>
                </a:schemeClr>
              </a:solidFill>
            </a:endParaRPr>
          </a:p>
        </p:txBody>
      </p:sp>
      <p:pic>
        <p:nvPicPr>
          <p:cNvPr id="12290" name="Picture 2" descr="&amp;Kcy;&amp;acy;&amp;kcy; &amp;pcy;&amp;rcy;&amp;acy;&amp;vcy;&amp;icy;&amp;lcy;&amp;softcy;&amp;ncy;&amp;ocy; &amp;kcy;&amp;ocy;&amp;rcy;&amp;mcy;&amp;icy;&amp;tcy;&amp;softcy; &amp;rcy;&amp;iecy;&amp;bcy;&amp;iecy;&amp;ncy;&amp;kcy;&amp;acy;.. &amp;khcy;&amp;lcy;&amp;iecy;&amp;bcy;&amp;ocy;&amp;mcy;. &amp;Pcy;&amp;icy;&amp;tcy;&amp;acy;&amp;ncy;&amp;icy;&amp;iecy; &amp;rcy;&amp;iecy;&amp;bcy;&amp;iocy;&amp;ncy;&amp;kcy;&amp;acy; &amp;scy;&amp;tcy;&amp;acy;&amp;rcy;&amp;shcy;&amp;iecy; &amp;gcy;&amp;ocy;&amp;dcy;&amp;acy;. &amp;Kcy;&amp;lcy;&amp;ucy;&amp;bcy; &amp;mcy;&amp;acy;&amp;mcy; Mamaclub"/>
          <p:cNvPicPr>
            <a:picLocks noChangeAspect="1" noChangeArrowheads="1"/>
          </p:cNvPicPr>
          <p:nvPr/>
        </p:nvPicPr>
        <p:blipFill rotWithShape="1">
          <a:blip r:embed="rId2">
            <a:extLst>
              <a:ext uri="{28A0092B-C50C-407E-A947-70E740481C1C}">
                <a14:useLocalDpi xmlns:a14="http://schemas.microsoft.com/office/drawing/2010/main" val="0"/>
              </a:ext>
            </a:extLst>
          </a:blip>
          <a:srcRect l="25460"/>
          <a:stretch/>
        </p:blipFill>
        <p:spPr bwMode="auto">
          <a:xfrm>
            <a:off x="5131558" y="3140968"/>
            <a:ext cx="3324732" cy="296482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329700" y="3746217"/>
            <a:ext cx="4801858" cy="1754326"/>
          </a:xfrm>
          <a:prstGeom prst="rect">
            <a:avLst/>
          </a:prstGeom>
          <a:noFill/>
        </p:spPr>
        <p:txBody>
          <a:bodyPr wrap="square" lIns="91440" tIns="45720" rIns="91440" bIns="45720">
            <a:spAutoFit/>
          </a:bodyPr>
          <a:lstStyle/>
          <a:p>
            <a:pPr algn="ctr"/>
            <a:r>
              <a:rPr lang="ru-RU"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Будьте</a:t>
            </a:r>
          </a:p>
          <a:p>
            <a:pPr algn="ctr"/>
            <a:r>
              <a:rPr lang="ru-RU"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з</a:t>
            </a:r>
            <a:r>
              <a:rPr lang="ru-RU"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доровы!!!</a:t>
            </a:r>
            <a:endParaRPr lang="ru-RU"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val="22633552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xfrm>
            <a:off x="457200" y="152400"/>
            <a:ext cx="8229600" cy="919146"/>
          </a:xfrm>
        </p:spPr>
        <p:txBody>
          <a:bodyPr>
            <a:normAutofit/>
          </a:bodyPr>
          <a:lstStyle/>
          <a:p>
            <a:pPr algn="ctr"/>
            <a:r>
              <a:rPr lang="ru-RU" sz="4800" dirty="0" smtClean="0">
                <a:solidFill>
                  <a:schemeClr val="accent1">
                    <a:lumMod val="75000"/>
                  </a:schemeClr>
                </a:solidFill>
              </a:rPr>
              <a:t>Цель </a:t>
            </a:r>
            <a:r>
              <a:rPr lang="ru-RU" sz="4800" dirty="0">
                <a:solidFill>
                  <a:schemeClr val="accent1">
                    <a:lumMod val="75000"/>
                  </a:schemeClr>
                </a:solidFill>
              </a:rPr>
              <a:t>исследования</a:t>
            </a:r>
            <a:r>
              <a:rPr lang="ru-RU" sz="4800" dirty="0" smtClean="0">
                <a:solidFill>
                  <a:schemeClr val="accent1">
                    <a:lumMod val="75000"/>
                  </a:schemeClr>
                </a:solidFill>
              </a:rPr>
              <a:t> </a:t>
            </a:r>
            <a:r>
              <a:rPr sz="4800" dirty="0" smtClean="0">
                <a:solidFill>
                  <a:schemeClr val="accent1">
                    <a:lumMod val="75000"/>
                  </a:schemeClr>
                </a:solidFill>
              </a:rPr>
              <a:t>:</a:t>
            </a:r>
            <a:endParaRPr lang="ru-RU" sz="4800" dirty="0">
              <a:solidFill>
                <a:schemeClr val="accent1">
                  <a:lumMod val="75000"/>
                </a:schemeClr>
              </a:solidFill>
            </a:endParaRPr>
          </a:p>
        </p:txBody>
      </p:sp>
      <p:sp>
        <p:nvSpPr>
          <p:cNvPr id="7" name="Текст 6"/>
          <p:cNvSpPr>
            <a:spLocks noGrp="1"/>
          </p:cNvSpPr>
          <p:nvPr>
            <p:ph type="body" idx="4294967295"/>
          </p:nvPr>
        </p:nvSpPr>
        <p:spPr>
          <a:xfrm>
            <a:off x="642910" y="1143000"/>
            <a:ext cx="7961538" cy="2214563"/>
          </a:xfrm>
        </p:spPr>
        <p:txBody>
          <a:bodyPr>
            <a:normAutofit/>
          </a:bodyPr>
          <a:lstStyle/>
          <a:p>
            <a:pPr>
              <a:buFont typeface="Wingdings" panose="05000000000000000000" pitchFamily="2" charset="2"/>
              <a:buChar char="v"/>
            </a:pPr>
            <a:r>
              <a:rPr lang="ru-RU" dirty="0" smtClean="0"/>
              <a:t> </a:t>
            </a:r>
            <a:r>
              <a:rPr lang="ru-RU" sz="3200" b="1" dirty="0"/>
              <a:t>выяснить, при каких условиях прорастает плесень на хлебе. </a:t>
            </a:r>
          </a:p>
        </p:txBody>
      </p:sp>
      <p:sp>
        <p:nvSpPr>
          <p:cNvPr id="4" name="Прямоугольник 3"/>
          <p:cNvSpPr/>
          <p:nvPr/>
        </p:nvSpPr>
        <p:spPr>
          <a:xfrm>
            <a:off x="323528" y="3363350"/>
            <a:ext cx="8568952" cy="3262432"/>
          </a:xfrm>
          <a:prstGeom prst="rect">
            <a:avLst/>
          </a:prstGeom>
        </p:spPr>
        <p:txBody>
          <a:bodyPr wrap="square">
            <a:spAutoFit/>
          </a:bodyPr>
          <a:lstStyle/>
          <a:p>
            <a:pPr marL="514350" lvl="0" indent="-514350">
              <a:buFont typeface="+mj-lt"/>
              <a:buAutoNum type="arabicParenR"/>
            </a:pPr>
            <a:r>
              <a:rPr lang="ru-RU" sz="2800" b="1" dirty="0"/>
              <a:t>Выяснить, вред или пользу приносят плесневые грибы человеку</a:t>
            </a:r>
            <a:r>
              <a:rPr lang="ru-RU" sz="2800" b="1" dirty="0" smtClean="0"/>
              <a:t>.</a:t>
            </a:r>
          </a:p>
          <a:p>
            <a:pPr marL="514350" lvl="0" indent="-514350">
              <a:buFont typeface="+mj-lt"/>
              <a:buAutoNum type="arabicParenR"/>
            </a:pPr>
            <a:endParaRPr lang="ru-RU" sz="1000" b="1" dirty="0"/>
          </a:p>
          <a:p>
            <a:pPr marL="514350" lvl="0" indent="-514350">
              <a:buFont typeface="+mj-lt"/>
              <a:buAutoNum type="arabicParenR"/>
            </a:pPr>
            <a:r>
              <a:rPr lang="ru-RU" sz="2800" b="1" dirty="0"/>
              <a:t>Определить экспериментальным путём условия,  для образования плесневых грибов на кусочках белого и </a:t>
            </a:r>
            <a:r>
              <a:rPr lang="ru-RU" sz="2800" b="1" smtClean="0"/>
              <a:t>черного хлеба</a:t>
            </a:r>
            <a:r>
              <a:rPr lang="ru-RU" sz="2800" b="1" dirty="0"/>
              <a:t>.</a:t>
            </a:r>
          </a:p>
          <a:p>
            <a:endParaRPr lang="ru-RU" sz="2800" dirty="0">
              <a:solidFill>
                <a:schemeClr val="bg1"/>
              </a:solidFill>
            </a:endParaRPr>
          </a:p>
        </p:txBody>
      </p:sp>
      <p:sp>
        <p:nvSpPr>
          <p:cNvPr id="5" name="Прямоугольник 4"/>
          <p:cNvSpPr/>
          <p:nvPr/>
        </p:nvSpPr>
        <p:spPr>
          <a:xfrm>
            <a:off x="467544" y="2564904"/>
            <a:ext cx="8064896" cy="769441"/>
          </a:xfrm>
          <a:prstGeom prst="rect">
            <a:avLst/>
          </a:prstGeom>
        </p:spPr>
        <p:txBody>
          <a:bodyPr wrap="square">
            <a:spAutoFit/>
          </a:bodyPr>
          <a:lstStyle/>
          <a:p>
            <a:r>
              <a:rPr lang="ru-RU" sz="4400" b="1" dirty="0">
                <a:solidFill>
                  <a:schemeClr val="accent1">
                    <a:lumMod val="75000"/>
                  </a:schemeClr>
                </a:solidFill>
                <a:latin typeface="+mj-lt"/>
              </a:rPr>
              <a:t>Задачи </a:t>
            </a:r>
            <a:r>
              <a:rPr lang="ru-RU" sz="4400" b="1" dirty="0" smtClean="0">
                <a:solidFill>
                  <a:schemeClr val="accent1">
                    <a:lumMod val="75000"/>
                  </a:schemeClr>
                </a:solidFill>
                <a:latin typeface="+mj-lt"/>
              </a:rPr>
              <a:t>исследования:</a:t>
            </a:r>
            <a:endParaRPr lang="ru-RU" sz="4400" b="1" dirty="0">
              <a:solidFill>
                <a:schemeClr val="accent1">
                  <a:lumMod val="75000"/>
                </a:schemeClr>
              </a:solidFill>
              <a:latin typeface="+mj-lt"/>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04664"/>
            <a:ext cx="8183880" cy="648072"/>
          </a:xfrm>
        </p:spPr>
        <p:txBody>
          <a:bodyPr/>
          <a:lstStyle/>
          <a:p>
            <a:r>
              <a:rPr lang="ru-RU" dirty="0" smtClean="0"/>
              <a:t>Интернет – ресурсы:</a:t>
            </a:r>
            <a:endParaRPr lang="ru-RU" dirty="0"/>
          </a:p>
        </p:txBody>
      </p:sp>
      <p:sp>
        <p:nvSpPr>
          <p:cNvPr id="3" name="Прямоугольник 2"/>
          <p:cNvSpPr/>
          <p:nvPr/>
        </p:nvSpPr>
        <p:spPr>
          <a:xfrm>
            <a:off x="342643" y="6253877"/>
            <a:ext cx="8064896" cy="461665"/>
          </a:xfrm>
          <a:prstGeom prst="rect">
            <a:avLst/>
          </a:prstGeom>
        </p:spPr>
        <p:txBody>
          <a:bodyPr wrap="square">
            <a:spAutoFit/>
          </a:bodyPr>
          <a:lstStyle/>
          <a:p>
            <a:pPr marL="285750" indent="-285750">
              <a:buFont typeface="Arial" panose="020B0604020202020204" pitchFamily="34" charset="0"/>
              <a:buChar char="•"/>
            </a:pPr>
            <a:r>
              <a:rPr lang="en-US" sz="1200" dirty="0">
                <a:hlinkClick r:id="rId2"/>
              </a:rPr>
              <a:t>http://</a:t>
            </a:r>
            <a:r>
              <a:rPr lang="en-US" sz="1200" dirty="0" smtClean="0">
                <a:hlinkClick r:id="rId2"/>
              </a:rPr>
              <a:t>nourishingfaith.com/wp-content/uploads/2013/06/iStock_000003478214Small.jpg</a:t>
            </a:r>
            <a:endParaRPr lang="ru-RU" sz="1200" dirty="0" smtClean="0"/>
          </a:p>
          <a:p>
            <a:pPr marL="285750" indent="-285750">
              <a:buFont typeface="Arial" panose="020B0604020202020204" pitchFamily="34" charset="0"/>
              <a:buChar char="•"/>
            </a:pPr>
            <a:endParaRPr lang="ru-RU" sz="1200" dirty="0"/>
          </a:p>
        </p:txBody>
      </p:sp>
      <p:sp>
        <p:nvSpPr>
          <p:cNvPr id="4" name="Прямоугольник 3"/>
          <p:cNvSpPr/>
          <p:nvPr/>
        </p:nvSpPr>
        <p:spPr>
          <a:xfrm>
            <a:off x="326655" y="5284380"/>
            <a:ext cx="8096872" cy="1200329"/>
          </a:xfrm>
          <a:prstGeom prst="rect">
            <a:avLst/>
          </a:prstGeom>
        </p:spPr>
        <p:txBody>
          <a:bodyPr wrap="square">
            <a:spAutoFit/>
          </a:bodyPr>
          <a:lstStyle/>
          <a:p>
            <a:pPr marL="285750" indent="-285750">
              <a:buFont typeface="Arial" panose="020B0604020202020204" pitchFamily="34" charset="0"/>
              <a:buChar char="•"/>
            </a:pPr>
            <a:r>
              <a:rPr lang="en-US" sz="1200" dirty="0">
                <a:hlinkClick r:id="rId3"/>
              </a:rPr>
              <a:t>http://growinggarden.ru/img/home/%D0%BF%D0%B5%D1%87%D0%B5%D0%BC-%D1%85%D0%BB%D0%B5%D0%B1-%D0%B4%D0%BE%D0%BC%D0%B0-%D0%B8%D0%B7-%D0%B3%D1%80%D0%B5%D1%87%D0%BD%D0%B5%D0%B2%D0%BE%D0%B9-%</a:t>
            </a:r>
            <a:r>
              <a:rPr lang="en-US" sz="1200" dirty="0" smtClean="0">
                <a:hlinkClick r:id="rId3"/>
              </a:rPr>
              <a:t>D0%BC%D1%83%D0%BA%D0%B8/000065.jpg</a:t>
            </a:r>
            <a:endParaRPr lang="ru-RU" sz="1200" dirty="0" smtClean="0"/>
          </a:p>
          <a:p>
            <a:pPr marL="285750" indent="-285750">
              <a:buFont typeface="Arial" panose="020B0604020202020204" pitchFamily="34" charset="0"/>
              <a:buChar char="•"/>
            </a:pPr>
            <a:endParaRPr lang="ru-RU" sz="1200" dirty="0"/>
          </a:p>
        </p:txBody>
      </p:sp>
      <p:sp>
        <p:nvSpPr>
          <p:cNvPr id="7" name="Прямоугольник 6"/>
          <p:cNvSpPr/>
          <p:nvPr/>
        </p:nvSpPr>
        <p:spPr>
          <a:xfrm>
            <a:off x="448842" y="2230044"/>
            <a:ext cx="8315880" cy="3231654"/>
          </a:xfrm>
          <a:prstGeom prst="rect">
            <a:avLst/>
          </a:prstGeom>
        </p:spPr>
        <p:txBody>
          <a:bodyPr wrap="square">
            <a:spAutoFit/>
          </a:bodyPr>
          <a:lstStyle/>
          <a:p>
            <a:pPr marL="171450" indent="-171450">
              <a:buFont typeface="Arial" panose="020B0604020202020204" pitchFamily="34" charset="0"/>
              <a:buChar char="•"/>
            </a:pPr>
            <a:r>
              <a:rPr lang="en-US" sz="1200" dirty="0">
                <a:hlinkClick r:id="rId4"/>
              </a:rPr>
              <a:t>http://</a:t>
            </a:r>
            <a:r>
              <a:rPr lang="en-US" sz="1200" dirty="0" smtClean="0">
                <a:hlinkClick r:id="rId4"/>
              </a:rPr>
              <a:t>dez-express.ru/news/Metod_borby_s_plesenyu_i_bezopasnost_vo_vremya_raboty.jpeg</a:t>
            </a:r>
            <a:endParaRPr lang="ru-RU" sz="1200" dirty="0" smtClean="0"/>
          </a:p>
          <a:p>
            <a:endParaRPr lang="ru-RU" sz="1200" dirty="0" smtClean="0"/>
          </a:p>
          <a:p>
            <a:pPr marL="171450" indent="-171450">
              <a:buFont typeface="Arial" panose="020B0604020202020204" pitchFamily="34" charset="0"/>
              <a:buChar char="•"/>
            </a:pPr>
            <a:r>
              <a:rPr lang="en-US" sz="1200" dirty="0">
                <a:hlinkClick r:id="rId5"/>
              </a:rPr>
              <a:t>https://</a:t>
            </a:r>
            <a:r>
              <a:rPr lang="en-US" sz="1200" dirty="0" smtClean="0">
                <a:hlinkClick r:id="rId5"/>
              </a:rPr>
              <a:t>im1-tub-ru.yandex.net/i?id=4311d7c1e849d1a348866be768b1462c&amp;n=33&amp;h=190&amp;w=281</a:t>
            </a:r>
            <a:endParaRPr lang="ru-RU" sz="1200" dirty="0"/>
          </a:p>
          <a:p>
            <a:pPr marL="171450" indent="-171450">
              <a:buFont typeface="Arial" panose="020B0604020202020204" pitchFamily="34" charset="0"/>
              <a:buChar char="•"/>
            </a:pPr>
            <a:r>
              <a:rPr lang="en-US" sz="1200" dirty="0">
                <a:hlinkClick r:id="rId6"/>
              </a:rPr>
              <a:t>http://</a:t>
            </a:r>
            <a:r>
              <a:rPr lang="en-US" sz="1200" dirty="0" smtClean="0">
                <a:hlinkClick r:id="rId6"/>
              </a:rPr>
              <a:t>cs629131.vk.me/v629131786/11dd2/ACHHtkY7RKc.jpg</a:t>
            </a:r>
            <a:endParaRPr lang="ru-RU" sz="1200" dirty="0" smtClean="0"/>
          </a:p>
          <a:p>
            <a:pPr marL="171450" indent="-171450">
              <a:buFont typeface="Arial" panose="020B0604020202020204" pitchFamily="34" charset="0"/>
              <a:buChar char="•"/>
            </a:pPr>
            <a:r>
              <a:rPr lang="en-US" sz="1200" dirty="0">
                <a:hlinkClick r:id="rId7"/>
              </a:rPr>
              <a:t>http://4.bp.blogspot.com/_</a:t>
            </a:r>
            <a:r>
              <a:rPr lang="en-US" sz="1200" dirty="0" smtClean="0">
                <a:hlinkClick r:id="rId7"/>
              </a:rPr>
              <a:t>3_wwcvitlLc/SYYFRozx9vI/AAAAAAAAAr4/9a6-AdRwDAU/s400/plesen1.jpg</a:t>
            </a:r>
            <a:endParaRPr lang="ru-RU" sz="1200" dirty="0"/>
          </a:p>
          <a:p>
            <a:pPr marL="171450" indent="-171450">
              <a:buFont typeface="Arial" panose="020B0604020202020204" pitchFamily="34" charset="0"/>
              <a:buChar char="•"/>
            </a:pPr>
            <a:r>
              <a:rPr lang="en-US" sz="1200" dirty="0">
                <a:hlinkClick r:id="rId8"/>
              </a:rPr>
              <a:t>http://</a:t>
            </a:r>
            <a:r>
              <a:rPr lang="en-US" sz="1200" dirty="0" smtClean="0">
                <a:hlinkClick r:id="rId8"/>
              </a:rPr>
              <a:t>www.successfulworkplace.org/wp-content/uploads/2013/01/6384425_m.jpg</a:t>
            </a:r>
            <a:endParaRPr lang="ru-RU" sz="1200" dirty="0" smtClean="0"/>
          </a:p>
          <a:p>
            <a:pPr marL="171450" indent="-171450">
              <a:buFont typeface="Arial" panose="020B0604020202020204" pitchFamily="34" charset="0"/>
              <a:buChar char="•"/>
            </a:pPr>
            <a:r>
              <a:rPr lang="en-US" sz="1200" dirty="0">
                <a:hlinkClick r:id="rId9"/>
              </a:rPr>
              <a:t>http://</a:t>
            </a:r>
            <a:r>
              <a:rPr lang="en-US" sz="1200" dirty="0" smtClean="0">
                <a:hlinkClick r:id="rId9"/>
              </a:rPr>
              <a:t>static3.depositphotos.com/1002997/157/i/950/depositphotos_1578080-Rotten-Fruits.jpg</a:t>
            </a:r>
            <a:endParaRPr lang="ru-RU" sz="1200" dirty="0" smtClean="0"/>
          </a:p>
          <a:p>
            <a:pPr marL="171450" indent="-171450">
              <a:buFont typeface="Arial" panose="020B0604020202020204" pitchFamily="34" charset="0"/>
              <a:buChar char="•"/>
            </a:pPr>
            <a:r>
              <a:rPr lang="en-US" sz="1200" dirty="0">
                <a:hlinkClick r:id="rId10"/>
              </a:rPr>
              <a:t>http://</a:t>
            </a:r>
            <a:r>
              <a:rPr lang="en-US" sz="1200" dirty="0" smtClean="0">
                <a:hlinkClick r:id="rId10"/>
              </a:rPr>
              <a:t>www.vzsar.ru/i/news/big/2013/08/75406.jpg</a:t>
            </a:r>
            <a:endParaRPr lang="ru-RU" sz="1200" dirty="0" smtClean="0"/>
          </a:p>
          <a:p>
            <a:pPr marL="171450" indent="-171450">
              <a:buFont typeface="Arial" panose="020B0604020202020204" pitchFamily="34" charset="0"/>
              <a:buChar char="•"/>
            </a:pPr>
            <a:r>
              <a:rPr lang="en-US" sz="1200" dirty="0">
                <a:hlinkClick r:id="rId11"/>
              </a:rPr>
              <a:t>http://</a:t>
            </a:r>
            <a:r>
              <a:rPr lang="en-US" sz="1200" dirty="0" smtClean="0">
                <a:hlinkClick r:id="rId11"/>
              </a:rPr>
              <a:t>ezomir.narod.ru/exp-1/3-2.jpg</a:t>
            </a:r>
            <a:endParaRPr lang="ru-RU" sz="1200" dirty="0" smtClean="0"/>
          </a:p>
          <a:p>
            <a:pPr marL="171450" indent="-171450">
              <a:buFont typeface="Arial" panose="020B0604020202020204" pitchFamily="34" charset="0"/>
              <a:buChar char="•"/>
            </a:pPr>
            <a:r>
              <a:rPr lang="en-US" sz="1200" dirty="0">
                <a:hlinkClick r:id="rId12"/>
              </a:rPr>
              <a:t>http://</a:t>
            </a:r>
            <a:r>
              <a:rPr lang="en-US" sz="1200" dirty="0" smtClean="0">
                <a:hlinkClick r:id="rId12"/>
              </a:rPr>
              <a:t>i3.scotlandnow.dailyrecord.co.uk/incoming/article4417776.ece/alternates/s1023/CS69008255.jpg</a:t>
            </a:r>
            <a:endParaRPr lang="ru-RU" sz="1200" dirty="0" smtClean="0"/>
          </a:p>
          <a:p>
            <a:pPr marL="171450" indent="-171450">
              <a:buFont typeface="Arial" panose="020B0604020202020204" pitchFamily="34" charset="0"/>
              <a:buChar char="•"/>
            </a:pPr>
            <a:r>
              <a:rPr lang="en-US" sz="1200" dirty="0">
                <a:hlinkClick r:id="rId13"/>
              </a:rPr>
              <a:t>http://</a:t>
            </a:r>
            <a:r>
              <a:rPr lang="en-US" sz="1200" dirty="0" smtClean="0">
                <a:hlinkClick r:id="rId13"/>
              </a:rPr>
              <a:t>www.dmitrysmor.ru/upload/images/big/100_izobreteniy-82.jpg</a:t>
            </a:r>
            <a:endParaRPr lang="ru-RU" sz="1200" dirty="0" smtClean="0"/>
          </a:p>
          <a:p>
            <a:pPr marL="171450" indent="-171450">
              <a:buFont typeface="Arial" panose="020B0604020202020204" pitchFamily="34" charset="0"/>
              <a:buChar char="•"/>
            </a:pPr>
            <a:r>
              <a:rPr lang="en-US" sz="1200" dirty="0">
                <a:hlinkClick r:id="rId14"/>
              </a:rPr>
              <a:t>http://</a:t>
            </a:r>
            <a:r>
              <a:rPr lang="en-US" sz="1200" dirty="0" smtClean="0">
                <a:hlinkClick r:id="rId14"/>
              </a:rPr>
              <a:t>kiora.s3-eu-west-1.amazonaws.com/wp-content/uploads/sites/4/2015/09/10175229/2.jpg</a:t>
            </a:r>
            <a:endParaRPr lang="ru-RU" sz="1200" dirty="0" smtClean="0"/>
          </a:p>
          <a:p>
            <a:pPr marL="171450" indent="-171450">
              <a:buFont typeface="Arial" panose="020B0604020202020204" pitchFamily="34" charset="0"/>
              <a:buChar char="•"/>
            </a:pPr>
            <a:r>
              <a:rPr lang="en-US" sz="1200" dirty="0">
                <a:hlinkClick r:id="rId15"/>
              </a:rPr>
              <a:t>https://</a:t>
            </a:r>
            <a:r>
              <a:rPr lang="en-US" sz="1200" dirty="0" smtClean="0">
                <a:hlinkClick r:id="rId15"/>
              </a:rPr>
              <a:t>lamicrobiologiaumd.wikispaces.com/file/view/penicilina.jpg/328171310/penicilina.jpg</a:t>
            </a:r>
            <a:endParaRPr lang="ru-RU" sz="1200" dirty="0" smtClean="0"/>
          </a:p>
          <a:p>
            <a:pPr marL="171450" indent="-171450">
              <a:buFont typeface="Arial" panose="020B0604020202020204" pitchFamily="34" charset="0"/>
              <a:buChar char="•"/>
            </a:pPr>
            <a:r>
              <a:rPr lang="en-US" sz="1200" dirty="0">
                <a:hlinkClick r:id="rId16"/>
              </a:rPr>
              <a:t>http://</a:t>
            </a:r>
            <a:r>
              <a:rPr lang="en-US" sz="1200" dirty="0" smtClean="0">
                <a:hlinkClick r:id="rId16"/>
              </a:rPr>
              <a:t>www.lovefood.com/images/content/body/blue-cheese-stilton.jpg</a:t>
            </a:r>
            <a:endParaRPr lang="ru-RU" sz="1200" dirty="0" smtClean="0"/>
          </a:p>
          <a:p>
            <a:pPr marL="171450" indent="-171450">
              <a:buFont typeface="Arial" panose="020B0604020202020204" pitchFamily="34" charset="0"/>
              <a:buChar char="•"/>
            </a:pPr>
            <a:r>
              <a:rPr lang="en-US" sz="1200" dirty="0">
                <a:hlinkClick r:id="rId17"/>
              </a:rPr>
              <a:t>http://</a:t>
            </a:r>
            <a:r>
              <a:rPr lang="en-US" sz="1200" dirty="0" smtClean="0">
                <a:hlinkClick r:id="rId17"/>
              </a:rPr>
              <a:t>italia-ru.com/files/ainur/vendemia-barbaresco-2010/IMG_4376.jpg</a:t>
            </a:r>
            <a:endParaRPr lang="ru-RU" sz="1200" dirty="0" smtClean="0"/>
          </a:p>
          <a:p>
            <a:pPr marL="171450" indent="-171450">
              <a:buFont typeface="Arial" panose="020B0604020202020204" pitchFamily="34" charset="0"/>
              <a:buChar char="•"/>
            </a:pPr>
            <a:endParaRPr lang="ru-RU" sz="1200" dirty="0"/>
          </a:p>
        </p:txBody>
      </p:sp>
      <p:sp>
        <p:nvSpPr>
          <p:cNvPr id="10" name="Прямоугольник 9"/>
          <p:cNvSpPr/>
          <p:nvPr/>
        </p:nvSpPr>
        <p:spPr>
          <a:xfrm>
            <a:off x="448843" y="1143413"/>
            <a:ext cx="8244388" cy="1569660"/>
          </a:xfrm>
          <a:prstGeom prst="rect">
            <a:avLst/>
          </a:prstGeom>
        </p:spPr>
        <p:txBody>
          <a:bodyPr wrap="square">
            <a:spAutoFit/>
          </a:bodyPr>
          <a:lstStyle/>
          <a:p>
            <a:pPr marL="285750" indent="-285750">
              <a:buFont typeface="Arial" panose="020B0604020202020204" pitchFamily="34" charset="0"/>
              <a:buChar char="•"/>
            </a:pPr>
            <a:r>
              <a:rPr lang="en-US" sz="1200" dirty="0">
                <a:hlinkClick r:id="rId18"/>
              </a:rPr>
              <a:t>http://</a:t>
            </a:r>
            <a:r>
              <a:rPr lang="en-US" sz="1200" dirty="0" smtClean="0">
                <a:hlinkClick r:id="rId18"/>
              </a:rPr>
              <a:t>ic.pics.livejournal.com/dushistaya_smes/65946892/164305/164305_600.jpg</a:t>
            </a:r>
            <a:endParaRPr lang="ru-RU" sz="1200" dirty="0" smtClean="0"/>
          </a:p>
          <a:p>
            <a:pPr marL="285750" indent="-285750">
              <a:buFont typeface="Arial" panose="020B0604020202020204" pitchFamily="34" charset="0"/>
              <a:buChar char="•"/>
            </a:pPr>
            <a:r>
              <a:rPr lang="en-US" sz="1200" dirty="0">
                <a:hlinkClick r:id="rId19"/>
              </a:rPr>
              <a:t>http://2012.artsciencefest.ru/Thumbnail.ashx?id=955&amp;type=inner</a:t>
            </a:r>
            <a:endParaRPr lang="ru-RU" sz="1200" dirty="0"/>
          </a:p>
          <a:p>
            <a:pPr marL="171450" indent="-171450">
              <a:buFont typeface="Arial" panose="020B0604020202020204" pitchFamily="34" charset="0"/>
              <a:buChar char="•"/>
            </a:pPr>
            <a:r>
              <a:rPr lang="en-US" sz="1200" dirty="0">
                <a:hlinkClick r:id="rId20"/>
              </a:rPr>
              <a:t>http://media.canvasprints.canvaspeople.com/wp-content/uploads/2012/03/14046142012.jpg</a:t>
            </a:r>
            <a:endParaRPr lang="ru-RU" sz="1200" dirty="0"/>
          </a:p>
          <a:p>
            <a:pPr marL="171450" indent="-171450">
              <a:buFont typeface="Arial" panose="020B0604020202020204" pitchFamily="34" charset="0"/>
              <a:buChar char="•"/>
            </a:pPr>
            <a:r>
              <a:rPr lang="en-US" sz="1200" dirty="0">
                <a:hlinkClick r:id="rId21"/>
              </a:rPr>
              <a:t>http://img-fotki.yandex.ru/get/9359/35517494.e2/0_cc302_6d72b7f7_orig.jpg</a:t>
            </a:r>
            <a:endParaRPr lang="ru-RU" sz="1200" dirty="0"/>
          </a:p>
          <a:p>
            <a:pPr marL="285750" indent="-285750">
              <a:buFont typeface="Arial" panose="020B0604020202020204" pitchFamily="34" charset="0"/>
              <a:buChar char="•"/>
            </a:pPr>
            <a:r>
              <a:rPr lang="en-US" sz="1200" dirty="0">
                <a:hlinkClick r:id="rId22"/>
              </a:rPr>
              <a:t>http://</a:t>
            </a:r>
            <a:r>
              <a:rPr lang="en-US" sz="1200" dirty="0" smtClean="0">
                <a:hlinkClick r:id="rId22"/>
              </a:rPr>
              <a:t>images.habervitrini.com/galeri/org/9k6ocyt91870.jpg</a:t>
            </a:r>
            <a:endParaRPr lang="ru-RU" sz="1200" dirty="0" smtClean="0"/>
          </a:p>
          <a:p>
            <a:pPr marL="285750" indent="-285750">
              <a:buFont typeface="Arial" panose="020B0604020202020204" pitchFamily="34" charset="0"/>
              <a:buChar char="•"/>
            </a:pPr>
            <a:r>
              <a:rPr lang="en-US" sz="1200" dirty="0">
                <a:hlinkClick r:id="rId23"/>
              </a:rPr>
              <a:t>http://ml-brus.ru/upload/2.jpg</a:t>
            </a:r>
            <a:endParaRPr lang="ru-RU" sz="1200" dirty="0"/>
          </a:p>
          <a:p>
            <a:endParaRPr lang="ru-RU" sz="1200" dirty="0" smtClean="0"/>
          </a:p>
          <a:p>
            <a:endParaRPr lang="ru-RU" sz="1200" dirty="0"/>
          </a:p>
        </p:txBody>
      </p:sp>
    </p:spTree>
    <p:extLst>
      <p:ext uri="{BB962C8B-B14F-4D97-AF65-F5344CB8AC3E}">
        <p14:creationId xmlns:p14="http://schemas.microsoft.com/office/powerpoint/2010/main" val="37063018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183880" cy="5630376"/>
          </a:xfrm>
        </p:spPr>
        <p:txBody>
          <a:bodyPr>
            <a:normAutofit fontScale="90000"/>
          </a:bodyPr>
          <a:lstStyle/>
          <a:p>
            <a:pPr marL="0" indent="0"/>
            <a:r>
              <a:rPr lang="ru-RU" dirty="0">
                <a:solidFill>
                  <a:schemeClr val="tx1"/>
                </a:solidFill>
                <a:effectLst/>
              </a:rPr>
              <a:t/>
            </a:r>
            <a:br>
              <a:rPr lang="ru-RU" dirty="0">
                <a:solidFill>
                  <a:schemeClr val="tx1"/>
                </a:solidFill>
                <a:effectLst/>
              </a:rPr>
            </a:br>
            <a:r>
              <a:rPr lang="ru-RU" u="sng" dirty="0">
                <a:solidFill>
                  <a:schemeClr val="accent1">
                    <a:lumMod val="75000"/>
                  </a:schemeClr>
                </a:solidFill>
                <a:effectLst/>
              </a:rPr>
              <a:t>Объект исследования</a:t>
            </a:r>
            <a:r>
              <a:rPr lang="ru-RU" u="sng">
                <a:solidFill>
                  <a:schemeClr val="accent1">
                    <a:lumMod val="75000"/>
                  </a:schemeClr>
                </a:solidFill>
                <a:effectLst/>
              </a:rPr>
              <a:t>:</a:t>
            </a:r>
            <a:r>
              <a:rPr lang="ru-RU">
                <a:solidFill>
                  <a:schemeClr val="accent1">
                    <a:lumMod val="75000"/>
                  </a:schemeClr>
                </a:solidFill>
                <a:effectLst/>
              </a:rPr>
              <a:t> </a:t>
            </a:r>
            <a:r>
              <a:rPr lang="ru-RU" smtClean="0">
                <a:solidFill>
                  <a:schemeClr val="accent1">
                    <a:lumMod val="75000"/>
                  </a:schemeClr>
                </a:solidFill>
                <a:effectLst/>
              </a:rPr>
              <a:t/>
            </a:r>
            <a:br>
              <a:rPr lang="ru-RU" smtClean="0">
                <a:solidFill>
                  <a:schemeClr val="accent1">
                    <a:lumMod val="75000"/>
                  </a:schemeClr>
                </a:solidFill>
                <a:effectLst/>
              </a:rPr>
            </a:br>
            <a:r>
              <a:rPr lang="ru-RU" sz="3100" smtClean="0">
                <a:solidFill>
                  <a:schemeClr val="tx1"/>
                </a:solidFill>
                <a:effectLst/>
              </a:rPr>
              <a:t>плесневые </a:t>
            </a:r>
            <a:r>
              <a:rPr lang="ru-RU" sz="3100" dirty="0">
                <a:solidFill>
                  <a:schemeClr val="tx1"/>
                </a:solidFill>
                <a:effectLst/>
              </a:rPr>
              <a:t>грибы</a:t>
            </a:r>
            <a:r>
              <a:rPr lang="ru-RU" sz="3100" dirty="0" smtClean="0">
                <a:solidFill>
                  <a:schemeClr val="tx1"/>
                </a:solidFill>
                <a:effectLst/>
              </a:rPr>
              <a:t>.</a:t>
            </a:r>
            <a:br>
              <a:rPr lang="ru-RU" sz="3100" dirty="0" smtClean="0">
                <a:solidFill>
                  <a:schemeClr val="tx1"/>
                </a:solidFill>
                <a:effectLst/>
              </a:rPr>
            </a:br>
            <a:r>
              <a:rPr lang="ru-RU" sz="3100" dirty="0">
                <a:solidFill>
                  <a:schemeClr val="tx1"/>
                </a:solidFill>
                <a:effectLst/>
              </a:rPr>
              <a:t/>
            </a:r>
            <a:br>
              <a:rPr lang="ru-RU" sz="3100" dirty="0">
                <a:solidFill>
                  <a:schemeClr val="tx1"/>
                </a:solidFill>
                <a:effectLst/>
              </a:rPr>
            </a:br>
            <a:r>
              <a:rPr lang="ru-RU" u="sng" dirty="0">
                <a:solidFill>
                  <a:schemeClr val="accent1">
                    <a:lumMod val="75000"/>
                  </a:schemeClr>
                </a:solidFill>
                <a:effectLst/>
              </a:rPr>
              <a:t>Предмет исследования</a:t>
            </a:r>
            <a:r>
              <a:rPr lang="ru-RU" u="sng" dirty="0" smtClean="0">
                <a:solidFill>
                  <a:schemeClr val="accent1">
                    <a:lumMod val="75000"/>
                  </a:schemeClr>
                </a:solidFill>
                <a:effectLst/>
              </a:rPr>
              <a:t>:</a:t>
            </a:r>
            <a:br>
              <a:rPr lang="ru-RU" u="sng" dirty="0" smtClean="0">
                <a:solidFill>
                  <a:schemeClr val="accent1">
                    <a:lumMod val="75000"/>
                  </a:schemeClr>
                </a:solidFill>
                <a:effectLst/>
              </a:rPr>
            </a:br>
            <a:r>
              <a:rPr lang="ru-RU" dirty="0" smtClean="0">
                <a:solidFill>
                  <a:schemeClr val="accent1">
                    <a:lumMod val="75000"/>
                  </a:schemeClr>
                </a:solidFill>
                <a:effectLst/>
              </a:rPr>
              <a:t> </a:t>
            </a:r>
            <a:r>
              <a:rPr lang="ru-RU" sz="3100" dirty="0">
                <a:solidFill>
                  <a:schemeClr val="tx1"/>
                </a:solidFill>
                <a:effectLst/>
              </a:rPr>
              <a:t>кусочки белого и чёрного хлеба</a:t>
            </a:r>
            <a:r>
              <a:rPr lang="ru-RU" sz="3100" dirty="0" smtClean="0">
                <a:solidFill>
                  <a:schemeClr val="tx1"/>
                </a:solidFill>
                <a:effectLst/>
              </a:rPr>
              <a:t>.</a:t>
            </a:r>
            <a:br>
              <a:rPr lang="ru-RU" sz="3100" dirty="0" smtClean="0">
                <a:solidFill>
                  <a:schemeClr val="tx1"/>
                </a:solidFill>
                <a:effectLst/>
              </a:rPr>
            </a:br>
            <a:r>
              <a:rPr lang="ru-RU" sz="3100" dirty="0">
                <a:effectLst/>
              </a:rPr>
              <a:t/>
            </a:r>
            <a:br>
              <a:rPr lang="ru-RU" sz="3100" dirty="0">
                <a:effectLst/>
              </a:rPr>
            </a:br>
            <a:r>
              <a:rPr lang="ru-RU" u="sng" dirty="0">
                <a:solidFill>
                  <a:schemeClr val="accent1">
                    <a:lumMod val="75000"/>
                  </a:schemeClr>
                </a:solidFill>
                <a:effectLst/>
              </a:rPr>
              <a:t>Методы работы: </a:t>
            </a:r>
            <a:r>
              <a:rPr lang="ru-RU" dirty="0">
                <a:solidFill>
                  <a:schemeClr val="accent1">
                    <a:lumMod val="75000"/>
                  </a:schemeClr>
                </a:solidFill>
                <a:effectLst/>
              </a:rPr>
              <a:t> </a:t>
            </a:r>
            <a:br>
              <a:rPr lang="ru-RU" dirty="0">
                <a:solidFill>
                  <a:schemeClr val="accent1">
                    <a:lumMod val="75000"/>
                  </a:schemeClr>
                </a:solidFill>
                <a:effectLst/>
              </a:rPr>
            </a:br>
            <a:r>
              <a:rPr lang="ru-RU" sz="3100" dirty="0">
                <a:solidFill>
                  <a:schemeClr val="tx2"/>
                </a:solidFill>
                <a:effectLst/>
              </a:rPr>
              <a:t>анализ литературы, опыты, наблюдения, исследование.</a:t>
            </a:r>
            <a:br>
              <a:rPr lang="ru-RU" sz="3100" dirty="0">
                <a:solidFill>
                  <a:schemeClr val="tx2"/>
                </a:solidFill>
                <a:effectLst/>
              </a:rPr>
            </a:br>
            <a:endParaRPr lang="ru-RU" sz="3100" dirty="0">
              <a:effectLst/>
            </a:endParaRPr>
          </a:p>
        </p:txBody>
      </p:sp>
    </p:spTree>
    <p:extLst>
      <p:ext uri="{BB962C8B-B14F-4D97-AF65-F5344CB8AC3E}">
        <p14:creationId xmlns:p14="http://schemas.microsoft.com/office/powerpoint/2010/main" val="40913405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p:txBody>
          <a:bodyPr>
            <a:normAutofit fontScale="92500" lnSpcReduction="20000"/>
          </a:bodyPr>
          <a:lstStyle/>
          <a:p>
            <a:pPr marL="0" indent="0">
              <a:buNone/>
            </a:pPr>
            <a:r>
              <a:rPr lang="ru-RU" sz="6000" b="1" u="sng" dirty="0">
                <a:solidFill>
                  <a:schemeClr val="accent1">
                    <a:lumMod val="75000"/>
                  </a:schemeClr>
                </a:solidFill>
              </a:rPr>
              <a:t>Гипотеза</a:t>
            </a:r>
            <a:r>
              <a:rPr lang="ru-RU" sz="6000" b="1" u="sng" dirty="0" smtClean="0">
                <a:solidFill>
                  <a:schemeClr val="accent1">
                    <a:lumMod val="75000"/>
                  </a:schemeClr>
                </a:solidFill>
              </a:rPr>
              <a:t>:</a:t>
            </a:r>
          </a:p>
          <a:p>
            <a:pPr marL="0" indent="0">
              <a:buNone/>
            </a:pPr>
            <a:r>
              <a:rPr lang="ru-RU" sz="6000" b="1" u="sng" dirty="0" smtClean="0">
                <a:solidFill>
                  <a:schemeClr val="accent1">
                    <a:lumMod val="75000"/>
                  </a:schemeClr>
                </a:solidFill>
              </a:rPr>
              <a:t> </a:t>
            </a:r>
            <a:r>
              <a:rPr lang="ru-RU" sz="6000" b="1" dirty="0" smtClean="0">
                <a:solidFill>
                  <a:schemeClr val="accent1">
                    <a:lumMod val="75000"/>
                  </a:schemeClr>
                </a:solidFill>
              </a:rPr>
              <a:t> </a:t>
            </a:r>
            <a:r>
              <a:rPr lang="ru-RU" sz="6000" b="1" dirty="0">
                <a:solidFill>
                  <a:schemeClr val="accent1">
                    <a:lumMod val="75000"/>
                  </a:schemeClr>
                </a:solidFill>
              </a:rPr>
              <a:t/>
            </a:r>
            <a:br>
              <a:rPr lang="ru-RU" sz="6000" b="1" dirty="0">
                <a:solidFill>
                  <a:schemeClr val="accent1">
                    <a:lumMod val="75000"/>
                  </a:schemeClr>
                </a:solidFill>
              </a:rPr>
            </a:br>
            <a:r>
              <a:rPr lang="ru-RU" sz="4400" b="1" dirty="0"/>
              <a:t>для образования плесени на хлебе не нужно никаких специальных условий.</a:t>
            </a:r>
            <a:br>
              <a:rPr lang="ru-RU" sz="4400" b="1" dirty="0"/>
            </a:br>
            <a:endParaRPr lang="ru-RU" sz="4400" dirty="0"/>
          </a:p>
        </p:txBody>
      </p:sp>
    </p:spTree>
    <p:extLst>
      <p:ext uri="{BB962C8B-B14F-4D97-AF65-F5344CB8AC3E}">
        <p14:creationId xmlns:p14="http://schemas.microsoft.com/office/powerpoint/2010/main" val="37203319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428604"/>
            <a:ext cx="8229600" cy="3144412"/>
          </a:xfrm>
        </p:spPr>
        <p:txBody>
          <a:bodyPr>
            <a:noAutofit/>
          </a:bodyPr>
          <a:lstStyle/>
          <a:p>
            <a:r>
              <a:rPr lang="ru-RU" sz="2400" b="1" dirty="0" smtClean="0">
                <a:solidFill>
                  <a:schemeClr val="tx2"/>
                </a:solidFill>
              </a:rPr>
              <a:t>Плесень</a:t>
            </a:r>
            <a:r>
              <a:rPr lang="ru-RU" sz="2400" dirty="0" smtClean="0">
                <a:solidFill>
                  <a:schemeClr val="tx2"/>
                </a:solidFill>
              </a:rPr>
              <a:t> - относится к царству грибов.</a:t>
            </a:r>
            <a:br>
              <a:rPr lang="ru-RU" sz="2400" dirty="0" smtClean="0">
                <a:solidFill>
                  <a:schemeClr val="tx2"/>
                </a:solidFill>
              </a:rPr>
            </a:br>
            <a:r>
              <a:rPr lang="ru-RU" sz="2400" dirty="0" smtClean="0">
                <a:solidFill>
                  <a:schemeClr val="tx2"/>
                </a:solidFill>
              </a:rPr>
              <a:t/>
            </a:r>
            <a:br>
              <a:rPr lang="ru-RU" sz="2400" dirty="0" smtClean="0">
                <a:solidFill>
                  <a:schemeClr val="tx2"/>
                </a:solidFill>
              </a:rPr>
            </a:br>
            <a:r>
              <a:rPr lang="ru-RU" sz="2400" b="1" dirty="0" smtClean="0">
                <a:solidFill>
                  <a:schemeClr val="tx2"/>
                </a:solidFill>
              </a:rPr>
              <a:t>Плесень </a:t>
            </a:r>
            <a:r>
              <a:rPr lang="ru-RU" sz="2400" dirty="0" smtClean="0">
                <a:solidFill>
                  <a:schemeClr val="tx2"/>
                </a:solidFill>
              </a:rPr>
              <a:t>– это  пушистый или бархатистый налёт  разного вида и цвета, представленный скоплением микроскопических грибов.</a:t>
            </a:r>
            <a:br>
              <a:rPr lang="ru-RU" sz="2400" dirty="0" smtClean="0">
                <a:solidFill>
                  <a:schemeClr val="tx2"/>
                </a:solidFill>
              </a:rPr>
            </a:br>
            <a:endParaRPr lang="ru-RU" sz="2400" dirty="0">
              <a:solidFill>
                <a:schemeClr val="tx2"/>
              </a:solidFill>
            </a:endParaRPr>
          </a:p>
        </p:txBody>
      </p:sp>
      <p:pic>
        <p:nvPicPr>
          <p:cNvPr id="5" name="Рисунок 4" descr="http://t0.gstatic.com/images?q=tbn:ANd9GcTLt16BK0x3sIfrg9H_kM8FmwiFS0VxWDWMMTjt8vtMnRIp9tPz"/>
          <p:cNvPicPr/>
          <p:nvPr/>
        </p:nvPicPr>
        <p:blipFill>
          <a:blip r:embed="rId3" cstate="screen"/>
          <a:srcRect/>
          <a:stretch>
            <a:fillRect/>
          </a:stretch>
        </p:blipFill>
        <p:spPr bwMode="auto">
          <a:xfrm>
            <a:off x="6228184" y="3946903"/>
            <a:ext cx="2495550" cy="2179720"/>
          </a:xfrm>
          <a:prstGeom prst="rect">
            <a:avLst/>
          </a:prstGeom>
          <a:ln>
            <a:noFill/>
          </a:ln>
          <a:effectLst>
            <a:softEdge rad="112500"/>
          </a:effectLst>
        </p:spPr>
      </p:pic>
      <p:pic>
        <p:nvPicPr>
          <p:cNvPr id="6" name="Рисунок 5" descr="http://t0.gstatic.com/images?q=tbn:ANd9GcR-fbP53wVi777vTjAlNd8X5S6cQU8Yx0FYByrjfYec3lW_SVH7Ug"/>
          <p:cNvPicPr/>
          <p:nvPr/>
        </p:nvPicPr>
        <p:blipFill>
          <a:blip r:embed="rId4" cstate="screen"/>
          <a:srcRect/>
          <a:stretch>
            <a:fillRect/>
          </a:stretch>
        </p:blipFill>
        <p:spPr bwMode="auto">
          <a:xfrm>
            <a:off x="3489122" y="3939669"/>
            <a:ext cx="2552700" cy="2213058"/>
          </a:xfrm>
          <a:prstGeom prst="rect">
            <a:avLst/>
          </a:prstGeom>
          <a:ln>
            <a:noFill/>
          </a:ln>
          <a:effectLst>
            <a:softEdge rad="112500"/>
          </a:effectLst>
        </p:spPr>
      </p:pic>
      <p:pic>
        <p:nvPicPr>
          <p:cNvPr id="8" name="Рисунок 7" descr="http://t0.gstatic.com/images?q=tbn:ANd9GcS6iKuyMexu-bQDTN6O02TO0VIuBHf67XxnYI-t8fBPlDqkfGvM0A"/>
          <p:cNvPicPr/>
          <p:nvPr/>
        </p:nvPicPr>
        <p:blipFill>
          <a:blip r:embed="rId5" cstate="screen"/>
          <a:srcRect/>
          <a:stretch>
            <a:fillRect/>
          </a:stretch>
        </p:blipFill>
        <p:spPr bwMode="auto">
          <a:xfrm>
            <a:off x="467544" y="3939669"/>
            <a:ext cx="2808348" cy="2206944"/>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04664"/>
            <a:ext cx="8183880" cy="4536504"/>
          </a:xfrm>
        </p:spPr>
        <p:txBody>
          <a:bodyPr>
            <a:noAutofit/>
          </a:bodyPr>
          <a:lstStyle/>
          <a:p>
            <a:r>
              <a:rPr lang="ru-RU" sz="2400" dirty="0">
                <a:solidFill>
                  <a:schemeClr val="tx1">
                    <a:lumMod val="75000"/>
                    <a:lumOff val="25000"/>
                  </a:schemeClr>
                </a:solidFill>
                <a:effectLst/>
              </a:rPr>
              <a:t>Плесень размножается невероятно быстро при помощи спор. В обыкновенной хлебной плесени можно различить маленькие чёрные точки - спорангии, в которых образуются споры. В одном спорангии содержится до 50.000 спор, каждая из которых способна воспроизвести сотни миллионов новых спор всего за несколько дней! А если условия благоприятные, плесень быстро появится на книге, обуви или на упавшем дереве в лесу.</a:t>
            </a:r>
            <a:br>
              <a:rPr lang="ru-RU" sz="2400" dirty="0">
                <a:solidFill>
                  <a:schemeClr val="tx1">
                    <a:lumMod val="75000"/>
                    <a:lumOff val="25000"/>
                  </a:schemeClr>
                </a:solidFill>
                <a:effectLst/>
              </a:rPr>
            </a:br>
            <a:endParaRPr lang="ru-RU" sz="2400" dirty="0">
              <a:solidFill>
                <a:schemeClr val="tx1">
                  <a:lumMod val="75000"/>
                  <a:lumOff val="25000"/>
                </a:schemeClr>
              </a:solidFill>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07904" y="4674470"/>
            <a:ext cx="2520542" cy="189040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5"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66251" y="4656928"/>
            <a:ext cx="2048644" cy="195691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3380" y="4674470"/>
            <a:ext cx="2668060" cy="177759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8551049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258801"/>
            <a:ext cx="8183880" cy="1051560"/>
          </a:xfrm>
        </p:spPr>
        <p:txBody>
          <a:bodyPr>
            <a:noAutofit/>
          </a:bodyPr>
          <a:lstStyle/>
          <a:p>
            <a:r>
              <a:rPr lang="ru-RU" sz="2400" dirty="0">
                <a:solidFill>
                  <a:schemeClr val="tx2">
                    <a:lumMod val="90000"/>
                    <a:lumOff val="10000"/>
                  </a:schemeClr>
                </a:solidFill>
                <a:effectLst/>
              </a:rPr>
              <a:t>Плесень и ее споры вместе с другими микроорганизмами (вирусами, бактериями) обнаруживаются в воздухе любого помещения  в виде мелких частиц</a:t>
            </a:r>
            <a:r>
              <a:rPr lang="ru-RU" sz="2400" dirty="0" smtClean="0">
                <a:solidFill>
                  <a:schemeClr val="tx2">
                    <a:lumMod val="90000"/>
                    <a:lumOff val="10000"/>
                  </a:schemeClr>
                </a:solidFill>
                <a:effectLst/>
              </a:rPr>
              <a:t>.</a:t>
            </a:r>
            <a:r>
              <a:rPr lang="ru-RU" sz="2400" dirty="0">
                <a:solidFill>
                  <a:schemeClr val="tx2">
                    <a:lumMod val="90000"/>
                    <a:lumOff val="10000"/>
                  </a:schemeClr>
                </a:solidFill>
                <a:effectLst/>
              </a:rPr>
              <a:t> Порой плесень имеет вид пленок, корочек, рыхлого или порошкообразного налета на испорченных пищевых продуктах, прелых листьях, на гнилой древесине. Плесень обожает грязь. Чем грязнее жилище, тем больше бактерий, а чем больше бактерий, тем больше грибков.</a:t>
            </a:r>
            <a:br>
              <a:rPr lang="ru-RU" sz="2400" dirty="0">
                <a:solidFill>
                  <a:schemeClr val="tx2">
                    <a:lumMod val="90000"/>
                    <a:lumOff val="10000"/>
                  </a:schemeClr>
                </a:solidFill>
                <a:effectLst/>
              </a:rPr>
            </a:br>
            <a:r>
              <a:rPr lang="ru-RU" sz="2400" dirty="0" smtClean="0">
                <a:solidFill>
                  <a:schemeClr val="tx2">
                    <a:lumMod val="90000"/>
                    <a:lumOff val="10000"/>
                  </a:schemeClr>
                </a:solidFill>
                <a:effectLst/>
              </a:rPr>
              <a:t/>
            </a:r>
            <a:br>
              <a:rPr lang="ru-RU" sz="2400" dirty="0" smtClean="0">
                <a:solidFill>
                  <a:schemeClr val="tx2">
                    <a:lumMod val="90000"/>
                    <a:lumOff val="10000"/>
                  </a:schemeClr>
                </a:solidFill>
                <a:effectLst/>
              </a:rPr>
            </a:br>
            <a:endParaRPr lang="ru-RU" sz="2400" dirty="0">
              <a:solidFill>
                <a:schemeClr val="tx2">
                  <a:lumMod val="90000"/>
                  <a:lumOff val="10000"/>
                </a:schemeClr>
              </a:solidFill>
            </a:endParaRPr>
          </a:p>
        </p:txBody>
      </p:sp>
      <p:pic>
        <p:nvPicPr>
          <p:cNvPr id="3" name="Picture 4" descr="&amp;Acy;&amp;Mcy;&amp;Icy;&amp;Tcy;&amp;IEcy;&amp;Lcy; : &amp;CHcy;&amp;tcy;&amp;ocy; &amp;tcy;&amp;acy;&amp;kcy;&amp;ocy;&amp;iecy; &amp;pcy;&amp;lcy;&amp;iecy;&amp;scy;&amp;iecy;&amp;ncy;&amp;softcy;. &amp;Ncy;&amp;acy; &amp;Pcy;&amp;iecy;&amp;rcy;&amp;vcy;&amp;ocy;&amp;mcy; &amp;scy;&amp;iecy;&amp;gcy;&amp;ocy;&amp;dcy;&amp;ncy;&amp;yacy; &amp;pcy;&amp;ocy;&amp;kcy;&amp;acy;&amp;zhcy;&amp;ucy;&amp;tcy; &amp;dcy;&amp;ocy;&amp;kcy;&amp;ucy;&amp;mcy;&amp;iecy;&amp;ncy;&amp;tcy;&amp;acy;&amp;lcy;&amp;softcy;&amp;ncy;&amp;ycy;&amp;jcy; &amp;fcy;&amp;icy;&amp;lcy;&amp;softcy;&amp;mcy;-&amp;scy;&amp;iecy;&amp;ncy;&amp;scy;&amp;acy;&amp;tscy;&amp;icy;&amp;yuc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00192" y="4760696"/>
            <a:ext cx="2555500" cy="191662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536" y="4784581"/>
            <a:ext cx="2255912" cy="169193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descr="&amp;Ocy;&amp;khcy;&amp;ocy;&amp;tcy;&amp;lcy;&amp;icy;&amp;vcy;&amp;acy;&amp;yacy; &amp;Pcy;&amp;lcy;&amp;iecy;&amp;scy;&amp;iecy;&amp;ncy;&amp;softcy; - &amp;scy;&amp;tcy;&amp;icy;&amp;khcy;&amp;icy; &amp;icy; &amp;pcy;&amp;rcy;&amp;ocy;&amp;zcy;&amp;acy; &amp;ncy;&amp;acy; &amp;Icy;&amp;zcy;&amp;bcy;&amp;iecy;-&amp;CHcy;&amp;icy;&amp;tcy;&amp;acy;&amp;lcy;&amp;softcy;&amp;ncy;&amp;iec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3808" y="4682765"/>
            <a:ext cx="3159276" cy="189556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38524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4653136"/>
            <a:ext cx="8424936" cy="1051560"/>
          </a:xfrm>
        </p:spPr>
        <p:txBody>
          <a:bodyPr>
            <a:normAutofit fontScale="90000"/>
          </a:bodyPr>
          <a:lstStyle/>
          <a:p>
            <a:r>
              <a:rPr lang="ru-RU" sz="2700" dirty="0">
                <a:effectLst/>
              </a:rPr>
              <a:t> </a:t>
            </a:r>
            <a:r>
              <a:rPr lang="ru-RU" sz="2700" dirty="0">
                <a:solidFill>
                  <a:schemeClr val="tx2">
                    <a:lumMod val="90000"/>
                    <a:lumOff val="10000"/>
                  </a:schemeClr>
                </a:solidFill>
                <a:effectLst/>
              </a:rPr>
              <a:t>Чаще всего от плесени страдает хлеб. Многие хозяйки, обнаружив такой неприятный сюрприз, просто-напросто срезают участок, пораженный плесенью, а оставшуюся часть хлеба дальше применяют в пищу. Благодаря научным исследованиям стало известно, что заплесневелые мучные изделия и молочные продукты необходимо однозначно выбрасывать целиком (так как они имеют пористую структуру, и плесень распространяется не только на поверхности, но и в самую </a:t>
            </a:r>
            <a:r>
              <a:rPr lang="ru-RU" sz="2700" dirty="0" smtClean="0">
                <a:solidFill>
                  <a:schemeClr val="tx2">
                    <a:lumMod val="90000"/>
                    <a:lumOff val="10000"/>
                  </a:schemeClr>
                </a:solidFill>
                <a:effectLst/>
              </a:rPr>
              <a:t/>
            </a:r>
            <a:br>
              <a:rPr lang="ru-RU" sz="2700" dirty="0" smtClean="0">
                <a:solidFill>
                  <a:schemeClr val="tx2">
                    <a:lumMod val="90000"/>
                    <a:lumOff val="10000"/>
                  </a:schemeClr>
                </a:solidFill>
                <a:effectLst/>
              </a:rPr>
            </a:br>
            <a:r>
              <a:rPr lang="ru-RU" sz="2700" dirty="0" smtClean="0">
                <a:solidFill>
                  <a:schemeClr val="tx2">
                    <a:lumMod val="90000"/>
                    <a:lumOff val="10000"/>
                  </a:schemeClr>
                </a:solidFill>
                <a:effectLst/>
              </a:rPr>
              <a:t>глубь </a:t>
            </a:r>
            <a:r>
              <a:rPr lang="ru-RU" sz="2700" dirty="0">
                <a:solidFill>
                  <a:schemeClr val="tx2">
                    <a:lumMod val="90000"/>
                    <a:lumOff val="10000"/>
                  </a:schemeClr>
                </a:solidFill>
                <a:effectLst/>
              </a:rPr>
              <a:t>продукта или </a:t>
            </a:r>
            <a:r>
              <a:rPr lang="ru-RU" sz="2700" dirty="0" smtClean="0">
                <a:solidFill>
                  <a:schemeClr val="tx2">
                    <a:lumMod val="90000"/>
                    <a:lumOff val="10000"/>
                  </a:schemeClr>
                </a:solidFill>
                <a:effectLst/>
              </a:rPr>
              <a:t>мучного</a:t>
            </a:r>
            <a:br>
              <a:rPr lang="ru-RU" sz="2700" dirty="0" smtClean="0">
                <a:solidFill>
                  <a:schemeClr val="tx2">
                    <a:lumMod val="90000"/>
                    <a:lumOff val="10000"/>
                  </a:schemeClr>
                </a:solidFill>
                <a:effectLst/>
              </a:rPr>
            </a:br>
            <a:r>
              <a:rPr lang="ru-RU" sz="2700" dirty="0" smtClean="0">
                <a:solidFill>
                  <a:schemeClr val="tx2">
                    <a:lumMod val="90000"/>
                    <a:lumOff val="10000"/>
                  </a:schemeClr>
                </a:solidFill>
                <a:effectLst/>
              </a:rPr>
              <a:t> </a:t>
            </a:r>
            <a:r>
              <a:rPr lang="ru-RU" sz="2700" dirty="0">
                <a:solidFill>
                  <a:schemeClr val="tx2">
                    <a:lumMod val="90000"/>
                    <a:lumOff val="10000"/>
                  </a:schemeClr>
                </a:solidFill>
                <a:effectLst/>
              </a:rPr>
              <a:t>изделия).</a:t>
            </a:r>
            <a:endParaRPr lang="ru-RU" sz="2700" dirty="0">
              <a:solidFill>
                <a:schemeClr val="tx2">
                  <a:lumMod val="90000"/>
                  <a:lumOff val="10000"/>
                </a:schemeClr>
              </a:solidFill>
            </a:endParaRPr>
          </a:p>
        </p:txBody>
      </p:sp>
      <p:pic>
        <p:nvPicPr>
          <p:cNvPr id="3074" name="Picture 2" descr="&amp;Mcy;&amp;iecy;&amp;dcy;&amp;icy;&amp;tscy;&amp;icy;&amp;ncy;&amp;scy;&amp;kcy;&amp;ocy;&amp;iecy; &amp;ncy;&amp;acy;&amp;pcy;&amp;rcy;&amp;acy;&amp;vcy;&amp;lcy;&amp;iecy;&amp;ncy;&amp;icy;&amp;iecy; &amp;Ocy;&amp;tcy;&amp;rcy;&amp;acy;&amp;vcy;&amp;lcy;&amp;iecy;&amp;ncy;&amp;icy;&amp;iecy; &amp;pcy;&amp;icy;&amp;shchcy;&amp;iecy;&amp;vcy;&amp;ocy;&amp;iec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0151" y="4653136"/>
            <a:ext cx="2688299" cy="201622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91745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060848"/>
            <a:ext cx="8183880" cy="1051560"/>
          </a:xfrm>
        </p:spPr>
        <p:txBody>
          <a:bodyPr>
            <a:noAutofit/>
          </a:bodyPr>
          <a:lstStyle/>
          <a:p>
            <a:r>
              <a:rPr lang="ru-RU" sz="2400" dirty="0">
                <a:solidFill>
                  <a:schemeClr val="tx2">
                    <a:lumMod val="90000"/>
                    <a:lumOff val="10000"/>
                  </a:schemeClr>
                </a:solidFill>
                <a:effectLst/>
              </a:rPr>
              <a:t>Плесень опасна для здоровья. Многие грибы плесени вызывают гниение и порчу продуктов, зерна, фруктов, а также тканей.  При попадании плесневых спор в желудочно-кишечный тракт развивается пищевая аллергия.</a:t>
            </a:r>
            <a:br>
              <a:rPr lang="ru-RU" sz="2400" dirty="0">
                <a:solidFill>
                  <a:schemeClr val="tx2">
                    <a:lumMod val="90000"/>
                    <a:lumOff val="10000"/>
                  </a:schemeClr>
                </a:solidFill>
                <a:effectLst/>
              </a:rPr>
            </a:br>
            <a:endParaRPr lang="ru-RU" sz="2400" dirty="0">
              <a:solidFill>
                <a:schemeClr val="tx2">
                  <a:lumMod val="90000"/>
                  <a:lumOff val="10000"/>
                </a:schemeClr>
              </a:solidFill>
            </a:endParaRPr>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2780928"/>
            <a:ext cx="6768752" cy="338437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1093154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спект">
  <a:themeElements>
    <a:clrScheme name="Аспект">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Аспект">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Аспект">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987</TotalTime>
  <Words>500</Words>
  <Application>Microsoft Office PowerPoint</Application>
  <PresentationFormat>Экран (4:3)</PresentationFormat>
  <Paragraphs>77</Paragraphs>
  <Slides>20</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Аспект</vt:lpstr>
      <vt:lpstr>                     муниципальное бюджетное общеобразовательное учреждение  «Начальная общеобразовательная школа № 43»      Условия образования  плесени на хлебе</vt:lpstr>
      <vt:lpstr>Цель исследования :</vt:lpstr>
      <vt:lpstr> Объект исследования:  плесневые грибы.  Предмет исследования:  кусочки белого и чёрного хлеба.  Методы работы:   анализ литературы, опыты, наблюдения, исследование. </vt:lpstr>
      <vt:lpstr>Презентация PowerPoint</vt:lpstr>
      <vt:lpstr>Плесень - относится к царству грибов.  Плесень – это  пушистый или бархатистый налёт  разного вида и цвета, представленный скоплением микроскопических грибов. </vt:lpstr>
      <vt:lpstr>Плесень размножается невероятно быстро при помощи спор. В обыкновенной хлебной плесени можно различить маленькие чёрные точки - спорангии, в которых образуются споры. В одном спорангии содержится до 50.000 спор, каждая из которых способна воспроизвести сотни миллионов новых спор всего за несколько дней! А если условия благоприятные, плесень быстро появится на книге, обуви или на упавшем дереве в лесу. </vt:lpstr>
      <vt:lpstr>Плесень и ее споры вместе с другими микроорганизмами (вирусами, бактериями) обнаруживаются в воздухе любого помещения  в виде мелких частиц. Порой плесень имеет вид пленок, корочек, рыхлого или порошкообразного налета на испорченных пищевых продуктах, прелых листьях, на гнилой древесине. Плесень обожает грязь. Чем грязнее жилище, тем больше бактерий, а чем больше бактерий, тем больше грибков.  </vt:lpstr>
      <vt:lpstr> Чаще всего от плесени страдает хлеб. Многие хозяйки, обнаружив такой неприятный сюрприз, просто-напросто срезают участок, пораженный плесенью, а оставшуюся часть хлеба дальше применяют в пищу. Благодаря научным исследованиям стало известно, что заплесневелые мучные изделия и молочные продукты необходимо однозначно выбрасывать целиком (так как они имеют пористую структуру, и плесень распространяется не только на поверхности, но и в самую  глубь продукта или мучного  изделия).</vt:lpstr>
      <vt:lpstr>Плесень опасна для здоровья. Многие грибы плесени вызывают гниение и порчу продуктов, зерна, фруктов, а также тканей.  При попадании плесневых спор в желудочно-кишечный тракт развивается пищевая аллергия. </vt:lpstr>
      <vt:lpstr>Самой ядовитой считается плесень желтого цвета. Желтая плесень поражает пищевые продукты (наиболее подвержены поражению рыба, молоко, рис). Продукты, имеющие плесень, токсичны и могут послужить началом различных заболеваний. Их лучше выбрасывать</vt:lpstr>
      <vt:lpstr>Однако есть и полезная плесень – используется в медицине(пенициллин), в сыроварении и виноделии.</vt:lpstr>
      <vt:lpstr>ОПЫТ № 1 Я взял кусочки белого и чёрного хлеба, завернул их в полиэтиленовый пакет, положил их на тарелку и оставил тарелку на столе (солнечный  свет, свежий воздух). </vt:lpstr>
      <vt:lpstr>Презентация PowerPoint</vt:lpstr>
      <vt:lpstr>На десятый день хлеб стал меньше по размеру и засох. Плесень не выросла.  Вывод: гипотеза не подтвердилась, значит нужно создать другие условия для образования плесени на хлебе.      </vt:lpstr>
      <vt:lpstr>ОПЫТ № 2   Я взял новые два кусочка хлеба. На каждый образец капнул 4-5 капель воды. Каждый из них отдельно завернул в полиэтиленовый пакет и положил их в тёмное и тёплое место (в шкаф).         1.В первый, во второй и в                  2. На четвёртый день на хлебе     третий день плесень                           появились первые споры      не появилась.                                      плесени.    </vt:lpstr>
      <vt:lpstr>3.В последующие дни плесень          4. На пятый и шестой день разрасталась и меняла цвет от              плесень продолжает    зеленоватого до чёрного.                     размножение. </vt:lpstr>
      <vt:lpstr>Выводы:   проведённые  исследования показали, что для прорастания плесени благоприятными условиями будут  те, где  есть: тепло, влажность и темнота  Солнечный свет и воздух не дают плесени образоваться, но хлеб при таких условиях засыхает. На засохшем хлебе плесень не растёт. </vt:lpstr>
      <vt:lpstr>Я советую всем хозяйкам не класть на хранение хлеб в хлебницу, где темно, тепло и влажно, а хранить хлеб в светлом месте, чтобы избежать появления плесени. </vt:lpstr>
      <vt:lpstr>Помните – заплесневевший хлеб нельзя использовать в пищу, это очень опасно для здоровья. Заплесневелые мучные изделия  необходимо  выбрасывать!</vt:lpstr>
      <vt:lpstr>Интернет – ресурсы: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на тему : Плесень на хлебе</dc:title>
  <dc:creator>HP</dc:creator>
  <cp:lastModifiedBy>Светлана</cp:lastModifiedBy>
  <cp:revision>92</cp:revision>
  <dcterms:created xsi:type="dcterms:W3CDTF">2013-05-21T07:40:47Z</dcterms:created>
  <dcterms:modified xsi:type="dcterms:W3CDTF">2015-11-01T00:51:26Z</dcterms:modified>
</cp:coreProperties>
</file>