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65" r:id="rId3"/>
    <p:sldId id="256" r:id="rId4"/>
    <p:sldId id="257" r:id="rId5"/>
    <p:sldId id="274" r:id="rId6"/>
    <p:sldId id="273" r:id="rId7"/>
    <p:sldId id="258" r:id="rId8"/>
    <p:sldId id="276" r:id="rId9"/>
    <p:sldId id="277" r:id="rId10"/>
    <p:sldId id="266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63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0000CC"/>
    <a:srgbClr val="9900FF"/>
    <a:srgbClr val="33CC33"/>
    <a:srgbClr val="FF3300"/>
    <a:srgbClr val="006600"/>
    <a:srgbClr val="A50021"/>
    <a:srgbClr val="EF9511"/>
    <a:srgbClr val="92F8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0A2A976-79F0-46D0-9B78-B1885E0DF4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B4E6-A696-4D76-A0C0-E65359FD1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E5B66-6086-4D88-8138-2473F7B6B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29D50DD-9AE2-491B-A829-EBD423771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A706D-1890-41C0-A41C-24043E685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1AE61-EDB5-4D2A-8B12-465595F89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BBDA50A-9AB3-4AF4-8EA5-EFC196B1A3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2AE5-2D12-4549-B1A0-AE8F7B662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241B2-B72B-4AC3-B7EC-8E5949C5A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7DC3-92DF-40A1-A085-60ED5504C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52988-2264-4BB7-BAFD-749ABCE1B0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C18C41-DA13-4BAC-82D4-23834253B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400288" y="352408"/>
            <a:ext cx="4484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Bookman Old Style" pitchFamily="18" charset="0"/>
              </a:rPr>
              <a:t>Урок по математике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во 2 классе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5408" y="1709728"/>
            <a:ext cx="751410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примеров </a:t>
            </a:r>
          </a:p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задач. Закрепление</a:t>
            </a:r>
          </a:p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таблицы умножения на 7.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495408" y="4605344"/>
            <a:ext cx="63230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Презентацию выполнила </a:t>
            </a:r>
          </a:p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учитель начальных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классов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школы 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Сехриё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”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, г. Ташкент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Недвецкая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А.А.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23944" y="352408"/>
            <a:ext cx="7329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уравнения: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314432" y="1709728"/>
            <a:ext cx="6227763" cy="2560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8800" b="1" dirty="0" err="1" smtClean="0">
                <a:solidFill>
                  <a:srgbClr val="A50021"/>
                </a:solidFill>
                <a:latin typeface="Times New Roman" pitchFamily="18" charset="0"/>
              </a:rPr>
              <a:t>х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8800" b="1" dirty="0">
                <a:solidFill>
                  <a:srgbClr val="A50021"/>
                </a:solidFill>
                <a:latin typeface="Times New Roman" pitchFamily="18" charset="0"/>
              </a:rPr>
              <a:t>· 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5 = 25</a:t>
            </a:r>
            <a:r>
              <a:rPr lang="ru-RU" sz="8800" b="1" dirty="0">
                <a:solidFill>
                  <a:srgbClr val="A50021"/>
                </a:solidFill>
                <a:latin typeface="Times New Roman" pitchFamily="18" charset="0"/>
              </a:rPr>
              <a:t>	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8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8800" b="1" dirty="0" err="1" smtClean="0">
                <a:solidFill>
                  <a:srgbClr val="A50021"/>
                </a:solidFill>
                <a:latin typeface="Times New Roman" pitchFamily="18" charset="0"/>
              </a:rPr>
              <a:t>х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 : 7 = 6</a:t>
            </a:r>
            <a:r>
              <a:rPr lang="ru-RU" sz="8800" b="1" dirty="0">
                <a:solidFill>
                  <a:srgbClr val="A50021"/>
                </a:solidFill>
                <a:latin typeface="Times New Roman" pitchFamily="18" charset="0"/>
              </a:rPr>
              <a:t>		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8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8800" b="1" dirty="0" err="1" smtClean="0">
                <a:solidFill>
                  <a:srgbClr val="A50021"/>
                </a:solidFill>
                <a:latin typeface="Times New Roman" pitchFamily="18" charset="0"/>
              </a:rPr>
              <a:t>х</a:t>
            </a:r>
            <a:r>
              <a:rPr lang="ru-RU" sz="8800" b="1" dirty="0" smtClean="0">
                <a:solidFill>
                  <a:srgbClr val="A50021"/>
                </a:solidFill>
                <a:latin typeface="Times New Roman" pitchFamily="18" charset="0"/>
              </a:rPr>
              <a:t> + 26 = 56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</a:rPr>
              <a:t>		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00040" y="623872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81512" y="261920"/>
            <a:ext cx="4081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четверг</a:t>
            </a:r>
            <a:endParaRPr lang="ru-RU" sz="8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5896" y="4967296"/>
            <a:ext cx="680205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ЧЕТВЕРГ, четвертый день,</a:t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Шапку носит набекрень.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3264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ящике с апельсинами сидел Чебурашка. Апельсины весили 12 кг, а Чебурашка   в 2 раза  меньше. Сколько кг весил Чебурашка ?</a:t>
            </a:r>
            <a:endParaRPr lang="ru-RU" sz="4000" b="1" cap="none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357088" cy="2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48819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00040" y="623872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81512" y="261920"/>
            <a:ext cx="4368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пятница</a:t>
            </a:r>
            <a:endParaRPr lang="ru-RU" sz="8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2480" y="4876808"/>
            <a:ext cx="743139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Пятый – ПЯТНИЦА — сестрица,</a:t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модная девица.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23944" y="352408"/>
            <a:ext cx="7329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примеры столбиком: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00040" y="2343144"/>
            <a:ext cx="6227763" cy="2560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45 + 25 =</a:t>
            </a:r>
          </a:p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76 + 27 =</a:t>
            </a:r>
          </a:p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30 – 21 =</a:t>
            </a:r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843464" y="2343144"/>
            <a:ext cx="6227763" cy="2560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68 + 22 =</a:t>
            </a:r>
          </a:p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37 + 13 =</a:t>
            </a:r>
          </a:p>
          <a:p>
            <a:r>
              <a:rPr lang="ru-RU" sz="6600" b="1" dirty="0" smtClean="0">
                <a:solidFill>
                  <a:srgbClr val="A50021"/>
                </a:solidFill>
                <a:latin typeface="Times New Roman" pitchFamily="18" charset="0"/>
              </a:rPr>
              <a:t>90 – 23 =</a:t>
            </a:r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00040" y="623872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0000CC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81512" y="261920"/>
            <a:ext cx="4266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суббота</a:t>
            </a:r>
            <a:endParaRPr lang="ru-RU" sz="8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4432" y="4967296"/>
            <a:ext cx="6386877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 СУББОТУ, день шестой</a:t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Учимся мы всей 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гурьбой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school11-1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04" y="442896"/>
            <a:ext cx="7858181" cy="53246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57360" y="1619240"/>
            <a:ext cx="60722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 по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учебнику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 descr="post-207850-1266987079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0" y="80944"/>
            <a:ext cx="1813296" cy="1949082"/>
          </a:xfrm>
          <a:prstGeom prst="rect">
            <a:avLst/>
          </a:prstGeom>
        </p:spPr>
      </p:pic>
      <p:pic>
        <p:nvPicPr>
          <p:cNvPr id="21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71752" y="985824"/>
            <a:ext cx="823914" cy="8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33704" y="4243392"/>
            <a:ext cx="752476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77128" y="3067048"/>
            <a:ext cx="823914" cy="8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00040" y="623872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9900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29072" y="171432"/>
            <a:ext cx="502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воскресенье</a:t>
            </a:r>
            <a:endParaRPr lang="ru-RU" sz="6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4432" y="4967296"/>
            <a:ext cx="717895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последний, ВОСКРЕСЕНЬЕ, </a:t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Назначаем днем веселья. 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681016" y="261920"/>
            <a:ext cx="7900048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Правила поведения в лесу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" name="Рисунок 63" descr="0016-031-Pravila-povedenija-v-prirod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4440" y="986208"/>
            <a:ext cx="3800495" cy="2850371"/>
          </a:xfrm>
          <a:prstGeom prst="rect">
            <a:avLst/>
          </a:prstGeom>
        </p:spPr>
      </p:pic>
      <p:pic>
        <p:nvPicPr>
          <p:cNvPr id="65" name="Рисунок 64" descr="0005-005-Ne-zabiraj-iz-lesa-domoj-zhivotnyk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71752" y="3881440"/>
            <a:ext cx="3710008" cy="2782506"/>
          </a:xfrm>
          <a:prstGeom prst="rect">
            <a:avLst/>
          </a:prstGeom>
        </p:spPr>
      </p:pic>
      <p:pic>
        <p:nvPicPr>
          <p:cNvPr id="66" name="Рисунок 65" descr="0012-012-Ne-ostavljaj-musor-v-les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76" y="985824"/>
            <a:ext cx="3800496" cy="28503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958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9552" y="623872"/>
            <a:ext cx="8473538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хотите пройти в наш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сказочный лес,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должны отведать наших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волшебных яблочек с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заданиями</a:t>
            </a:r>
            <a:r>
              <a:rPr lang="ru-RU" sz="4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96752"/>
            <a:ext cx="9144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хорошим </a:t>
            </a:r>
          </a:p>
          <a:p>
            <a:pPr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настроением </a:t>
            </a:r>
          </a:p>
          <a:p>
            <a:pPr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принимайся </a:t>
            </a:r>
          </a:p>
          <a:p>
            <a:pPr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за работу!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04840" y="4062416"/>
            <a:ext cx="847353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Таблица</a:t>
            </a:r>
          </a:p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Умножения на 5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95408" y="261920"/>
            <a:ext cx="61440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65288" y="928688"/>
            <a:ext cx="5689600" cy="321468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</a:rPr>
              <a:t>  Нас 7 братьев:</a:t>
            </a:r>
          </a:p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</a:rPr>
              <a:t>  Годами все равны,</a:t>
            </a:r>
          </a:p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</a:rPr>
              <a:t>  А имена разные.</a:t>
            </a:r>
          </a:p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</a:rPr>
              <a:t>  Угадайте, кто мы?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4845050"/>
            <a:ext cx="8634413" cy="1155700"/>
            <a:chOff x="204" y="3052"/>
            <a:chExt cx="5439" cy="728"/>
          </a:xfrm>
        </p:grpSpPr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04" y="3099"/>
              <a:ext cx="664" cy="667"/>
              <a:chOff x="2601" y="414"/>
              <a:chExt cx="7020" cy="6840"/>
            </a:xfrm>
          </p:grpSpPr>
          <p:sp>
            <p:nvSpPr>
              <p:cNvPr id="4119" name="AutoShape 5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</p:grpSp>
        <p:grpSp>
          <p:nvGrpSpPr>
            <p:cNvPr id="4101" name="Group 7"/>
            <p:cNvGrpSpPr>
              <a:grpSpLocks/>
            </p:cNvGrpSpPr>
            <p:nvPr/>
          </p:nvGrpSpPr>
          <p:grpSpPr bwMode="auto">
            <a:xfrm>
              <a:off x="960" y="3096"/>
              <a:ext cx="661" cy="664"/>
              <a:chOff x="2597" y="409"/>
              <a:chExt cx="7020" cy="6840"/>
            </a:xfrm>
          </p:grpSpPr>
          <p:sp>
            <p:nvSpPr>
              <p:cNvPr id="4117" name="AutoShape 8"/>
              <p:cNvSpPr>
                <a:spLocks noChangeArrowheads="1"/>
              </p:cNvSpPr>
              <p:nvPr/>
            </p:nvSpPr>
            <p:spPr bwMode="auto">
              <a:xfrm>
                <a:off x="2597" y="409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4118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4102" name="Group 10"/>
            <p:cNvGrpSpPr>
              <a:grpSpLocks/>
            </p:cNvGrpSpPr>
            <p:nvPr/>
          </p:nvGrpSpPr>
          <p:grpSpPr bwMode="auto">
            <a:xfrm>
              <a:off x="1708" y="3091"/>
              <a:ext cx="683" cy="667"/>
              <a:chOff x="2601" y="414"/>
              <a:chExt cx="7020" cy="6840"/>
            </a:xfrm>
          </p:grpSpPr>
          <p:sp>
            <p:nvSpPr>
              <p:cNvPr id="4115" name="AutoShape 11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</p:grpSp>
        <p:grpSp>
          <p:nvGrpSpPr>
            <p:cNvPr id="4103" name="Group 13"/>
            <p:cNvGrpSpPr>
              <a:grpSpLocks/>
            </p:cNvGrpSpPr>
            <p:nvPr/>
          </p:nvGrpSpPr>
          <p:grpSpPr bwMode="auto">
            <a:xfrm>
              <a:off x="2488" y="3107"/>
              <a:ext cx="658" cy="673"/>
              <a:chOff x="2601" y="414"/>
              <a:chExt cx="7020" cy="6840"/>
            </a:xfrm>
          </p:grpSpPr>
          <p:sp>
            <p:nvSpPr>
              <p:cNvPr id="4113" name="AutoShape 14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33CC33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</p:grpSp>
        <p:grpSp>
          <p:nvGrpSpPr>
            <p:cNvPr id="4104" name="Group 16"/>
            <p:cNvGrpSpPr>
              <a:grpSpLocks/>
            </p:cNvGrpSpPr>
            <p:nvPr/>
          </p:nvGrpSpPr>
          <p:grpSpPr bwMode="auto">
            <a:xfrm>
              <a:off x="3241" y="3075"/>
              <a:ext cx="708" cy="704"/>
              <a:chOff x="2601" y="414"/>
              <a:chExt cx="7020" cy="6840"/>
            </a:xfrm>
          </p:grpSpPr>
          <p:sp>
            <p:nvSpPr>
              <p:cNvPr id="4111" name="AutoShape 17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3399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</p:grpSp>
        <p:grpSp>
          <p:nvGrpSpPr>
            <p:cNvPr id="4105" name="Group 19"/>
            <p:cNvGrpSpPr>
              <a:grpSpLocks/>
            </p:cNvGrpSpPr>
            <p:nvPr/>
          </p:nvGrpSpPr>
          <p:grpSpPr bwMode="auto">
            <a:xfrm>
              <a:off x="4099" y="3052"/>
              <a:ext cx="701" cy="704"/>
              <a:chOff x="2601" y="414"/>
              <a:chExt cx="7020" cy="6840"/>
            </a:xfrm>
          </p:grpSpPr>
          <p:sp>
            <p:nvSpPr>
              <p:cNvPr id="4109" name="AutoShape 20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0033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</p:grpSp>
        <p:grpSp>
          <p:nvGrpSpPr>
            <p:cNvPr id="4106" name="Group 22"/>
            <p:cNvGrpSpPr>
              <a:grpSpLocks/>
            </p:cNvGrpSpPr>
            <p:nvPr/>
          </p:nvGrpSpPr>
          <p:grpSpPr bwMode="auto">
            <a:xfrm>
              <a:off x="4933" y="3067"/>
              <a:ext cx="710" cy="692"/>
              <a:chOff x="2601" y="414"/>
              <a:chExt cx="7020" cy="6840"/>
            </a:xfrm>
          </p:grpSpPr>
          <p:sp>
            <p:nvSpPr>
              <p:cNvPr id="4107" name="AutoShape 23"/>
              <p:cNvSpPr>
                <a:spLocks noChangeArrowheads="1"/>
              </p:cNvSpPr>
              <p:nvPr/>
            </p:nvSpPr>
            <p:spPr bwMode="auto">
              <a:xfrm>
                <a:off x="2601" y="414"/>
                <a:ext cx="7020" cy="6840"/>
              </a:xfrm>
              <a:prstGeom prst="smileyFace">
                <a:avLst>
                  <a:gd name="adj" fmla="val 4653"/>
                </a:avLst>
              </a:prstGeom>
              <a:solidFill>
                <a:srgbClr val="9900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1" y="3294"/>
                <a:ext cx="720" cy="14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7</a:t>
                </a: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AutoShape 10"/>
          <p:cNvSpPr>
            <a:spLocks noChangeArrowheads="1"/>
          </p:cNvSpPr>
          <p:nvPr/>
        </p:nvSpPr>
        <p:spPr bwMode="auto">
          <a:xfrm>
            <a:off x="228576" y="171432"/>
            <a:ext cx="3965576" cy="393383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0048" y="533384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понедельник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5408" y="4303455"/>
            <a:ext cx="69626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неделька, в ней семь дней.</a:t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Поскорей знакомься с ней.</a:t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день по всем неделькам</a:t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Назовется ПОНЕДЕЛЬНИК.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428604"/>
            <a:ext cx="6063130" cy="4608000"/>
          </a:xfrm>
          <a:prstGeom prst="rect">
            <a:avLst/>
          </a:prstGeom>
        </p:spPr>
      </p:pic>
      <p:pic>
        <p:nvPicPr>
          <p:cNvPr id="3" name="Рисунок 2" descr="post-56918-125042103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3429000"/>
            <a:ext cx="1891645" cy="3101058"/>
          </a:xfrm>
          <a:prstGeom prst="rect">
            <a:avLst/>
          </a:prstGeom>
        </p:spPr>
      </p:pic>
      <p:pic>
        <p:nvPicPr>
          <p:cNvPr id="4" name="Рисунок 3" descr="post-56918-125050575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929322" y="3786190"/>
            <a:ext cx="1857388" cy="278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142984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такое умножение?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 умное сложение.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Ведь умней – умножить раз,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Чем слагать всё целый час.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Умножения Таблица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 нам в жизни пригодится.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недаром названа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УМНО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жением</a:t>
            </a:r>
            <a:r>
              <a:rPr lang="ru-RU" sz="2400" b="1" dirty="0" smtClean="0">
                <a:solidFill>
                  <a:schemeClr val="bg1"/>
                </a:solidFill>
              </a:rPr>
              <a:t> она!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40" y="80944"/>
            <a:ext cx="809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00CC"/>
                </a:solidFill>
              </a:rPr>
              <a:t>Математический диктант!</a:t>
            </a:r>
            <a:endParaRPr lang="ru-RU" sz="4800" b="1" u="sng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85723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2= 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785926"/>
            <a:ext cx="35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2= 4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4=12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9=27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10=30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8=16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71752" y="1890704"/>
            <a:ext cx="914400" cy="914400"/>
          </a:xfrm>
          <a:prstGeom prst="rect">
            <a:avLst/>
          </a:prstGeom>
        </p:spPr>
      </p:pic>
      <p:pic>
        <p:nvPicPr>
          <p:cNvPr id="8" name="Рисунок 7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71752" y="985824"/>
            <a:ext cx="9144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857232"/>
            <a:ext cx="3500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9=18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5=20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7=28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7=35</a:t>
            </a:r>
          </a:p>
        </p:txBody>
      </p:sp>
      <p:pic>
        <p:nvPicPr>
          <p:cNvPr id="11" name="Рисунок 10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81264" y="2795584"/>
            <a:ext cx="904880" cy="904880"/>
          </a:xfrm>
          <a:prstGeom prst="rect">
            <a:avLst/>
          </a:prstGeom>
        </p:spPr>
      </p:pic>
      <p:pic>
        <p:nvPicPr>
          <p:cNvPr id="12" name="Рисунок 11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0776" y="3609976"/>
            <a:ext cx="1095376" cy="1095376"/>
          </a:xfrm>
          <a:prstGeom prst="rect">
            <a:avLst/>
          </a:prstGeom>
        </p:spPr>
      </p:pic>
      <p:pic>
        <p:nvPicPr>
          <p:cNvPr id="13" name="Рисунок 12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43216" y="4514856"/>
            <a:ext cx="995368" cy="995368"/>
          </a:xfrm>
          <a:prstGeom prst="rect">
            <a:avLst/>
          </a:prstGeom>
        </p:spPr>
      </p:pic>
      <p:pic>
        <p:nvPicPr>
          <p:cNvPr id="14" name="Рисунок 13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81264" y="5510224"/>
            <a:ext cx="995368" cy="995368"/>
          </a:xfrm>
          <a:prstGeom prst="rect">
            <a:avLst/>
          </a:prstGeom>
        </p:spPr>
      </p:pic>
      <p:pic>
        <p:nvPicPr>
          <p:cNvPr id="15" name="Рисунок 14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77128" y="895336"/>
            <a:ext cx="1004888" cy="1004888"/>
          </a:xfrm>
          <a:prstGeom prst="rect">
            <a:avLst/>
          </a:prstGeom>
        </p:spPr>
      </p:pic>
      <p:pic>
        <p:nvPicPr>
          <p:cNvPr id="16" name="Рисунок 15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0" y="1800216"/>
            <a:ext cx="995368" cy="995368"/>
          </a:xfrm>
          <a:prstGeom prst="rect">
            <a:avLst/>
          </a:prstGeom>
        </p:spPr>
      </p:pic>
      <p:pic>
        <p:nvPicPr>
          <p:cNvPr id="17" name="Рисунок 16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0" y="2795584"/>
            <a:ext cx="995368" cy="995368"/>
          </a:xfrm>
          <a:prstGeom prst="rect">
            <a:avLst/>
          </a:prstGeom>
        </p:spPr>
      </p:pic>
      <p:pic>
        <p:nvPicPr>
          <p:cNvPr id="18" name="Рисунок 17" descr="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0" y="3700464"/>
            <a:ext cx="1004888" cy="1004888"/>
          </a:xfrm>
          <a:prstGeom prst="rect">
            <a:avLst/>
          </a:prstGeom>
        </p:spPr>
      </p:pic>
      <p:pic>
        <p:nvPicPr>
          <p:cNvPr id="20" name="Рисунок 19" descr="post-56918-125050575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938584" y="3519488"/>
            <a:ext cx="1990736" cy="298363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15938" y="585788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86392" y="804848"/>
            <a:ext cx="297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вторник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5896" y="4967296"/>
            <a:ext cx="6217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/>
              <a:t>ВТОРНИК — это день второй,</a:t>
            </a:r>
            <a:br>
              <a:rPr lang="ru-RU" sz="3200" b="1" dirty="0"/>
            </a:br>
            <a:r>
              <a:rPr lang="ru-RU" sz="3200" b="1" dirty="0"/>
              <a:t>Он стоит перед средой.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Повторяем компоненты:</a:t>
            </a:r>
            <a:endParaRPr lang="ru-RU" sz="4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00CC"/>
                </a:solidFill>
              </a:rPr>
              <a:t>Суммы</a:t>
            </a:r>
            <a:endParaRPr lang="ru-RU" sz="40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00CC"/>
                </a:solidFill>
              </a:rPr>
              <a:t>Разности</a:t>
            </a:r>
            <a:endParaRPr lang="ru-RU" sz="40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00CC"/>
                </a:solidFill>
              </a:rPr>
              <a:t>Произведения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00CC"/>
                </a:solidFill>
              </a:rPr>
              <a:t>Частного</a:t>
            </a:r>
            <a:endParaRPr lang="ru-RU" sz="4000" b="1" dirty="0">
              <a:solidFill>
                <a:srgbClr val="0000CC"/>
              </a:solidFill>
            </a:endParaRPr>
          </a:p>
          <a:p>
            <a:endParaRPr lang="ru-RU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для лиды\fons_nabor 3\gramota_rus.yaz\Горизонтальные фоны Весна Лето_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6" name="AutoShape 8"/>
          <p:cNvSpPr>
            <a:spLocks noChangeArrowheads="1"/>
          </p:cNvSpPr>
          <p:nvPr/>
        </p:nvSpPr>
        <p:spPr bwMode="auto">
          <a:xfrm>
            <a:off x="500040" y="623872"/>
            <a:ext cx="4237038" cy="411004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95904" y="442896"/>
            <a:ext cx="31742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</a:t>
            </a:r>
            <a:endParaRPr lang="ru-RU" sz="8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5896" y="4967296"/>
            <a:ext cx="651864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Серединочка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СРЕДА</a:t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Третьим днем всегда была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1278</TotalTime>
  <Words>243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Повторяем компоненты:</vt:lpstr>
      <vt:lpstr>Слайд 9</vt:lpstr>
      <vt:lpstr>Слайд 10</vt:lpstr>
      <vt:lpstr>Слайд 11</vt:lpstr>
      <vt:lpstr> В ящике с апельсинами сидел Чебурашка. Апельсины весили 12 кг, а Чебурашка   в 2 раза  меньше. Сколько кг весил Чебурашка 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User</cp:lastModifiedBy>
  <cp:revision>86</cp:revision>
  <dcterms:created xsi:type="dcterms:W3CDTF">2008-11-09T06:57:17Z</dcterms:created>
  <dcterms:modified xsi:type="dcterms:W3CDTF">2015-11-10T18:58:24Z</dcterms:modified>
</cp:coreProperties>
</file>