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65" r:id="rId4"/>
    <p:sldId id="270" r:id="rId5"/>
    <p:sldId id="266" r:id="rId6"/>
    <p:sldId id="279" r:id="rId7"/>
    <p:sldId id="281" r:id="rId8"/>
    <p:sldId id="282" r:id="rId9"/>
    <p:sldId id="272" r:id="rId10"/>
    <p:sldId id="271" r:id="rId11"/>
    <p:sldId id="273" r:id="rId12"/>
    <p:sldId id="274" r:id="rId13"/>
    <p:sldId id="267" r:id="rId14"/>
    <p:sldId id="276" r:id="rId15"/>
    <p:sldId id="275" r:id="rId16"/>
    <p:sldId id="277" r:id="rId17"/>
    <p:sldId id="268" r:id="rId18"/>
    <p:sldId id="278" r:id="rId19"/>
    <p:sldId id="269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82" autoAdjust="0"/>
    <p:restoredTop sz="94660"/>
  </p:normalViewPr>
  <p:slideViewPr>
    <p:cSldViewPr>
      <p:cViewPr>
        <p:scale>
          <a:sx n="70" d="100"/>
          <a:sy n="70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AA64A6-D507-41AE-B40C-C2F3611BC7A9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671B67-B49A-4057-851F-C8D7778A3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6AF0-1D7B-4720-9DEB-5845895B2E34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2918-DD27-4D21-BDD6-2B0438E90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64EF-622E-40B4-BB4C-0F54433699F1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6D92-F67E-42E4-995A-CC1965CCB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D139-8400-4697-A3B8-5859A1A6872C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47A1-9717-41A6-BCC9-B97BBFE6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0332331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3781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20332331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81425" y="349250"/>
            <a:ext cx="3781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20332331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53325" y="357188"/>
            <a:ext cx="3781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0431-C082-42DD-AFA6-C4C320B55B34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E355-3009-4E18-B9CD-B372CC75A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DC09-A292-49AA-AB2C-E7C1003908A0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BA16-F7EC-4967-8935-0164D3460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1A98-FD9A-45F0-87E6-5693306C1D2A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346B-E720-47C1-9293-6639A6D34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BEE6-5C22-4DCF-A3B7-A239B5C4A040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DA28-7EE9-4FC9-AAEE-F095A416A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4CB2-B9A8-4D38-876F-3370532D28A6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5B07-9918-4447-9F59-7CB76C428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8EF5-FC21-4547-A71C-C8CB2BBCC363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FE9B-B251-4730-BD2E-02115F4B6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4613-B25F-4A12-BD29-273B81EC4B12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B63B-D4C0-406F-BC48-0AC24D3AD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4992-ABE9-4A0E-A685-8901204B4B54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1BEC-2EEB-49D1-9C31-EB7A733E7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E81F20-4038-415B-8AFF-CABA3EE6F726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79F54-D180-49B3-B27A-2706292D7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skrip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-prirode.com/photo/70-0-5597" TargetMode="External"/><Relationship Id="rId13" Type="http://schemas.openxmlformats.org/officeDocument/2006/relationships/hyperlink" Target="http://www.prelest.com/stilzhizni/polza/gde-zhivet-snegurochka" TargetMode="External"/><Relationship Id="rId18" Type="http://schemas.openxmlformats.org/officeDocument/2006/relationships/hyperlink" Target="http://lenagold.ru/fon/clipart/e/elka/elky36.gif" TargetMode="External"/><Relationship Id="rId3" Type="http://schemas.openxmlformats.org/officeDocument/2006/relationships/hyperlink" Target="http://tockahoopokale.blogspot.ru/2012/12/blog-post_1925.html" TargetMode="External"/><Relationship Id="rId21" Type="http://schemas.openxmlformats.org/officeDocument/2006/relationships/hyperlink" Target="http://ej-ka.net/mandarini-s-sousom.html" TargetMode="External"/><Relationship Id="rId7" Type="http://schemas.openxmlformats.org/officeDocument/2006/relationships/hyperlink" Target="http://kolovodie.ru/2013/01/18/%D0%B4%D0%B5%D0%B4-%D0%BC%D0%BE%C2%AD%D1%80%D0%BE%D0%B7/article_image-image-article/" TargetMode="External"/><Relationship Id="rId12" Type="http://schemas.openxmlformats.org/officeDocument/2006/relationships/hyperlink" Target="http://www.dedmoroz-nn.narod.ru/" TargetMode="External"/><Relationship Id="rId17" Type="http://schemas.openxmlformats.org/officeDocument/2006/relationships/hyperlink" Target="http://my-mnenie.ru/?p=3727" TargetMode="External"/><Relationship Id="rId2" Type="http://schemas.openxmlformats.org/officeDocument/2006/relationships/hyperlink" Target="http://ru.gde-fon.com/prazdniki/473839-zima_snegovik_snezhinki_grafika_oranzhevyj_prazdni.html" TargetMode="External"/><Relationship Id="rId16" Type="http://schemas.openxmlformats.org/officeDocument/2006/relationships/hyperlink" Target="http://egor-rudenko.livejournal.com/6092.html?page=" TargetMode="External"/><Relationship Id="rId20" Type="http://schemas.openxmlformats.org/officeDocument/2006/relationships/hyperlink" Target="http://my-recepty.hol.es/salat-oliv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tki.yandex.ru/next/users/nataliya-b-g/album/177987/view/476288" TargetMode="External"/><Relationship Id="rId11" Type="http://schemas.openxmlformats.org/officeDocument/2006/relationships/hyperlink" Target="http://www.izuminki.com/2012/12/26/novogodnie-muzei-ili-gde-zhivyot-ded-moroz/" TargetMode="External"/><Relationship Id="rId5" Type="http://schemas.openxmlformats.org/officeDocument/2006/relationships/hyperlink" Target="http://edelvaice.com/otkritki/s_novim_godom_-_ded_moroz_i_snegurochka/" TargetMode="External"/><Relationship Id="rId15" Type="http://schemas.openxmlformats.org/officeDocument/2006/relationships/hyperlink" Target="http://mifologia.osipova-pr.com/soderjanie/slavyane/dedmoroz" TargetMode="External"/><Relationship Id="rId10" Type="http://schemas.openxmlformats.org/officeDocument/2006/relationships/hyperlink" Target="http://www.dou34.ru/wp-content/uploads/2015/01/f_4d07944a972c6.jpg" TargetMode="External"/><Relationship Id="rId19" Type="http://schemas.openxmlformats.org/officeDocument/2006/relationships/hyperlink" Target="http://best-animation.ru/novii_god_2011_17.html" TargetMode="External"/><Relationship Id="rId4" Type="http://schemas.openxmlformats.org/officeDocument/2006/relationships/hyperlink" Target="http://s54.radikal.ru/i144/1012/73/ad66d3320c85.png" TargetMode="External"/><Relationship Id="rId9" Type="http://schemas.openxmlformats.org/officeDocument/2006/relationships/hyperlink" Target="http://rus-img2.com/ded-moroz-otkrytki" TargetMode="External"/><Relationship Id="rId14" Type="http://schemas.openxmlformats.org/officeDocument/2006/relationships/hyperlink" Target="http://rus-img2.com/kartinki-novyy-god-snegurochka" TargetMode="External"/><Relationship Id="rId22" Type="http://schemas.openxmlformats.org/officeDocument/2006/relationships/hyperlink" Target="https://ru.wikipedia.org/wiki/%D0%98%D1%80%D0%BE%D0%BD%D0%B8%D1%8F_%D1%81%D1%83%D0%B4%D1%8C%D0%B1%D1%8B,_%D0%B8%D0%BB%D0%B8_%D0%A1_%D0%BB%D1%91%D0%B3%D0%BA%D0%B8%D0%BC_%D0%BF%D0%B0%D1%80%D0%BE%D0%B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Рисунок 3" descr="z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8988" y="-90488"/>
            <a:ext cx="5457825" cy="29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Дом Деда Мороза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8" cy="4525963"/>
          </a:xfrm>
        </p:spPr>
        <p:txBody>
          <a:bodyPr/>
          <a:lstStyle/>
          <a:p>
            <a:pPr eaLnBrk="1" hangingPunct="1"/>
            <a:r>
              <a:rPr lang="ru-RU" smtClean="0"/>
              <a:t>У Деда Мороза есть свой волшебный дом. Русский Дед Мороз живет в своей резиденции в городе Великий Устюг. Там у доброго Дедушки Мороза большая сказочная усадьба, в которой он и проводит весь год, а в новогодние праздники отправляется в дорогу по всей стране, чтобы в каждый дом новогодний праздник принести.</a:t>
            </a: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3438" y="1785926"/>
            <a:ext cx="428628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Рисунок 5" descr="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5381625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Транспорт Деда Мороза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525963"/>
          </a:xfrm>
        </p:spPr>
        <p:txBody>
          <a:bodyPr/>
          <a:lstStyle/>
          <a:p>
            <a:pPr eaLnBrk="1" hangingPunct="1"/>
            <a:r>
              <a:rPr lang="ru-RU" smtClean="0"/>
              <a:t>Ездит волшебный </a:t>
            </a:r>
            <a:r>
              <a:rPr lang="ru-RU" b="1" smtClean="0"/>
              <a:t>Дедушка Мороз</a:t>
            </a:r>
            <a:r>
              <a:rPr lang="ru-RU" smtClean="0"/>
              <a:t> в санях, запряженных тройкой лошадей с бубенцами и яркими ленточками. </a:t>
            </a:r>
          </a:p>
        </p:txBody>
      </p:sp>
      <p:pic>
        <p:nvPicPr>
          <p:cNvPr id="4" name="Рисунок 3" descr="092fef4e750ac8ddadbe61f6228ea52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357438"/>
            <a:ext cx="6037262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5381625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Помощники Деда Мороза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88" cy="4525963"/>
          </a:xfrm>
        </p:spPr>
        <p:txBody>
          <a:bodyPr/>
          <a:lstStyle/>
          <a:p>
            <a:pPr eaLnBrk="1" hangingPunct="1"/>
            <a:r>
              <a:rPr lang="ru-RU" smtClean="0"/>
              <a:t>Есть у Деда Мороза неразлучная спутница - его внучка - Снегурочка (Снегурка). Снегурочка - это милая юная девушка с длинной косой, в белой или серебристой шубке и красивых красных сапожках.</a:t>
            </a:r>
          </a:p>
          <a:p>
            <a:pPr eaLnBrk="1" hangingPunct="1"/>
            <a:r>
              <a:rPr lang="ru-RU" smtClean="0"/>
              <a:t>А еще у Деда Мороза есть помощник - Снеговик. Этот снежный человечек помогает Деду Морозу развлекать детей и взрослых во время новогодних праздников.</a:t>
            </a:r>
          </a:p>
          <a:p>
            <a:pPr eaLnBrk="1" hangingPunct="1"/>
            <a:endParaRPr lang="ru-RU" smtClean="0"/>
          </a:p>
        </p:txBody>
      </p:sp>
      <p:pic>
        <p:nvPicPr>
          <p:cNvPr id="14340" name="Рисунок 4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5381625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6587d32a4d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786446" y="1357298"/>
            <a:ext cx="2971804" cy="424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Снегурочка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25" cy="4525963"/>
          </a:xfrm>
        </p:spPr>
        <p:txBody>
          <a:bodyPr/>
          <a:lstStyle/>
          <a:p>
            <a:pPr eaLnBrk="1" hangingPunct="1"/>
            <a:r>
              <a:rPr lang="ru-RU" smtClean="0"/>
              <a:t>Снегурочка - неизменная спутница Деда Мороза на всех новогодних праздниках. И приходится Снегурочка деду Морозу не кем-нибудь, а любимой внучкой!</a:t>
            </a:r>
          </a:p>
          <a:p>
            <a:pPr eaLnBrk="1" hangingPunct="1"/>
            <a:r>
              <a:rPr lang="ru-RU" smtClean="0"/>
              <a:t>Снегурочка — русский новогодний персонаж. Она – уникальный атрибут Нового Года и помощница Деда Мороза. Ни один его многочисленных зарубежных родственников Деда Мороза не имеет такого милого сопровождения. </a:t>
            </a:r>
          </a:p>
        </p:txBody>
      </p:sp>
      <p:pic>
        <p:nvPicPr>
          <p:cNvPr id="15364" name="Рисунок 5" descr="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357813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6299492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1214422"/>
            <a:ext cx="304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Образ Снегурочки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5186363" cy="4197350"/>
          </a:xfrm>
        </p:spPr>
        <p:txBody>
          <a:bodyPr/>
          <a:lstStyle/>
          <a:p>
            <a:pPr eaLnBrk="1" hangingPunct="1"/>
            <a:r>
              <a:rPr lang="ru-RU" smtClean="0"/>
              <a:t>Образ Снегурочки – это символ застывших вод. Снегурочка - это девушка – вечно юная и жизнерадостная языческая Богиня, одетая только в белые или голубые  одежды.  Её головной убор – восьмилучевой венец, шитый серебром и жемчугом. А длинные белые волосы снегурочки заплетены в косу.</a:t>
            </a:r>
          </a:p>
        </p:txBody>
      </p:sp>
      <p:pic>
        <p:nvPicPr>
          <p:cNvPr id="16388" name="Рисунок 4" descr="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357813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://mifologia.osipova-pr.com/assets/templates/mifologia/img/slav/dedmoroz/dedmoroz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643063"/>
            <a:ext cx="23812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Жилище Снегурочки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Живет Снегурочка в своей резиденции в Костроме. Это красивый терем в русском стиле, но совершенно отличный от терема Деда Мороза в Великом Устюге. В домике Снегурочки гостей встречают разные фольклорные персонажи. Домовой и домовая угощают вкусными булочками-журавушками. Кот Баюн провожает в покои Снегурочки.</a:t>
            </a:r>
          </a:p>
        </p:txBody>
      </p:sp>
      <p:pic>
        <p:nvPicPr>
          <p:cNvPr id="4" name="Рисунок 3" descr="Kostroma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29058" y="2786058"/>
            <a:ext cx="5072098" cy="2990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Рисунок 4" descr="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357813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Помощники Снегурочки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88" cy="4525963"/>
          </a:xfrm>
        </p:spPr>
        <p:txBody>
          <a:bodyPr/>
          <a:lstStyle/>
          <a:p>
            <a:pPr eaLnBrk="1" hangingPunct="1"/>
            <a:r>
              <a:rPr lang="ru-RU" smtClean="0"/>
              <a:t>А еще у Снегурочки есть помощники - берендеи.</a:t>
            </a:r>
          </a:p>
          <a:p>
            <a:pPr eaLnBrk="1" hangingPunct="1"/>
            <a:r>
              <a:rPr lang="ru-RU" smtClean="0"/>
              <a:t>В своей резиденции Снегурочка рассказывает про историю древнерусских богов, и показывает  экспозицию елочек, сделанных детьми со всех концов России из самых разных материалов. А на память Снегурочка дарит каждому гостю свое сердце.</a:t>
            </a:r>
          </a:p>
        </p:txBody>
      </p:sp>
      <p:pic>
        <p:nvPicPr>
          <p:cNvPr id="4" name="Рисунок 3" descr="berende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643063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 descr="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357813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Новогодняя елка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00" cy="4525963"/>
          </a:xfrm>
        </p:spPr>
        <p:txBody>
          <a:bodyPr/>
          <a:lstStyle/>
          <a:p>
            <a:pPr eaLnBrk="1" hangingPunct="1"/>
            <a:r>
              <a:rPr lang="ru-RU" smtClean="0"/>
              <a:t>НОВОГОДНЯЯ ЕЛКА (а еще ее называют Рождественская елка)  - это один из главных традиционных атрибутов празднования Нового Года и Рождества во многих странах мира.</a:t>
            </a:r>
          </a:p>
          <a:p>
            <a:pPr eaLnBrk="1" hangingPunct="1"/>
            <a:r>
              <a:rPr lang="ru-RU" smtClean="0"/>
              <a:t>Обычай украшать елку возник в средневековой германской традиции. И уже после эта традиция прижилась в других странах.  В России новогодняя елка, как атрибут новогоднего праздника, появилась при Петре I, и окончательно прижилась и стала практически народной любимицей - с XIX века.</a:t>
            </a:r>
            <a:endParaRPr lang="en-US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hlinkClick r:id="rId2" action="ppaction://hlinkfile"/>
              </a:rPr>
              <a:t>видео</a:t>
            </a:r>
            <a:endParaRPr lang="ru-RU" smtClean="0"/>
          </a:p>
        </p:txBody>
      </p:sp>
      <p:pic>
        <p:nvPicPr>
          <p:cNvPr id="4" name="Рисунок 3" descr="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571625"/>
            <a:ext cx="256698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0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42925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8" cy="4525963"/>
          </a:xfrm>
        </p:spPr>
        <p:txBody>
          <a:bodyPr/>
          <a:lstStyle/>
          <a:p>
            <a:pPr eaLnBrk="1" hangingPunct="1"/>
            <a:r>
              <a:rPr lang="ru-RU" b="1" smtClean="0"/>
              <a:t>Снеговик</a:t>
            </a:r>
            <a:r>
              <a:rPr lang="ru-RU" smtClean="0"/>
              <a:t>, или как его еще иногда называют, - </a:t>
            </a:r>
            <a:r>
              <a:rPr lang="ru-RU" b="1" smtClean="0"/>
              <a:t>Снежная баба</a:t>
            </a:r>
            <a:r>
              <a:rPr lang="ru-RU" smtClean="0"/>
              <a:t> - один из главных новогодних атрибутов. Он выступает в роли помощника Деда Мороза.</a:t>
            </a:r>
          </a:p>
          <a:p>
            <a:pPr eaLnBrk="1" hangingPunct="1"/>
            <a:r>
              <a:rPr lang="ru-RU" smtClean="0"/>
              <a:t>День Рождения у Снеговика - </a:t>
            </a:r>
            <a:r>
              <a:rPr lang="ru-RU" b="1" smtClean="0"/>
              <a:t>18 января</a:t>
            </a:r>
            <a:r>
              <a:rPr lang="ru-RU" smtClean="0"/>
              <a:t>.</a:t>
            </a:r>
          </a:p>
        </p:txBody>
      </p:sp>
      <p:pic>
        <p:nvPicPr>
          <p:cNvPr id="4" name="Рисунок 3" descr="animashki_1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38"/>
            <a:ext cx="4286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 descr="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2925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Атрибуты нашего времени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63" cy="4525963"/>
          </a:xfrm>
        </p:spPr>
        <p:txBody>
          <a:bodyPr/>
          <a:lstStyle/>
          <a:p>
            <a:pPr eaLnBrk="1" hangingPunct="1"/>
            <a:r>
              <a:rPr lang="ru-RU" smtClean="0"/>
              <a:t>А еще неизменными атрибутами новогоднего праздника стали </a:t>
            </a:r>
            <a:r>
              <a:rPr lang="ru-RU" b="1" smtClean="0"/>
              <a:t>мандарины, </a:t>
            </a:r>
            <a:r>
              <a:rPr lang="ru-RU" smtClean="0"/>
              <a:t>салат</a:t>
            </a:r>
            <a:r>
              <a:rPr lang="ru-RU" b="1" smtClean="0"/>
              <a:t> «Оливье» </a:t>
            </a:r>
            <a:r>
              <a:rPr lang="ru-RU" smtClean="0"/>
              <a:t>и фильм </a:t>
            </a:r>
            <a:r>
              <a:rPr lang="ru-RU" b="1" smtClean="0"/>
              <a:t>«Ирония судьбы, или С легким паром». </a:t>
            </a:r>
            <a:endParaRPr lang="ru-RU" smtClean="0"/>
          </a:p>
        </p:txBody>
      </p:sp>
      <p:pic>
        <p:nvPicPr>
          <p:cNvPr id="4" name="Рисунок 3" descr="мандарин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214688"/>
            <a:ext cx="33861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747312-03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27432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976_ironiya_sudby_ili_s_legkim_paro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1714488"/>
            <a:ext cx="2345378" cy="3643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1" name="Рисунок 6" descr="0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42925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 авторе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600200"/>
            <a:ext cx="8186737" cy="4525963"/>
          </a:xfrm>
        </p:spPr>
        <p:txBody>
          <a:bodyPr/>
          <a:lstStyle/>
          <a:p>
            <a:pPr algn="ctr" eaLnBrk="1" hangingPunct="1"/>
            <a:r>
              <a:rPr lang="ru-RU" smtClean="0"/>
              <a:t>Международный конкурс для детей и педагогов «У ёлочки в гостях» </a:t>
            </a:r>
          </a:p>
          <a:p>
            <a:pPr eaLnBrk="1" hangingPunct="1"/>
            <a:endParaRPr lang="ru-RU" smtClean="0"/>
          </a:p>
          <a:p>
            <a:pPr algn="ctr" eaLnBrk="1" hangingPunct="1"/>
            <a:r>
              <a:rPr lang="ru-RU" sz="2800" b="1" i="1" smtClean="0">
                <a:solidFill>
                  <a:srgbClr val="2308C8"/>
                </a:solidFill>
                <a:latin typeface="Georgia" pitchFamily="18" charset="0"/>
              </a:rPr>
              <a:t>Борисова Лариса Васильевна</a:t>
            </a:r>
          </a:p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педагог дополнительного образования</a:t>
            </a:r>
          </a:p>
          <a:p>
            <a:pPr algn="ctr" eaLnBrk="1" hangingPunct="1"/>
            <a:r>
              <a:rPr lang="ru-RU" smtClean="0"/>
              <a:t>МБОУ ДОД «Юринский дом детского творчества» </a:t>
            </a:r>
          </a:p>
        </p:txBody>
      </p:sp>
      <p:pic>
        <p:nvPicPr>
          <p:cNvPr id="4100" name="Рисунок 3" descr="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42925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Использованные материалы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eaLnBrk="1" hangingPunct="1"/>
            <a:r>
              <a:rPr lang="en-US" sz="1000" u="sng" smtClean="0">
                <a:hlinkClick r:id="rId2"/>
              </a:rPr>
              <a:t>http</a:t>
            </a:r>
            <a:r>
              <a:rPr lang="ru-RU" sz="1000" u="sng" smtClean="0">
                <a:hlinkClick r:id="rId2"/>
              </a:rPr>
              <a:t>://</a:t>
            </a:r>
            <a:r>
              <a:rPr lang="en-US" sz="1000" u="sng" smtClean="0">
                <a:hlinkClick r:id="rId2"/>
              </a:rPr>
              <a:t>ru</a:t>
            </a:r>
            <a:r>
              <a:rPr lang="ru-RU" sz="1000" u="sng" smtClean="0">
                <a:hlinkClick r:id="rId2"/>
              </a:rPr>
              <a:t>.</a:t>
            </a:r>
            <a:r>
              <a:rPr lang="en-US" sz="1000" u="sng" smtClean="0">
                <a:hlinkClick r:id="rId2"/>
              </a:rPr>
              <a:t>gde</a:t>
            </a:r>
            <a:r>
              <a:rPr lang="ru-RU" sz="1000" u="sng" smtClean="0">
                <a:hlinkClick r:id="rId2"/>
              </a:rPr>
              <a:t>-</a:t>
            </a:r>
            <a:r>
              <a:rPr lang="en-US" sz="1000" u="sng" smtClean="0">
                <a:hlinkClick r:id="rId2"/>
              </a:rPr>
              <a:t>fon</a:t>
            </a:r>
            <a:r>
              <a:rPr lang="ru-RU" sz="1000" u="sng" smtClean="0">
                <a:hlinkClick r:id="rId2"/>
              </a:rPr>
              <a:t>.</a:t>
            </a:r>
            <a:r>
              <a:rPr lang="en-US" sz="1000" u="sng" smtClean="0">
                <a:hlinkClick r:id="rId2"/>
              </a:rPr>
              <a:t>com</a:t>
            </a:r>
            <a:r>
              <a:rPr lang="ru-RU" sz="1000" u="sng" smtClean="0">
                <a:hlinkClick r:id="rId2"/>
              </a:rPr>
              <a:t>/</a:t>
            </a:r>
            <a:r>
              <a:rPr lang="en-US" sz="1000" u="sng" smtClean="0">
                <a:hlinkClick r:id="rId2"/>
              </a:rPr>
              <a:t>prazdniki</a:t>
            </a:r>
            <a:r>
              <a:rPr lang="ru-RU" sz="1000" u="sng" smtClean="0">
                <a:hlinkClick r:id="rId2"/>
              </a:rPr>
              <a:t>/473839-</a:t>
            </a:r>
            <a:r>
              <a:rPr lang="en-US" sz="1000" u="sng" smtClean="0">
                <a:hlinkClick r:id="rId2"/>
              </a:rPr>
              <a:t>zima</a:t>
            </a:r>
            <a:r>
              <a:rPr lang="ru-RU" sz="1000" u="sng" smtClean="0">
                <a:hlinkClick r:id="rId2"/>
              </a:rPr>
              <a:t>_</a:t>
            </a:r>
            <a:r>
              <a:rPr lang="en-US" sz="1000" u="sng" smtClean="0">
                <a:hlinkClick r:id="rId2"/>
              </a:rPr>
              <a:t>snegovik</a:t>
            </a:r>
            <a:r>
              <a:rPr lang="ru-RU" sz="1000" u="sng" smtClean="0">
                <a:hlinkClick r:id="rId2"/>
              </a:rPr>
              <a:t>_</a:t>
            </a:r>
            <a:r>
              <a:rPr lang="en-US" sz="1000" u="sng" smtClean="0">
                <a:hlinkClick r:id="rId2"/>
              </a:rPr>
              <a:t>snezhinki</a:t>
            </a:r>
            <a:r>
              <a:rPr lang="ru-RU" sz="1000" u="sng" smtClean="0">
                <a:hlinkClick r:id="rId2"/>
              </a:rPr>
              <a:t>_</a:t>
            </a:r>
            <a:r>
              <a:rPr lang="en-US" sz="1000" u="sng" smtClean="0">
                <a:hlinkClick r:id="rId2"/>
              </a:rPr>
              <a:t>grafika</a:t>
            </a:r>
            <a:r>
              <a:rPr lang="ru-RU" sz="1000" u="sng" smtClean="0">
                <a:hlinkClick r:id="rId2"/>
              </a:rPr>
              <a:t>_</a:t>
            </a:r>
            <a:r>
              <a:rPr lang="en-US" sz="1000" u="sng" smtClean="0">
                <a:hlinkClick r:id="rId2"/>
              </a:rPr>
              <a:t>oranzhevyj</a:t>
            </a:r>
            <a:r>
              <a:rPr lang="ru-RU" sz="1000" u="sng" smtClean="0">
                <a:hlinkClick r:id="rId2"/>
              </a:rPr>
              <a:t>_</a:t>
            </a:r>
            <a:r>
              <a:rPr lang="en-US" sz="1000" u="sng" smtClean="0">
                <a:hlinkClick r:id="rId2"/>
              </a:rPr>
              <a:t>prazdni</a:t>
            </a:r>
            <a:r>
              <a:rPr lang="ru-RU" sz="1000" u="sng" smtClean="0">
                <a:hlinkClick r:id="rId2"/>
              </a:rPr>
              <a:t>.</a:t>
            </a:r>
            <a:r>
              <a:rPr lang="en-US" sz="1000" u="sng" smtClean="0">
                <a:hlinkClick r:id="rId2"/>
              </a:rPr>
              <a:t>html</a:t>
            </a:r>
            <a:r>
              <a:rPr lang="ru-RU" sz="1000" smtClean="0"/>
              <a:t> фон со снеговиком на рыжем фоне </a:t>
            </a:r>
          </a:p>
          <a:p>
            <a:pPr eaLnBrk="1" hangingPunct="1"/>
            <a:r>
              <a:rPr lang="ru-RU" sz="1000" smtClean="0"/>
              <a:t>снежинки </a:t>
            </a:r>
            <a:r>
              <a:rPr lang="ru-RU" sz="1000" u="sng" smtClean="0">
                <a:hlinkClick r:id="rId3"/>
              </a:rPr>
              <a:t>http://tockahoopokale.blogspot.ru/2012/12/blog-post_1925.html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изображения</a:t>
            </a:r>
          </a:p>
          <a:p>
            <a:pPr eaLnBrk="1" hangingPunct="1"/>
            <a:r>
              <a:rPr lang="ru-RU" sz="1000" u="sng" smtClean="0">
                <a:hlinkClick r:id="rId4"/>
              </a:rPr>
              <a:t>http://s54.radikal.ru/i144/1012/73/ad66d3320c85.png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u="sng" smtClean="0">
                <a:hlinkClick r:id="rId5"/>
              </a:rPr>
              <a:t>http://edelvaice.com/otkritki/s_novim_godom_-_ded_moroz_i_snegurochka/</a:t>
            </a:r>
            <a:r>
              <a:rPr lang="ru-RU" sz="1000" smtClean="0"/>
              <a:t>  </a:t>
            </a:r>
          </a:p>
          <a:p>
            <a:pPr eaLnBrk="1" hangingPunct="1"/>
            <a:r>
              <a:rPr lang="en-US" sz="1000" u="sng" smtClean="0">
                <a:hlinkClick r:id="rId6"/>
              </a:rPr>
              <a:t>https</a:t>
            </a:r>
            <a:r>
              <a:rPr lang="ru-RU" sz="1000" u="sng" smtClean="0">
                <a:hlinkClick r:id="rId6"/>
              </a:rPr>
              <a:t>://</a:t>
            </a:r>
            <a:r>
              <a:rPr lang="en-US" sz="1000" u="sng" smtClean="0">
                <a:hlinkClick r:id="rId6"/>
              </a:rPr>
              <a:t>fotki</a:t>
            </a:r>
            <a:r>
              <a:rPr lang="ru-RU" sz="1000" u="sng" smtClean="0">
                <a:hlinkClick r:id="rId6"/>
              </a:rPr>
              <a:t>.</a:t>
            </a:r>
            <a:r>
              <a:rPr lang="en-US" sz="1000" u="sng" smtClean="0">
                <a:hlinkClick r:id="rId6"/>
              </a:rPr>
              <a:t>yandex</a:t>
            </a:r>
            <a:r>
              <a:rPr lang="ru-RU" sz="1000" u="sng" smtClean="0">
                <a:hlinkClick r:id="rId6"/>
              </a:rPr>
              <a:t>.</a:t>
            </a:r>
            <a:r>
              <a:rPr lang="en-US" sz="1000" u="sng" smtClean="0">
                <a:hlinkClick r:id="rId6"/>
              </a:rPr>
              <a:t>ru</a:t>
            </a:r>
            <a:r>
              <a:rPr lang="ru-RU" sz="1000" u="sng" smtClean="0">
                <a:hlinkClick r:id="rId6"/>
              </a:rPr>
              <a:t>/</a:t>
            </a:r>
            <a:r>
              <a:rPr lang="en-US" sz="1000" u="sng" smtClean="0">
                <a:hlinkClick r:id="rId6"/>
              </a:rPr>
              <a:t>next</a:t>
            </a:r>
            <a:r>
              <a:rPr lang="ru-RU" sz="1000" u="sng" smtClean="0">
                <a:hlinkClick r:id="rId6"/>
              </a:rPr>
              <a:t>/</a:t>
            </a:r>
            <a:r>
              <a:rPr lang="en-US" sz="1000" u="sng" smtClean="0">
                <a:hlinkClick r:id="rId6"/>
              </a:rPr>
              <a:t>users</a:t>
            </a:r>
            <a:r>
              <a:rPr lang="ru-RU" sz="1000" u="sng" smtClean="0">
                <a:hlinkClick r:id="rId6"/>
              </a:rPr>
              <a:t>/</a:t>
            </a:r>
            <a:r>
              <a:rPr lang="en-US" sz="1000" u="sng" smtClean="0">
                <a:hlinkClick r:id="rId6"/>
              </a:rPr>
              <a:t>nataliya</a:t>
            </a:r>
            <a:r>
              <a:rPr lang="ru-RU" sz="1000" u="sng" smtClean="0">
                <a:hlinkClick r:id="rId6"/>
              </a:rPr>
              <a:t>-</a:t>
            </a:r>
            <a:r>
              <a:rPr lang="en-US" sz="1000" u="sng" smtClean="0">
                <a:hlinkClick r:id="rId6"/>
              </a:rPr>
              <a:t>b</a:t>
            </a:r>
            <a:r>
              <a:rPr lang="ru-RU" sz="1000" u="sng" smtClean="0">
                <a:hlinkClick r:id="rId6"/>
              </a:rPr>
              <a:t>-</a:t>
            </a:r>
            <a:r>
              <a:rPr lang="en-US" sz="1000" u="sng" smtClean="0">
                <a:hlinkClick r:id="rId6"/>
              </a:rPr>
              <a:t>g</a:t>
            </a:r>
            <a:r>
              <a:rPr lang="ru-RU" sz="1000" u="sng" smtClean="0">
                <a:hlinkClick r:id="rId6"/>
              </a:rPr>
              <a:t>/</a:t>
            </a:r>
            <a:r>
              <a:rPr lang="en-US" sz="1000" u="sng" smtClean="0">
                <a:hlinkClick r:id="rId6"/>
              </a:rPr>
              <a:t>album</a:t>
            </a:r>
            <a:r>
              <a:rPr lang="ru-RU" sz="1000" u="sng" smtClean="0">
                <a:hlinkClick r:id="rId6"/>
              </a:rPr>
              <a:t>/177987/</a:t>
            </a:r>
            <a:r>
              <a:rPr lang="en-US" sz="1000" u="sng" smtClean="0">
                <a:hlinkClick r:id="rId6"/>
              </a:rPr>
              <a:t>view</a:t>
            </a:r>
            <a:r>
              <a:rPr lang="ru-RU" sz="1000" u="sng" smtClean="0">
                <a:hlinkClick r:id="rId6"/>
              </a:rPr>
              <a:t>/476288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7"/>
              </a:rPr>
              <a:t>http://kolovodie.ru/2013/01/18/%D0%B4%D0%B5%D0%B4-%D0%BC%D0%BE%C2%AD%D1%80%D0%BE%D0%B7/article_image-image-article/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8"/>
              </a:rPr>
              <a:t>http://www.o-prirode.com/photo/70-0-5597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9"/>
              </a:rPr>
              <a:t>http://rus-img2.com/ded-moroz-otkrytki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10"/>
              </a:rPr>
              <a:t>http://www.dou34.ru/wp-content/uploads/2015/01/f_4d07944a972c6.jpg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11"/>
              </a:rPr>
              <a:t>http://www.izuminki.com/2012/12/26/novogodnie-muzei-ili-gde-zhivyot-ded-moroz/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12"/>
              </a:rPr>
              <a:t>http://www.dedmoroz-nn.narod.ru/</a:t>
            </a:r>
            <a:r>
              <a:rPr lang="ru-RU" sz="1000" smtClean="0"/>
              <a:t> 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13"/>
              </a:rPr>
              <a:t>http://www.prelest.com/stilzhizni/polza/gde-zhivet-snegurochka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14"/>
              </a:rPr>
              <a:t>http://rus-img2.com/kartinki-novyy-god-snegurochka</a:t>
            </a:r>
            <a:r>
              <a:rPr lang="ru-RU" sz="1000" smtClean="0"/>
              <a:t> (на сайте присутствует реклама категории 18+)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15"/>
              </a:rPr>
              <a:t>http://mifologia.osipova-pr.com/soderjanie/slavyane/dedmoroz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16"/>
              </a:rPr>
              <a:t>http://egor-rudenko.livejournal.com/6092.html?page=</a:t>
            </a:r>
            <a:r>
              <a:rPr lang="ru-RU" sz="1000" smtClean="0"/>
              <a:t> 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17"/>
              </a:rPr>
              <a:t>http://my-mnenie.ru/?p=3727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18"/>
              </a:rPr>
              <a:t>http://lenagold.ru/fon/clipart/e/elka/elky36.gif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smtClean="0"/>
              <a:t> </a:t>
            </a:r>
            <a:r>
              <a:rPr lang="ru-RU" sz="1000" u="sng" smtClean="0">
                <a:hlinkClick r:id="rId19"/>
              </a:rPr>
              <a:t>http://best-animation.ru/novii_god_2011_17.html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u="sng" smtClean="0">
                <a:hlinkClick r:id="rId20"/>
              </a:rPr>
              <a:t>http://my-recepty.hol.es/salat-olive/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u="sng" smtClean="0">
                <a:hlinkClick r:id="rId21"/>
              </a:rPr>
              <a:t>http://ej-ka.net/mandarini-s-sousom.html</a:t>
            </a:r>
            <a:r>
              <a:rPr lang="ru-RU" sz="1000" smtClean="0"/>
              <a:t> </a:t>
            </a:r>
          </a:p>
          <a:p>
            <a:pPr eaLnBrk="1" hangingPunct="1"/>
            <a:r>
              <a:rPr lang="ru-RU" sz="1000" u="sng" smtClean="0">
                <a:hlinkClick r:id="rId22"/>
              </a:rPr>
              <a:t>https://ru.wikipedia.org/wiki/%D0%98%D1%80%D0%BE%D0%BD%D0%B8%D1%8F_%D1%81%D1%83%D0%B4%D1%8C%D0%B1%D1%8B,_%D0%B8%D0%BB%D0%B8_%D0%A1_%D0%BB%D1%91%D0%B3%D0%BA%D0%B8%D0%BC_%D0%BF%D0%B0%D1%80%D0%BE%D0%BC</a:t>
            </a:r>
            <a:r>
              <a:rPr lang="ru-RU" sz="1000" smtClean="0"/>
              <a:t>! 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endParaRPr lang="ru-RU" sz="100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Новый год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75" cy="4525963"/>
          </a:xfrm>
        </p:spPr>
        <p:txBody>
          <a:bodyPr/>
          <a:lstStyle/>
          <a:p>
            <a:pPr eaLnBrk="1" hangingPunct="1"/>
            <a:r>
              <a:rPr lang="ru-RU" b="1" smtClean="0"/>
              <a:t>Новый год</a:t>
            </a:r>
            <a:r>
              <a:rPr lang="ru-RU" smtClean="0"/>
              <a:t> — праздник, отмечаемый многими народами в соответствии с принятым календарём, наступающий в момент перехода с последнего дня года в первый день следующего года. Обычай праздновать Новый год существовал уже в Древней Месопотамии в третьем тысячелетии до нашей эры. Начало года с 1 января было установлено римским правителем Юлием Цезарем в 46 году до нашей эры. В Древнем Риме этот день был посвящён Янусу — богу выбора, дверей и всех начал. Месяц январь получил своё название в честь бога Януса, которого изображали с двумя лицами: одно смотрело вперёд, а другое — назад.</a:t>
            </a:r>
          </a:p>
        </p:txBody>
      </p:sp>
      <p:pic>
        <p:nvPicPr>
          <p:cNvPr id="5124" name="Рисунок 6" descr="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42925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http://s54.radikal.ru/i144/1012/73/ad66d3320c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650" y="2000250"/>
            <a:ext cx="2260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Атрибуты Нового года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75" cy="4525963"/>
          </a:xfrm>
        </p:spPr>
        <p:txBody>
          <a:bodyPr/>
          <a:lstStyle/>
          <a:p>
            <a:pPr eaLnBrk="1" hangingPunct="1"/>
            <a:r>
              <a:rPr lang="ru-RU" smtClean="0"/>
              <a:t>У каждого праздника обязательно есть свои атрибуты.</a:t>
            </a:r>
          </a:p>
          <a:p>
            <a:pPr eaLnBrk="1" hangingPunct="1"/>
            <a:r>
              <a:rPr lang="ru-RU" smtClean="0"/>
              <a:t>Есть они и у Нового года. Самые главные – это Дед Мороз, Снегурочка, новогодняя Елка и Снеговик. </a:t>
            </a:r>
          </a:p>
        </p:txBody>
      </p:sp>
      <p:pic>
        <p:nvPicPr>
          <p:cNvPr id="4" name="Рисунок 3" descr="94175601_900751_51897509_6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1643050"/>
            <a:ext cx="2928958" cy="395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Рисунок 4" descr="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2925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Дед Мороз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63" cy="4525963"/>
          </a:xfrm>
        </p:spPr>
        <p:txBody>
          <a:bodyPr/>
          <a:lstStyle/>
          <a:p>
            <a:pPr eaLnBrk="1" hangingPunct="1"/>
            <a:r>
              <a:rPr lang="ru-RU" b="1" smtClean="0"/>
              <a:t>Дед Мороз (</a:t>
            </a:r>
            <a:r>
              <a:rPr lang="ru-RU" smtClean="0"/>
              <a:t>а еще его называют - </a:t>
            </a:r>
            <a:r>
              <a:rPr lang="ru-RU" b="1" smtClean="0"/>
              <a:t>Дедушка Мороз, Мороз Красный Нос, Мороз Иванович)</a:t>
            </a:r>
            <a:r>
              <a:rPr lang="ru-RU" smtClean="0"/>
              <a:t> — это главный сказочный персонаж на празднике Нового года.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И приходит Дед Мороз в новогоднюю ночь в каждый дом.</a:t>
            </a:r>
          </a:p>
        </p:txBody>
      </p:sp>
      <p:pic>
        <p:nvPicPr>
          <p:cNvPr id="4" name="Рисунок 3" descr="ded moroz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7038" y="714375"/>
            <a:ext cx="3636962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5" descr="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5381625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Дед Мороз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63" cy="4525963"/>
          </a:xfrm>
        </p:spPr>
        <p:txBody>
          <a:bodyPr/>
          <a:lstStyle/>
          <a:p>
            <a:pPr eaLnBrk="1" hangingPunct="1"/>
            <a:r>
              <a:rPr lang="ru-RU" smtClean="0"/>
              <a:t>Изначально в славянской мифологии Дед Мороз был олицетворением зимних морозов. Он представлялся в виде невысокого старичка с длинной седой бородой, который бегает по полям и вызывает стуком трескучие морозы. </a:t>
            </a:r>
          </a:p>
          <a:p>
            <a:pPr eaLnBrk="1" hangingPunct="1"/>
            <a:r>
              <a:rPr lang="ru-RU" smtClean="0"/>
              <a:t>Снежная морозная зима в народе связывалась с будущим хорошим урожаем, о котором судили по наличию рождественских или крещенских морозов. Есть Мороз - значит урожай будет! Поэтому в Святки и Чистый четверг было принято совершать обряд «кликанья мороза»: его зазывали на трапезу и угощали блинами. </a:t>
            </a:r>
          </a:p>
        </p:txBody>
      </p:sp>
      <p:pic>
        <p:nvPicPr>
          <p:cNvPr id="8196" name="Рисунок 4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5381625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article_image-image-arti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643063"/>
            <a:ext cx="30718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Сколько лет Деду Морозу?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5186363" cy="4525963"/>
          </a:xfrm>
        </p:spPr>
        <p:txBody>
          <a:bodyPr/>
          <a:lstStyle/>
          <a:p>
            <a:pPr eaLnBrk="1" hangingPunct="1"/>
            <a:r>
              <a:rPr lang="ru-RU" smtClean="0"/>
              <a:t>     Но среди предков старца был, оказывается, и вполне реальный человек. В IV веке жил в турецком городе Мира архиепископ Николай. По преданию, это был очень добрый человек. Так, однажды он спас трех дочерей бедствующего семейства, подбросив в окно их дома узелки с золотом. После смерти Николая объявили святым. В XI веке церковь, где он был захоронен, ограбили итальянские пираты. Они похитили останки святого и увезли к себе на родину.</a:t>
            </a:r>
          </a:p>
        </p:txBody>
      </p:sp>
      <p:pic>
        <p:nvPicPr>
          <p:cNvPr id="9220" name="Рисунок 4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5381625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ед Мороз и Снеговик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928802"/>
            <a:ext cx="3429024" cy="300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Сколько лет Деду Морозу?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-42863" y="1600200"/>
            <a:ext cx="5186363" cy="4525963"/>
          </a:xfrm>
        </p:spPr>
        <p:txBody>
          <a:bodyPr/>
          <a:lstStyle/>
          <a:p>
            <a:pPr eaLnBrk="1" hangingPunct="1"/>
            <a:r>
              <a:rPr lang="ru-RU" smtClean="0"/>
              <a:t>     Прихожане церкви святого Николая были возмущены. Разразился международный скандал. История эта наделала так много шуму, что Николай стал объектом почитания и поклонения христиан из разных стран мира.</a:t>
            </a:r>
          </a:p>
          <a:p>
            <a:pPr eaLnBrk="1" hangingPunct="1"/>
            <a:r>
              <a:rPr lang="ru-RU" smtClean="0"/>
              <a:t>      В средние века твердо установился обычай в Николин день, 19 декабря, дарить детям подарки, ведь так поступал сам святой. После введения нового календаря святой стал приходить к детям на Рождество, а потом и в Новый год.</a:t>
            </a:r>
          </a:p>
        </p:txBody>
      </p:sp>
      <p:pic>
        <p:nvPicPr>
          <p:cNvPr id="10244" name="Рисунок 4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5381625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3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29256" y="1643050"/>
            <a:ext cx="353230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Имидж Деда Мороза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88" cy="4525963"/>
          </a:xfrm>
        </p:spPr>
        <p:txBody>
          <a:bodyPr/>
          <a:lstStyle/>
          <a:p>
            <a:pPr eaLnBrk="1" hangingPunct="1"/>
            <a:r>
              <a:rPr lang="ru-RU" b="1" smtClean="0"/>
              <a:t>Дед Мороз</a:t>
            </a:r>
            <a:r>
              <a:rPr lang="ru-RU" smtClean="0"/>
              <a:t> имеет и свой стиль. Как правило, настоящий </a:t>
            </a:r>
            <a:r>
              <a:rPr lang="ru-RU" b="1" smtClean="0"/>
              <a:t>Дед Мороз одевается</a:t>
            </a:r>
            <a:r>
              <a:rPr lang="ru-RU" smtClean="0"/>
              <a:t> в красную, синюю, а иногда и белую шубку, а на ногах у Деда Мороза - валенки. Дед Мороз непременно имеет длинную белую бороду, держит сказочный сияющий новогодний посох в руке. </a:t>
            </a:r>
          </a:p>
          <a:p>
            <a:pPr eaLnBrk="1" hangingPunct="1"/>
            <a:r>
              <a:rPr lang="ru-RU" smtClean="0"/>
              <a:t>А еще у Деда Мороза есть красный или синий мешок с подарками! Потому что - дарить новогодние подарки и исполнять новогодние желания - и есть главная функция Деда Мороза.</a:t>
            </a:r>
          </a:p>
        </p:txBody>
      </p:sp>
      <p:pic>
        <p:nvPicPr>
          <p:cNvPr id="4" name="Рисунок 3" descr="f_4d07944a972c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5008" y="1273506"/>
            <a:ext cx="3243170" cy="4584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Рисунок 4" descr="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5381625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756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Тема Office</vt:lpstr>
      <vt:lpstr>Слайд 1</vt:lpstr>
      <vt:lpstr>Об авторе</vt:lpstr>
      <vt:lpstr>Новый год</vt:lpstr>
      <vt:lpstr>Атрибуты Нового года</vt:lpstr>
      <vt:lpstr>Дед Мороз</vt:lpstr>
      <vt:lpstr>Дед Мороз</vt:lpstr>
      <vt:lpstr>Сколько лет Деду Морозу?</vt:lpstr>
      <vt:lpstr>Сколько лет Деду Морозу?</vt:lpstr>
      <vt:lpstr>Имидж Деда Мороза</vt:lpstr>
      <vt:lpstr>Дом Деда Мороза</vt:lpstr>
      <vt:lpstr>Транспорт Деда Мороза</vt:lpstr>
      <vt:lpstr>Помощники Деда Мороза</vt:lpstr>
      <vt:lpstr>Снегурочка</vt:lpstr>
      <vt:lpstr>Образ Снегурочки</vt:lpstr>
      <vt:lpstr>Жилище Снегурочки</vt:lpstr>
      <vt:lpstr>Помощники Снегурочки</vt:lpstr>
      <vt:lpstr>Новогодняя елка</vt:lpstr>
      <vt:lpstr>Снеговик</vt:lpstr>
      <vt:lpstr>Атрибуты нашего времени</vt:lpstr>
      <vt:lpstr>Использованные материалы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59</cp:revision>
  <dcterms:created xsi:type="dcterms:W3CDTF">2014-12-06T05:46:50Z</dcterms:created>
  <dcterms:modified xsi:type="dcterms:W3CDTF">2015-11-24T17:08:31Z</dcterms:modified>
</cp:coreProperties>
</file>