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61" r:id="rId5"/>
    <p:sldId id="262" r:id="rId6"/>
    <p:sldId id="263" r:id="rId7"/>
    <p:sldId id="264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igabaza.ru/doc/4645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u.wikipedia.org/wiki/%D0%9A%D0%BE%D0%B2%D0%B0%D0%BB%D0%B5%D0%B2%D1%81%D0%BA%D0%B0%D1%8F,_%D0%A1%D0%BE%D1%84%D1%8C%D1%8F_%D0%92%D0%B0%D1%81%D0%B8%D0%BB%D1%8C%D0%B5%D0%B2%D0%BD%D0%B0" TargetMode="External"/><Relationship Id="rId5" Type="http://schemas.openxmlformats.org/officeDocument/2006/relationships/hyperlink" Target="http://dic.academic.ru/dic.nsf/ruwiki/22368" TargetMode="External"/><Relationship Id="rId4" Type="http://schemas.openxmlformats.org/officeDocument/2006/relationships/hyperlink" Target="http://lastohka1962.rusedu.net/post/3558/3582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.megatorrents.kz/full/2013/4/21/51736f4f335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98"/>
            <a:ext cx="9168766" cy="6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583" y="1268760"/>
            <a:ext cx="8229600" cy="46194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Конкурс «Тайны математики»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Интерактивный кроссворд «Натуральные числа </a:t>
            </a:r>
            <a:r>
              <a:rPr lang="ru-RU" b="1" dirty="0" smtClean="0">
                <a:solidFill>
                  <a:srgbClr val="FF0000"/>
                </a:solidFill>
              </a:rPr>
              <a:t>  и  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действия над ними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i="1" dirty="0" smtClean="0"/>
              <a:t>Соловьева Надежда Юрьевна, учитель математики МКОУ «</a:t>
            </a:r>
            <a:r>
              <a:rPr lang="ru-RU" sz="2700" b="1" i="1" dirty="0" err="1" smtClean="0"/>
              <a:t>Дедиловский</a:t>
            </a:r>
            <a:r>
              <a:rPr lang="ru-RU" sz="2700" b="1" i="1" dirty="0" smtClean="0"/>
              <a:t> центр образования».</a:t>
            </a:r>
            <a:endParaRPr lang="ru-RU" sz="2700" b="1" i="1" dirty="0"/>
          </a:p>
        </p:txBody>
      </p:sp>
    </p:spTree>
    <p:extLst>
      <p:ext uri="{BB962C8B-B14F-4D97-AF65-F5344CB8AC3E}">
        <p14:creationId xmlns:p14="http://schemas.microsoft.com/office/powerpoint/2010/main" val="401860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.megatorrents.kz/full/2013/4/21/51736f4f335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6" y="-29701"/>
            <a:ext cx="9168766" cy="6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817" y="1196752"/>
            <a:ext cx="8229600" cy="2808312"/>
          </a:xfrm>
        </p:spPr>
        <p:txBody>
          <a:bodyPr>
            <a:normAutofit/>
          </a:bodyPr>
          <a:lstStyle/>
          <a:p>
            <a:r>
              <a:rPr lang="ru-RU" b="1" dirty="0" smtClean="0"/>
              <a:t>Разгадав кроссворд, вы узнаете фамилию первой в России и Северной Европе женщины – математика.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28206"/>
            <a:ext cx="21463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36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4" descr="http://img.megatorrents.kz/full/2013/4/21/51736f4f335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7" y="-29700"/>
            <a:ext cx="9168766" cy="6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80526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553" y="580526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472" y="5805263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998" y="527503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185" y="527503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759" y="5275037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046" y="5275036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333" y="527503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20" y="527503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07" y="527503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06" y="477945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94" y="477945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18" y="476860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127" y="4783961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045" y="483341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356" y="476860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17" y="424648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930" y="424648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643" y="4246483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356" y="4255353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998" y="424922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184" y="4255353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898" y="4255353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611" y="4255353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692" y="372512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979" y="372512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929" y="372512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2512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72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316" y="3713511"/>
            <a:ext cx="496753" cy="532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733" y="3713511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988" y="371900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701" y="372512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610" y="372512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332" y="319020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405" y="321568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1568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285" y="320183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471" y="320183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183" y="320183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700" y="320183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0" name="Picture 4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619" y="320183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1" name="Picture 4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691" y="268546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2" name="Picture 4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931" y="268545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3" name="Picture 45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610" y="2702676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4" name="Picture 4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316" y="268546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5" name="Picture 4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931" y="2162162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6" name="Picture 48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603" y="215523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7" name="Picture 49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723" y="2155233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8" name="Picture 5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36" y="216761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9" name="Picture 51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55" y="216761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0" name="Picture 5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454" y="216761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1" name="Picture 5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404" y="161732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2" name="Picture 5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010" y="1625007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3" name="Picture 55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29" y="162500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4" name="Picture 5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642" y="1625001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5" name="Picture 5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706" y="1625006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6" name="Picture 58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584" y="1601461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7" name="Picture 59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098" y="1617327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8" name="Picture 6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16" y="109477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9" name="Picture 61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297" y="109477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0" name="Picture 6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216" y="109478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1" name="Picture 6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28" y="109478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2" name="Picture 6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641" y="1094776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3" name="Picture 65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706" y="109478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4" name="Picture 6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919" y="1094777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5" name="Picture 6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632" y="1094775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6" name="Picture 68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215" y="564550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7" name="Picture 69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917" y="562937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8" name="Picture 7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125" y="56454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9" name="Picture 71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07" y="56454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705349" y="64338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З        Н      А       К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62" y="1175230"/>
            <a:ext cx="3897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С        Л      О      Ж      Е        Н      И       Е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7581" y="1705455"/>
            <a:ext cx="334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П      Р        А       В      И       Л       О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5644" y="2248064"/>
            <a:ext cx="2877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Р       А      З        Р       Я       Д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17165" y="2783122"/>
            <a:ext cx="1903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 Н      У       Л       Ь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7758" y="3297561"/>
            <a:ext cx="390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 П      Е       Р       И       М      Е       Т        Р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5933" y="3793957"/>
            <a:ext cx="437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 У      Р       А       В        Н      Е       Н      И        Е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5762" y="4326929"/>
            <a:ext cx="3883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 Ш     Е       С        Т       Ь       С       О       Т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4188" y="4864407"/>
            <a:ext cx="293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 С       К       О      Б       К       А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5933" y="5360262"/>
            <a:ext cx="3388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 О      С       Т       А       Т       О       К</a:t>
            </a:r>
            <a:endParaRPr lang="ru-RU" b="1" dirty="0">
              <a:cs typeface="Aharoni" pitchFamily="2" charset="-79"/>
            </a:endParaRPr>
          </a:p>
        </p:txBody>
      </p:sp>
      <p:pic>
        <p:nvPicPr>
          <p:cNvPr id="2120" name="Picture 7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011" y="5805259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21" name="Picture 7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199" y="5805264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22" name="Picture 7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070" y="5805258"/>
            <a:ext cx="493713" cy="530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729124" y="5885704"/>
            <a:ext cx="285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 Т      Ы      С       Я       Ч       А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95" name="AutoShape 325"/>
          <p:cNvSpPr>
            <a:spLocks noChangeArrowheads="1"/>
          </p:cNvSpPr>
          <p:nvPr/>
        </p:nvSpPr>
        <p:spPr bwMode="auto">
          <a:xfrm>
            <a:off x="5237136" y="643383"/>
            <a:ext cx="3570089" cy="1342787"/>
          </a:xfrm>
          <a:prstGeom prst="wav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Условный символ, метка</a:t>
            </a:r>
            <a:r>
              <a:rPr lang="ru-RU" b="1" dirty="0" smtClean="0">
                <a:latin typeface="Times New Roman" pitchFamily="18" charset="0"/>
              </a:rPr>
              <a:t>.</a:t>
            </a:r>
            <a:endParaRPr lang="ru-RU" b="1" dirty="0">
              <a:latin typeface="Times New Roman" pitchFamily="18" charset="0"/>
            </a:endParaRPr>
          </a:p>
        </p:txBody>
      </p:sp>
      <p:sp>
        <p:nvSpPr>
          <p:cNvPr id="96" name="AutoShape 325"/>
          <p:cNvSpPr>
            <a:spLocks noChangeArrowheads="1"/>
          </p:cNvSpPr>
          <p:nvPr/>
        </p:nvSpPr>
        <p:spPr bwMode="auto">
          <a:xfrm>
            <a:off x="4414589" y="1705455"/>
            <a:ext cx="4322801" cy="1237894"/>
          </a:xfrm>
          <a:prstGeom prst="wave">
            <a:avLst>
              <a:gd name="adj1" fmla="val 12500"/>
              <a:gd name="adj2" fmla="val 0"/>
            </a:avLst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Арифметическое действие.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2" name="Волна 1"/>
          <p:cNvSpPr/>
          <p:nvPr/>
        </p:nvSpPr>
        <p:spPr>
          <a:xfrm>
            <a:off x="5792327" y="940072"/>
            <a:ext cx="3014164" cy="2409044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Математический знак для обозначения порядка действий.</a:t>
            </a:r>
            <a:endParaRPr lang="ru-RU" b="1" dirty="0"/>
          </a:p>
        </p:txBody>
      </p:sp>
      <p:pic>
        <p:nvPicPr>
          <p:cNvPr id="16" name="Picture 6" descr="https://www.psuti.ru/sites/default/files/field/image/bmweo0gaev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416" y="3638764"/>
            <a:ext cx="2147473" cy="232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олна 16"/>
          <p:cNvSpPr/>
          <p:nvPr/>
        </p:nvSpPr>
        <p:spPr>
          <a:xfrm>
            <a:off x="5949331" y="1063178"/>
            <a:ext cx="2386767" cy="2208881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Положение, выражающее закономерность.</a:t>
            </a:r>
            <a:endParaRPr lang="ru-RU" b="1" dirty="0"/>
          </a:p>
        </p:txBody>
      </p:sp>
      <p:sp>
        <p:nvSpPr>
          <p:cNvPr id="18" name="Волна 17"/>
          <p:cNvSpPr/>
          <p:nvPr/>
        </p:nvSpPr>
        <p:spPr>
          <a:xfrm>
            <a:off x="6362642" y="800998"/>
            <a:ext cx="2078685" cy="2299454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Число, на которое делить нельзя!</a:t>
            </a:r>
            <a:endParaRPr lang="ru-RU" b="1" dirty="0"/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5831770" y="1175221"/>
            <a:ext cx="2597495" cy="1716613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Третья степень числа 10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0" name="Волна 19"/>
          <p:cNvSpPr/>
          <p:nvPr/>
        </p:nvSpPr>
        <p:spPr>
          <a:xfrm>
            <a:off x="5949331" y="869462"/>
            <a:ext cx="2278632" cy="2101704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Трехзначное четное число.</a:t>
            </a:r>
            <a:endParaRPr lang="ru-RU" b="1" dirty="0"/>
          </a:p>
        </p:txBody>
      </p:sp>
      <p:sp>
        <p:nvSpPr>
          <p:cNvPr id="21" name="Волна 20"/>
          <p:cNvSpPr/>
          <p:nvPr/>
        </p:nvSpPr>
        <p:spPr>
          <a:xfrm>
            <a:off x="5733171" y="1504333"/>
            <a:ext cx="2602791" cy="1526685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213 = 21 * 10 + 3; 3 есть … от деления числа.</a:t>
            </a:r>
            <a:endParaRPr lang="ru-RU" b="1" dirty="0"/>
          </a:p>
        </p:txBody>
      </p:sp>
      <p:sp>
        <p:nvSpPr>
          <p:cNvPr id="22" name="Блок-схема: перфолента 21"/>
          <p:cNvSpPr/>
          <p:nvPr/>
        </p:nvSpPr>
        <p:spPr>
          <a:xfrm>
            <a:off x="5949195" y="875141"/>
            <a:ext cx="2458775" cy="2077256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Сумма всех длин сторон треугольника.</a:t>
            </a:r>
            <a:endParaRPr lang="ru-RU" b="1" dirty="0"/>
          </a:p>
        </p:txBody>
      </p:sp>
      <p:sp>
        <p:nvSpPr>
          <p:cNvPr id="23" name="Волна 22"/>
          <p:cNvSpPr/>
          <p:nvPr/>
        </p:nvSpPr>
        <p:spPr>
          <a:xfrm>
            <a:off x="5909337" y="940072"/>
            <a:ext cx="2597496" cy="1884734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Место, занимаемое цифрой при написании числа в позиционной системе.</a:t>
            </a:r>
            <a:endParaRPr lang="ru-RU" b="1" dirty="0"/>
          </a:p>
        </p:txBody>
      </p:sp>
      <p:sp>
        <p:nvSpPr>
          <p:cNvPr id="24" name="Волна 23"/>
          <p:cNvSpPr/>
          <p:nvPr/>
        </p:nvSpPr>
        <p:spPr>
          <a:xfrm>
            <a:off x="5721123" y="797986"/>
            <a:ext cx="2965998" cy="2137174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Выражение, содержащее переменную, значение которой нужно найти.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270286" y="6219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793151" y="117522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156194" y="1735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265212" y="22356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782871" y="28463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265212" y="32961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048" name="TextBox 2047"/>
          <p:cNvSpPr txBox="1"/>
          <p:nvPr/>
        </p:nvSpPr>
        <p:spPr>
          <a:xfrm>
            <a:off x="1286875" y="384859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049" name="TextBox 2048"/>
          <p:cNvSpPr txBox="1"/>
          <p:nvPr/>
        </p:nvSpPr>
        <p:spPr>
          <a:xfrm>
            <a:off x="1782871" y="43902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2083" name="TextBox 2082"/>
          <p:cNvSpPr txBox="1"/>
          <p:nvPr/>
        </p:nvSpPr>
        <p:spPr>
          <a:xfrm>
            <a:off x="776661" y="48490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1193698" y="536026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1213882" y="595446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386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95" grpId="0" animBg="1"/>
      <p:bldP spid="95" grpId="1" animBg="1"/>
      <p:bldP spid="96" grpId="0" animBg="1"/>
      <p:bldP spid="96" grpId="1" animBg="1"/>
      <p:bldP spid="2" grpId="0" animBg="1"/>
      <p:bldP spid="2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.megatorrents.kz/full/2013/4/21/51736f4f335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6" y="-29701"/>
            <a:ext cx="9168766" cy="6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817" y="4869160"/>
            <a:ext cx="8229600" cy="1143000"/>
          </a:xfrm>
        </p:spPr>
        <p:txBody>
          <a:bodyPr/>
          <a:lstStyle/>
          <a:p>
            <a:r>
              <a:rPr lang="ru-RU" b="1" dirty="0" smtClean="0"/>
              <a:t>Софья Васильевна Ковалевская.</a:t>
            </a:r>
            <a:endParaRPr lang="ru-RU" b="1" dirty="0"/>
          </a:p>
        </p:txBody>
      </p:sp>
      <p:pic>
        <p:nvPicPr>
          <p:cNvPr id="4098" name="Picture 2" descr="Sofja Wassiljewna Kowalewskaja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43" y="1412776"/>
            <a:ext cx="3024336" cy="367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09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.megatorrents.kz/full/2013/4/21/51736f4f335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849" y="19589"/>
            <a:ext cx="9168766" cy="6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734" y="1063704"/>
            <a:ext cx="8229600" cy="475252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Софья Васильевна Ковалевская родилась 15 января в1850 году в Москве. Дочь генерала В.В. Корвин-Круковского и Елизаветы Фёдоровны. Дед Ковалевской Ф.Ф. Шуберт был выдающимся математиком, а прадед В.И. Шуберт известным астрономом.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0255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84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9685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Поступление женщин в высшие учебные заведения в Росси было запрещено. В 1869 году Ковалевская училась в </a:t>
            </a:r>
            <a:r>
              <a:rPr lang="ru-RU" b="1" dirty="0" err="1"/>
              <a:t>Гейдельбергском</a:t>
            </a:r>
            <a:r>
              <a:rPr lang="ru-RU" b="1" dirty="0"/>
              <a:t> университете, а с 1870 по 1874 год в Берлинском университете у К.Т.В. </a:t>
            </a:r>
            <a:r>
              <a:rPr lang="ru-RU" b="1" dirty="0" smtClean="0"/>
              <a:t>Вейерштрасса.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9630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793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1962"/>
            <a:ext cx="8229600" cy="4392488"/>
          </a:xfrm>
        </p:spPr>
        <p:txBody>
          <a:bodyPr>
            <a:normAutofit/>
          </a:bodyPr>
          <a:lstStyle/>
          <a:p>
            <a:r>
              <a:rPr lang="ru-RU" b="1" dirty="0"/>
              <a:t>По правилам университета женщины не могли слушать лекции. Но Вейерштрасс, заинтересованный в раскрытии математических дарований Софьи, руководил её занятиями.</a:t>
            </a:r>
          </a:p>
        </p:txBody>
      </p:sp>
    </p:spTree>
    <p:extLst>
      <p:ext uri="{BB962C8B-B14F-4D97-AF65-F5344CB8AC3E}">
        <p14:creationId xmlns:p14="http://schemas.microsoft.com/office/powerpoint/2010/main" val="17578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://img.megatorrents.kz/full/2013/4/21/51736f4f335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6" y="-29701"/>
            <a:ext cx="9168766" cy="68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2941785"/>
            <a:ext cx="3310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gigabaza.ru/doc/4645.htm</a:t>
            </a:r>
            <a:endParaRPr lang="ru-RU" dirty="0" smtClean="0"/>
          </a:p>
          <a:p>
            <a:r>
              <a:rPr lang="en-US" dirty="0" smtClean="0"/>
              <a:t>l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34162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lastohka1962.rusedu.net/post/3558/35828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08928" y="1444482"/>
            <a:ext cx="7423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Используемые интернет ресурсы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0657" y="3264951"/>
            <a:ext cx="43398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dic.academic.ru/dic.nsf/ruwiki/22368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0657" y="358811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6"/>
              </a:rPr>
              <a:t>https://ru.wikipedia.org/wiki/%D0%9A%D0%BE%D0%B2%D0%B0%D0%BB%D0%B5%D0%B2%D1%81%D0%BA%D0%B0%D1%8F,_%D0%A1%D0%BE%D1%84%D1%8C%D1%8F_%</a:t>
            </a:r>
            <a:r>
              <a:rPr lang="en-US" dirty="0" smtClean="0">
                <a:hlinkClick r:id="rId6"/>
              </a:rPr>
              <a:t>D0%92%D0%B0%D1%81%D0%B8%D0%BB%D1%8C%D0%B5%D0%B2%D0%BD%D0%B0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8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310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Конкурс «Тайны математики» Интерактивный кроссворд «Натуральные числа   и     действия над ними».  Соловьева Надежда Юрьевна, учитель математики МКОУ «Дедиловский центр образования».</vt:lpstr>
      <vt:lpstr>Разгадав кроссворд, вы узнаете фамилию первой в России и Северной Европе женщины – математика.</vt:lpstr>
      <vt:lpstr>Презентация PowerPoint</vt:lpstr>
      <vt:lpstr>Софья Васильевна Ковалевская.</vt:lpstr>
      <vt:lpstr>Софья Васильевна Ковалевская родилась 15 января в1850 году в Москве. Дочь генерала В.В. Корвин-Круковского и Елизаветы Фёдоровны. Дед Ковалевской Ф.Ф. Шуберт был выдающимся математиком, а прадед В.И. Шуберт известным астрономом. </vt:lpstr>
      <vt:lpstr>Поступление женщин в высшие учебные заведения в Росси было запрещено. В 1869 году Ковалевская училась в Гейдельбергском университете, а с 1870 по 1874 год в Берлинском университете у К.Т.В. Вейерштрасса. </vt:lpstr>
      <vt:lpstr>По правилам университета женщины не могли слушать лекции. Но Вейерштрасс, заинтересованный в раскрытии математических дарований Софьи, руководил её занятиями.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25</cp:revision>
  <dcterms:created xsi:type="dcterms:W3CDTF">2015-11-26T16:21:39Z</dcterms:created>
  <dcterms:modified xsi:type="dcterms:W3CDTF">2015-11-27T13:56:47Z</dcterms:modified>
</cp:coreProperties>
</file>