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8" r:id="rId2"/>
    <p:sldId id="268" r:id="rId3"/>
    <p:sldId id="261" r:id="rId4"/>
    <p:sldId id="263" r:id="rId5"/>
    <p:sldId id="262" r:id="rId6"/>
    <p:sldId id="266" r:id="rId7"/>
    <p:sldId id="270" r:id="rId8"/>
    <p:sldId id="264" r:id="rId9"/>
    <p:sldId id="271" r:id="rId10"/>
    <p:sldId id="273" r:id="rId11"/>
    <p:sldId id="274" r:id="rId12"/>
    <p:sldId id="259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F8E7"/>
    <a:srgbClr val="FFFFCC"/>
    <a:srgbClr val="F6F5CB"/>
    <a:srgbClr val="CCFFCC"/>
    <a:srgbClr val="99CC00"/>
    <a:srgbClr val="7A87EA"/>
    <a:srgbClr val="00CC99"/>
    <a:srgbClr val="B7C1F3"/>
    <a:srgbClr val="0A5617"/>
    <a:srgbClr val="C3F5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F1C33-6CED-41EB-B077-6A41DDDC07AD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DD56C-A6E0-4E41-8A14-308C0477C3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DD56C-A6E0-4E41-8A14-308C0477C33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F5DB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628266-3F26-461A-B13D-4806BBF690AF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4563AF-3935-4BCA-9C01-51666A5B8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iddle-middle.ru/zagadki/cifry/" TargetMode="External"/><Relationship Id="rId13" Type="http://schemas.openxmlformats.org/officeDocument/2006/relationships/hyperlink" Target="http://klub-drug.ru/viktorina/po-matematike-1-2-3-4-klass-s-otvetami.html" TargetMode="External"/><Relationship Id="rId18" Type="http://schemas.openxmlformats.org/officeDocument/2006/relationships/hyperlink" Target="http://ped-kopilka.ru/blogs/elena-anatolevna-kovaleva/zadachi-v-stihah-dlja-starshih-doshkolnikov-i-mladshih-shkolnikov.html" TargetMode="External"/><Relationship Id="rId3" Type="http://schemas.openxmlformats.org/officeDocument/2006/relationships/hyperlink" Target="http://startdeutsch.ru/poleznoe/temy/234-moya-shkola-meine-schule" TargetMode="External"/><Relationship Id="rId7" Type="http://schemas.openxmlformats.org/officeDocument/2006/relationships/hyperlink" Target="http://www.myshared.ru/slide/775410/" TargetMode="External"/><Relationship Id="rId12" Type="http://schemas.openxmlformats.org/officeDocument/2006/relationships/hyperlink" Target="http://www.pechati-m.ru/ruchki.php" TargetMode="External"/><Relationship Id="rId17" Type="http://schemas.openxmlformats.org/officeDocument/2006/relationships/hyperlink" Target="http://adalin.mospsy.ru/l_01_00/l_01_08a.shtml" TargetMode="External"/><Relationship Id="rId2" Type="http://schemas.openxmlformats.org/officeDocument/2006/relationships/hyperlink" Target="http://mirgif.com/animacionnye-kartinki.htm" TargetMode="External"/><Relationship Id="rId16" Type="http://schemas.openxmlformats.org/officeDocument/2006/relationships/hyperlink" Target="http://festival.1september.ru/articles/600293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idside.ru/zagadki-v-tekste-kotoryx-est-cifry/" TargetMode="External"/><Relationship Id="rId11" Type="http://schemas.openxmlformats.org/officeDocument/2006/relationships/hyperlink" Target="http://novoston.com/sonnik/yu/k-chemu-snitsya-yula-tolkovanie-sna-pro-yulu" TargetMode="External"/><Relationship Id="rId5" Type="http://schemas.openxmlformats.org/officeDocument/2006/relationships/hyperlink" Target="http://biouroki.ru/workshop/crossgen.html" TargetMode="External"/><Relationship Id="rId15" Type="http://schemas.openxmlformats.org/officeDocument/2006/relationships/hyperlink" Target="http://www.mammy-pappy.ru/zagadki/318-zagadki-o-geometricheskih-figurah.html" TargetMode="External"/><Relationship Id="rId10" Type="http://schemas.openxmlformats.org/officeDocument/2006/relationships/hyperlink" Target="http://www.collection-zagadok.ru/zagadki-cat38-num7.html" TargetMode="External"/><Relationship Id="rId19" Type="http://schemas.openxmlformats.org/officeDocument/2006/relationships/hyperlink" Target="http://naturalgoods.ru/magazin/tovary-dlja-detei/igrushkidljadetei/derevyannie-igrushki" TargetMode="External"/><Relationship Id="rId4" Type="http://schemas.openxmlformats.org/officeDocument/2006/relationships/hyperlink" Target="http://gatet.files.wordpress.com/2010/06/me.jpg" TargetMode="External"/><Relationship Id="rId9" Type="http://schemas.openxmlformats.org/officeDocument/2006/relationships/hyperlink" Target="http://deti-online.com/zagadki/zagadki-pro-cifry/" TargetMode="External"/><Relationship Id="rId14" Type="http://schemas.openxmlformats.org/officeDocument/2006/relationships/hyperlink" Target="http://igri-uma.ru/forum/index.php?showtopic=3936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8.xml"/><Relationship Id="rId5" Type="http://schemas.openxmlformats.org/officeDocument/2006/relationships/slide" Target="slide6.xml"/><Relationship Id="rId10" Type="http://schemas.openxmlformats.org/officeDocument/2006/relationships/slide" Target="slide7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5214950"/>
            <a:ext cx="4336908" cy="1000132"/>
          </a:xfrm>
          <a:effectLst/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cs typeface="Arial" pitchFamily="34" charset="0"/>
              </a:rPr>
              <a:t>Шнякина Наталья Николаевна</a:t>
            </a:r>
            <a:b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cs typeface="Arial" pitchFamily="34" charset="0"/>
              </a:rPr>
            </a:br>
            <a: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cs typeface="Arial" pitchFamily="34" charset="0"/>
              </a:rPr>
              <a:t>учитель начальных классов</a:t>
            </a:r>
            <a:b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cs typeface="Arial" pitchFamily="34" charset="0"/>
              </a:rPr>
            </a:br>
            <a: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cs typeface="Arial" pitchFamily="34" charset="0"/>
              </a:rPr>
              <a:t>МБОУ СОШ ж.д.ст.БАМ</a:t>
            </a:r>
            <a: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160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cs typeface="Times New Roman" pitchFamily="18" charset="0"/>
              </a:rPr>
            </a:br>
            <a:endParaRPr lang="ru-RU" sz="1600" dirty="0">
              <a:ln w="10541" cmpd="sng">
                <a:solidFill>
                  <a:srgbClr val="002060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071546"/>
            <a:ext cx="7429552" cy="107157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МАТЕМАТИЧЕСКИЕ КРОССВОРДЫ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 – 4 классы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AutoShape 2" descr="school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school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school childre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https://www.skydns.ru/userfiles/images/images_happy-school-children.jpg"/>
          <p:cNvSpPr>
            <a:spLocks noChangeAspect="1" noChangeArrowheads="1"/>
          </p:cNvSpPr>
          <p:nvPr/>
        </p:nvSpPr>
        <p:spPr bwMode="auto">
          <a:xfrm>
            <a:off x="155575" y="-1287463"/>
            <a:ext cx="3810000" cy="26955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&amp;Kcy;&amp;acy;&amp;rcy;&amp;tcy;&amp;icy;&amp;ncy;&amp;kcy;&amp;icy; &amp;pcy;&amp;ocy; &amp;zcy;&amp;acy;&amp;pcy;&amp;rcy;&amp;ocy;&amp;scy;&amp;ucy; &amp;kcy;&amp;acy;&amp;rcy;&amp;tcy;&amp;icy;&amp;ncy;&amp;kcy;&amp;icy; &amp;shcy;&amp;kcy;&amp;ocy;&amp;lcy;&amp;acy; &amp;icy; &amp;dcy;&amp;iecy;&amp;t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&amp;Kcy;&amp;acy;&amp;rcy;&amp;tcy;&amp;icy;&amp;ncy;&amp;kcy;&amp;icy; &amp;pcy;&amp;ocy; &amp;zcy;&amp;acy;&amp;pcy;&amp;rcy;&amp;ocy;&amp;scy;&amp;ucy; &amp;kcy;&amp;acy;&amp;rcy;&amp;tcy;&amp;icy;&amp;ncy;&amp;kcy;&amp;icy; &amp;shcy;&amp;kcy;&amp;ocy;&amp;lcy;&amp;acy; &amp;icy; &amp;dcy;&amp;iecy;&amp;t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4" name="AutoShape 14" descr="https://www.skydns.ru/userfiles/images/images_happy-school-children.jpg"/>
          <p:cNvSpPr>
            <a:spLocks noChangeAspect="1" noChangeArrowheads="1"/>
          </p:cNvSpPr>
          <p:nvPr/>
        </p:nvSpPr>
        <p:spPr bwMode="auto">
          <a:xfrm>
            <a:off x="155575" y="-1287463"/>
            <a:ext cx="3810000" cy="26955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6" name="Picture 16" descr="http://startdeutsch.ru/images/tables/school-childre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6408" y="1997739"/>
            <a:ext cx="4547294" cy="3217211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328036" cy="256598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1000100" y="428604"/>
            <a:ext cx="7429552" cy="10715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КОНКУРС «ТАЙНЫ МАТЕМАТИКИ»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596" y="357166"/>
            <a:ext cx="8229600" cy="3682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ФИГУРЫ</a:t>
            </a:r>
            <a:endParaRPr kumimoji="0" lang="ru-RU" sz="3200" b="1" i="0" u="none" strike="noStrike" kern="1200" cap="none" spc="0" normalizeH="0" baseline="0" noProof="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421481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507207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507207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Ж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85918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57686" y="592933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57686" y="550070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29058" y="464344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9058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57686" y="16430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57686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7686" y="250030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357686" y="292893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357686" y="335756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357686" y="378619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57686" y="421481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00430" y="292893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072198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643570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14942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207167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29058" y="292893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643570" y="250030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643570" y="121442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43570" y="16430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786314" y="292893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86314" y="378619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00430" y="378619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929058" y="378619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142844" y="4500570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6" name="Стрелка вправо 45"/>
          <p:cNvSpPr/>
          <p:nvPr/>
        </p:nvSpPr>
        <p:spPr>
          <a:xfrm rot="5400000">
            <a:off x="4357686" y="1142984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7" name="Стрелка вправо 46"/>
          <p:cNvSpPr/>
          <p:nvPr/>
        </p:nvSpPr>
        <p:spPr>
          <a:xfrm>
            <a:off x="3143240" y="2786058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8" name="Стрелка вправо 47"/>
          <p:cNvSpPr/>
          <p:nvPr/>
        </p:nvSpPr>
        <p:spPr>
          <a:xfrm rot="5400000">
            <a:off x="1785918" y="3714752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9" name="Стрелка вправо 48"/>
          <p:cNvSpPr/>
          <p:nvPr/>
        </p:nvSpPr>
        <p:spPr>
          <a:xfrm>
            <a:off x="3143240" y="3643314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5643570" y="714356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1" name="Стрелка вправо 50"/>
          <p:cNvSpPr/>
          <p:nvPr/>
        </p:nvSpPr>
        <p:spPr>
          <a:xfrm>
            <a:off x="3571868" y="1928802"/>
            <a:ext cx="357190" cy="64294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643438" y="4214818"/>
            <a:ext cx="4572000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Нет углов у меня,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 похож на блюдце я,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 тарелку и на крышку,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 кольцо, на колесо.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Кто же я такой, друзья?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643470" y="4143356"/>
            <a:ext cx="4572000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У круга есть подруга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Знакома всем она!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Она идет по краю круга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 называется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643470" y="4143380"/>
            <a:ext cx="4572000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угла. Три стороны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Меж собой соедини.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Получился не угольник,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красивый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429124" y="4214818"/>
            <a:ext cx="485778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Он от солнца пролетает,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Пробивая толщу туч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 в тетрадочке бывает,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зовется просто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429156" y="4357694"/>
            <a:ext cx="5000628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Он и острый, да не нос,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Прямой, да не вопрос,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Тупой он, да не ножик, -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Что еще таким быть,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может?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429124" y="4357694"/>
            <a:ext cx="4929190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Круг </a:t>
            </a:r>
            <a:endParaRPr lang="ru-RU" sz="2800" b="1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приплюснутым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стал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Получился вдруг … 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429124" y="4214818"/>
            <a:ext cx="4929190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Едет ручка вдоль листа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 линеечке, по краю –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Получается черта,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Называется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7" name="Picture 8" descr="http://festival.1september.ru/articles/600293/1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51488"/>
          <a:stretch>
            <a:fillRect/>
          </a:stretch>
        </p:blipFill>
        <p:spPr bwMode="auto">
          <a:xfrm>
            <a:off x="857224" y="571480"/>
            <a:ext cx="1928826" cy="2920556"/>
          </a:xfrm>
          <a:prstGeom prst="rect">
            <a:avLst/>
          </a:prstGeom>
          <a:noFill/>
        </p:spPr>
      </p:pic>
      <p:sp>
        <p:nvSpPr>
          <p:cNvPr id="55" name="Управляющая кнопка: домой 54">
            <a:hlinkClick r:id="rId4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F9D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500"/>
                            </p:stCondLst>
                            <p:childTnLst>
                              <p:par>
                                <p:cTn id="1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9F9D7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5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000"/>
                            </p:stCondLst>
                            <p:childTnLst>
                              <p:par>
                                <p:cTn id="2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2" grpId="1"/>
      <p:bldP spid="53" grpId="0"/>
      <p:bldP spid="53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28596" y="357166"/>
            <a:ext cx="8229600" cy="3682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ЗАДАЧИ</a:t>
            </a:r>
            <a:r>
              <a:rPr kumimoji="0" lang="ru-RU" sz="3200" b="1" i="0" u="none" strike="noStrike" kern="1200" cap="none" spc="0" normalizeH="0" noProof="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 СТИХАХ</a:t>
            </a:r>
            <a:endParaRPr kumimoji="0" lang="ru-RU" sz="3200" b="1" i="0" u="none" strike="noStrike" kern="1200" cap="none" spc="0" normalizeH="0" baseline="0" noProof="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72132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08" y="435769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3108" y="478632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3108" y="52149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14480" y="52149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52" y="52149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7224" y="521495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00364" y="264318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435769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3108" y="307181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43108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3108" y="392906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71736" y="435769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435769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57224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52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14480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00364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71736" y="350043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00364" y="307181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57224" y="392906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57224" y="307181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00364" y="135729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00364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000364" y="221455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72132" y="307181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14876" y="1357298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Ш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571736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714876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286248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57620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Ы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28992" y="1785926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572132" y="264318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143504" y="264318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14876" y="3071810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714876" y="2643182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714876" y="221455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572132" y="2214554"/>
            <a:ext cx="414334" cy="414334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4" name="Picture 2" descr="&amp;vcy;&amp;icy;&amp;kcy;&amp;tcy;&amp;ocy;&amp;rcy;&amp;icy;&amp;ncy;&amp;acy; &amp;pcy;&amp;ocy; &amp;mcy;&amp;acy;&amp;tcy;&amp;iecy;&amp;mcy;&amp;acy;&amp;tcy;&amp;icy;&amp;kcy;&amp;iecy; &amp;vcy; 4 &amp;kcy;&amp;lcy;&amp;acy;&amp;scy;&amp;scy;&amp;iecy; &amp;scy; &amp;ocy;&amp;tcy;&amp;vcy;&amp;iecy;&amp;tcy;&amp;acy;&amp;mcy;&amp;icy;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947974"/>
            <a:ext cx="1439929" cy="1195142"/>
          </a:xfrm>
          <a:prstGeom prst="rect">
            <a:avLst/>
          </a:prstGeom>
          <a:noFill/>
        </p:spPr>
      </p:pic>
      <p:sp>
        <p:nvSpPr>
          <p:cNvPr id="57" name="Стрелка вправо 56"/>
          <p:cNvSpPr/>
          <p:nvPr/>
        </p:nvSpPr>
        <p:spPr>
          <a:xfrm rot="5400000">
            <a:off x="618053" y="2525163"/>
            <a:ext cx="906970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8" name="Стрелка вправо 57"/>
          <p:cNvSpPr/>
          <p:nvPr/>
        </p:nvSpPr>
        <p:spPr>
          <a:xfrm>
            <a:off x="357158" y="4929198"/>
            <a:ext cx="953551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9" name="Стрелка вправо 58"/>
          <p:cNvSpPr/>
          <p:nvPr/>
        </p:nvSpPr>
        <p:spPr>
          <a:xfrm rot="5400000">
            <a:off x="2761193" y="832375"/>
            <a:ext cx="906970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0" name="Стрелка вправо 59"/>
          <p:cNvSpPr/>
          <p:nvPr/>
        </p:nvSpPr>
        <p:spPr>
          <a:xfrm rot="5400000">
            <a:off x="4475705" y="810651"/>
            <a:ext cx="906970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1" name="Стрелка вправо 60"/>
          <p:cNvSpPr/>
          <p:nvPr/>
        </p:nvSpPr>
        <p:spPr>
          <a:xfrm rot="5400000">
            <a:off x="5332961" y="1239279"/>
            <a:ext cx="906970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5400000">
            <a:off x="1903937" y="2525163"/>
            <a:ext cx="906970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9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3" name="Стрелка вправо 62"/>
          <p:cNvSpPr/>
          <p:nvPr/>
        </p:nvSpPr>
        <p:spPr>
          <a:xfrm>
            <a:off x="4214810" y="2357430"/>
            <a:ext cx="953551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4" name="Стрелка вправо 63"/>
          <p:cNvSpPr/>
          <p:nvPr/>
        </p:nvSpPr>
        <p:spPr>
          <a:xfrm>
            <a:off x="357158" y="3214686"/>
            <a:ext cx="953551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5" name="Стрелка вправо 64"/>
          <p:cNvSpPr/>
          <p:nvPr/>
        </p:nvSpPr>
        <p:spPr>
          <a:xfrm>
            <a:off x="1142976" y="4071942"/>
            <a:ext cx="953551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10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6" name="Стрелка вправо 65"/>
          <p:cNvSpPr/>
          <p:nvPr/>
        </p:nvSpPr>
        <p:spPr>
          <a:xfrm>
            <a:off x="2071670" y="1500174"/>
            <a:ext cx="953551" cy="10001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8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643306" y="4000504"/>
            <a:ext cx="521497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Есть у Нади пять тетрадей.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Папа девочке их дал.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Дал и Ире он четыре.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Ты тетради подсчитал?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571868" y="3929066"/>
            <a:ext cx="521497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класс вошла Маринка,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за ней – </a:t>
            </a: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Аринка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потом пришел Игнат.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стало всех ребят?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86116" y="4071942"/>
            <a:ext cx="585788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Пять пирожков лежало в миске.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Два пирожка взяла Лариска,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Еще один стащила киска,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сколько же осталось в миске?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500398" y="4000504"/>
            <a:ext cx="564360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 березе две синички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Продавали рукавички.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Прилетело еще пять,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будет продавать?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500398" y="4000504"/>
            <a:ext cx="564360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больших, три маленьких,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Маленьких, удаленьких –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Целая семья опят.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их на пне сидят?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500430" y="4000504"/>
            <a:ext cx="564360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гуся летят над нами,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других за облаками.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Два спустились на ручей.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было всех гусей?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286116" y="4214818"/>
            <a:ext cx="6000792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голубя на крыше сидели.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Два голубя снялись и улетели.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Ну-ка, скажите мне поскорей,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осталось сидеть голубей?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428992" y="4000504"/>
            <a:ext cx="557216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Пять ребят в футбол играли,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Одного домой позвали.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Он в окно глядит, считает,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их в футбол играет?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428992" y="4000504"/>
            <a:ext cx="5572164" cy="271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Пять мышат в траве шуршат,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Три забрались под ушат.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Два мышонка спят под елкой.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Сосчитать мышей недолго?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286116" y="4500570"/>
            <a:ext cx="5572164" cy="2143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снег упал Сережка,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А за ним – Алешка,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за ним – </a:t>
            </a: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Иринка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за ней – Маринка,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 потом упал Игнат.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Сколько на снегу ребят? 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328036" cy="256598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Управляющая кнопка: домой 78">
            <a:hlinkClick r:id="rId3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500"/>
                            </p:stCondLst>
                            <p:childTnLst>
                              <p:par>
                                <p:cTn id="1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"/>
                            </p:stCondLst>
                            <p:childTnLst>
                              <p:par>
                                <p:cTn id="2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500"/>
                            </p:stCondLst>
                            <p:childTnLst>
                              <p:par>
                                <p:cTn id="2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5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3000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00"/>
                            </p:stCondLst>
                            <p:childTnLst>
                              <p:par>
                                <p:cTn id="2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0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500"/>
                            </p:stCondLst>
                            <p:childTnLst>
                              <p:par>
                                <p:cTn id="2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0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5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effectLst/>
                <a:cs typeface="Times New Roman" pitchFamily="18" charset="0"/>
              </a:rPr>
              <a:t>МОЛОДЦЫ!</a:t>
            </a:r>
            <a:endParaRPr lang="ru-RU" sz="6000" b="1" dirty="0">
              <a:solidFill>
                <a:srgbClr val="FF0000"/>
              </a:solidFill>
              <a:effectLst/>
              <a:cs typeface="Times New Roman" pitchFamily="18" charset="0"/>
            </a:endParaRPr>
          </a:p>
        </p:txBody>
      </p:sp>
      <p:pic>
        <p:nvPicPr>
          <p:cNvPr id="4" name="Picture 2" descr="&amp;Ucy;&amp;lcy;&amp;ycy;&amp;bcy;&amp;acy;&amp;yucy;&amp;shchcy;&amp;iecy;&amp;iecy;&amp;scy;&amp;yacy; &amp;scy;&amp;ocy;&amp;lcy;&amp;ncy;&amp;tscy;&amp;iecy;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1612"/>
            <a:ext cx="4369188" cy="4500594"/>
          </a:xfrm>
          <a:prstGeom prst="rect">
            <a:avLst/>
          </a:prstGeom>
          <a:noFill/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72528" y="6357958"/>
            <a:ext cx="328036" cy="256598"/>
          </a:xfrm>
          <a:prstGeom prst="actionButtonForwardNex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654032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cs typeface="Times New Roman" pitchFamily="18" charset="0"/>
              </a:rPr>
              <a:t>Интернет-ресурсы</a:t>
            </a:r>
            <a:endParaRPr lang="ru-RU" sz="320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5212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http://mirgif.com/animacionnye-kartinki.htm</a:t>
            </a: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http://startdeutsch.ru/poleznoe/temy/234-moya-shkola-meine-schule</a:t>
            </a: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4"/>
              </a:rPr>
              <a:t>http://gatet.files.wordpress.com/2010/06/me.jpg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5"/>
              </a:rPr>
              <a:t>http://biouroki.ru/workshop/crossgen.html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6"/>
              </a:rPr>
              <a:t>http://kidside.ru/zagadki-v-tekste-kotoryx-est-cifry/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7"/>
              </a:rPr>
              <a:t>http://www.myshared.ru/slide/775410/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64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8"/>
              </a:rPr>
              <a:t>http://riddle-middle.ru/zagadki/cifry/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64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9"/>
              </a:rPr>
              <a:t>http://deti-online.com/zagadki/zagadki-pro-cifry/</a:t>
            </a:r>
            <a:r>
              <a:rPr lang="ru-RU" sz="64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6400" u="sng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0"/>
              </a:rPr>
              <a:t>http://www.collection-zagadok.ru/zagadki-cat38-num7.html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1"/>
              </a:rPr>
              <a:t>http://novoston.com/sonnik/yu/k-chemu-snitsya-yula-tolkovanie-sna-pro-yulu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2"/>
              </a:rPr>
              <a:t>http://www.pechati-m.ru/ruchki.php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3"/>
              </a:rPr>
              <a:t>http://klub-drug.ru/viktorina/po-matematike-1-2-3-4-klass-s-otvetami.html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4"/>
              </a:rPr>
              <a:t>http://igri-uma.ru/forum/index.php?showtopic=3936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5"/>
              </a:rPr>
              <a:t>http://www.mammy-pappy.ru/zagadki/318-zagadki-o-geometricheskih-figurah.html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6"/>
              </a:rPr>
              <a:t>http://festival.1september.ru/articles/600293/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7"/>
              </a:rPr>
              <a:t>http://adalin.mospsy.ru/l_01_00/l_01_08a.shtml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8"/>
              </a:rPr>
              <a:t>http://ped-kopilka.ru/blogs/elena-anatolevna-kovaleva/zadachi-v-stihah-dlja-starshih-doshkolnikov-i-mladshih-shkolnikov.html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en-US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  <a:hlinkClick r:id="rId19"/>
              </a:rPr>
              <a:t>http://naturalgoods.ru/magazin/tovary-dlja-detei/igrushkidljadetei/derevyannie-igrushki</a:t>
            </a:r>
            <a:r>
              <a:rPr lang="ru-RU" sz="64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ru-RU" sz="64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Волина В.В. Праздник числа. – М.: Знание, 1993</a:t>
            </a:r>
          </a:p>
          <a:p>
            <a:pPr>
              <a:buNone/>
            </a:pPr>
            <a:r>
              <a:rPr lang="ru-RU" sz="6400" dirty="0" err="1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Тарабарина</a:t>
            </a:r>
            <a:r>
              <a:rPr lang="ru-RU" sz="64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Т.И., </a:t>
            </a:r>
            <a:r>
              <a:rPr lang="ru-RU" sz="6400" dirty="0" err="1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Елкина</a:t>
            </a:r>
            <a:r>
              <a:rPr lang="ru-RU" sz="6400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Н.В. И учеба, и игра: математика. – Ярославль: Академия развития, 1997</a:t>
            </a:r>
          </a:p>
          <a:p>
            <a:pPr>
              <a:buNone/>
            </a:pP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64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5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5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5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5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4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4500" dirty="0" smtClean="0">
                <a:latin typeface="Arial" pitchFamily="34" charset="0"/>
                <a:cs typeface="Arial" pitchFamily="34" charset="0"/>
              </a:rPr>
              <a:t>     </a:t>
            </a:r>
            <a:endParaRPr lang="ru-RU" sz="45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layer.myshared.ru/775410/data/images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915399"/>
            <a:ext cx="45100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МАРШРУТНЫЙ ЛИСТ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8662" y="1691334"/>
            <a:ext cx="24449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1.ТЕРМИНЫ 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429124" y="1691334"/>
            <a:ext cx="24449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2.ТЕРМИНЫ 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2286453" y="2428868"/>
            <a:ext cx="18569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ЗАГАДКИ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1000100" y="4143380"/>
            <a:ext cx="18928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ШАРАДЫ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1357290" y="3405846"/>
            <a:ext cx="36049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ЗАДАЧИ В СТИХАХ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5612988" y="3214686"/>
            <a:ext cx="17450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РЕБУСЫ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1611" y="2477152"/>
            <a:ext cx="176522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ФИГУРЫ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857224" y="5143512"/>
            <a:ext cx="592021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ЕДИНИЦЫ ИЗМЕРЕНИЯ ДЛИНЫ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3357554" y="4143380"/>
            <a:ext cx="42438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ЗАГАДКИ ПРО ЦИФРЫ</a:t>
            </a:r>
            <a:endParaRPr lang="ru-RU" sz="2800" b="1" cap="none" spc="0" dirty="0">
              <a:ln w="1905"/>
              <a:solidFill>
                <a:schemeClr val="accent4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7422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072330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57818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43702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928794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342900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928794" y="342900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357422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928794" y="557214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643306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00166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928794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928794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643702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643702" y="171448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2357422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643702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786446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500562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786050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28794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42910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928794" y="514351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928794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14678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Щ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643702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215074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4071934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500562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929190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42910" y="342900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42910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42910" y="257174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42910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643306" y="128586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500166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643306" y="171448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6643702" y="85723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Ц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071538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786050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642910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643306" y="85723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7500958" y="342900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7929586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4071934" y="3429000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7500958" y="385762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7500958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7929586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500958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7072330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929190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929190" y="171448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6643702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500958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7072330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8358214" y="428625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071934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2786050" y="300037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2786050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5786446" y="2143116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786446" y="1714488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786446" y="857232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Стрелка вниз 87"/>
          <p:cNvSpPr/>
          <p:nvPr/>
        </p:nvSpPr>
        <p:spPr>
          <a:xfrm>
            <a:off x="5357818" y="482902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Горизонтальный свиток 99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Прямоугольник, у которого все стороны равны</a:t>
            </a:r>
          </a:p>
        </p:txBody>
      </p:sp>
      <p:sp>
        <p:nvSpPr>
          <p:cNvPr id="107" name="Стрелка вниз 106"/>
          <p:cNvSpPr/>
          <p:nvPr/>
        </p:nvSpPr>
        <p:spPr>
          <a:xfrm>
            <a:off x="6215074" y="482902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Стрелка вниз 113"/>
          <p:cNvSpPr/>
          <p:nvPr/>
        </p:nvSpPr>
        <p:spPr>
          <a:xfrm>
            <a:off x="3714744" y="2197414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Стрелка вниз 117"/>
          <p:cNvSpPr/>
          <p:nvPr/>
        </p:nvSpPr>
        <p:spPr>
          <a:xfrm rot="16200000">
            <a:off x="830075" y="4670595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Стрелка вниз 118"/>
          <p:cNvSpPr/>
          <p:nvPr/>
        </p:nvSpPr>
        <p:spPr>
          <a:xfrm>
            <a:off x="7072330" y="2626042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Стрелка вниз 119"/>
          <p:cNvSpPr/>
          <p:nvPr/>
        </p:nvSpPr>
        <p:spPr>
          <a:xfrm>
            <a:off x="2357422" y="1768786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Стрелка вниз 120"/>
          <p:cNvSpPr/>
          <p:nvPr/>
        </p:nvSpPr>
        <p:spPr>
          <a:xfrm>
            <a:off x="1500166" y="2197414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Стрелка вниз 121"/>
          <p:cNvSpPr/>
          <p:nvPr/>
        </p:nvSpPr>
        <p:spPr>
          <a:xfrm>
            <a:off x="3214678" y="482902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3" name="Стрелка вниз 122"/>
          <p:cNvSpPr/>
          <p:nvPr/>
        </p:nvSpPr>
        <p:spPr>
          <a:xfrm>
            <a:off x="4500562" y="911530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Стрелка вниз 123"/>
          <p:cNvSpPr/>
          <p:nvPr/>
        </p:nvSpPr>
        <p:spPr>
          <a:xfrm rot="16200000">
            <a:off x="-142924" y="3714768"/>
            <a:ext cx="1214446" cy="78578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5" name="Стрелка вниз 124"/>
          <p:cNvSpPr/>
          <p:nvPr/>
        </p:nvSpPr>
        <p:spPr>
          <a:xfrm rot="16200000">
            <a:off x="1241562" y="2598893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Стрелка вниз 125"/>
          <p:cNvSpPr/>
          <p:nvPr/>
        </p:nvSpPr>
        <p:spPr>
          <a:xfrm rot="16200000">
            <a:off x="2857472" y="1071562"/>
            <a:ext cx="1214446" cy="78578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7" name="Стрелка вниз 126"/>
          <p:cNvSpPr/>
          <p:nvPr/>
        </p:nvSpPr>
        <p:spPr>
          <a:xfrm rot="16200000">
            <a:off x="5956471" y="3027521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Стрелка вниз 127"/>
          <p:cNvSpPr/>
          <p:nvPr/>
        </p:nvSpPr>
        <p:spPr>
          <a:xfrm rot="16200000">
            <a:off x="5956471" y="4313405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9" name="Стрелка вниз 128"/>
          <p:cNvSpPr/>
          <p:nvPr/>
        </p:nvSpPr>
        <p:spPr>
          <a:xfrm>
            <a:off x="214282" y="1768786"/>
            <a:ext cx="1214446" cy="445768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1" name="Горизонтальный свиток 130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Название знака действия</a:t>
            </a:r>
          </a:p>
        </p:txBody>
      </p:sp>
      <p:sp>
        <p:nvSpPr>
          <p:cNvPr id="132" name="Горизонтальный свиток 131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Результат сложения</a:t>
            </a:r>
          </a:p>
        </p:txBody>
      </p:sp>
      <p:sp>
        <p:nvSpPr>
          <p:cNvPr id="133" name="Горизонтальный свиток 132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Старинная русская </a:t>
            </a:r>
          </a:p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мера длины</a:t>
            </a:r>
          </a:p>
        </p:txBody>
      </p:sp>
      <p:sp>
        <p:nvSpPr>
          <p:cNvPr id="115" name="Горизонтальный свиток 114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Прибор для построения окружности</a:t>
            </a:r>
          </a:p>
        </p:txBody>
      </p:sp>
      <p:sp>
        <p:nvSpPr>
          <p:cNvPr id="116" name="Горизонтальный свиток 115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Наименьшее четное число</a:t>
            </a:r>
          </a:p>
        </p:txBody>
      </p:sp>
      <p:sp>
        <p:nvSpPr>
          <p:cNvPr id="117" name="Горизонтальный свиток 116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Единица измерения объема жидкости</a:t>
            </a:r>
          </a:p>
        </p:txBody>
      </p:sp>
      <p:sp>
        <p:nvSpPr>
          <p:cNvPr id="130" name="Горизонтальный свиток 129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Сумма длин всех сторон прямоугольника</a:t>
            </a:r>
          </a:p>
        </p:txBody>
      </p:sp>
      <p:sp>
        <p:nvSpPr>
          <p:cNvPr id="134" name="Горизонтальный свиток 133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Произведение длины на ширину прямоугольника</a:t>
            </a:r>
          </a:p>
        </p:txBody>
      </p:sp>
      <p:sp>
        <p:nvSpPr>
          <p:cNvPr id="135" name="Горизонтальный свиток 134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Единица измерения длины</a:t>
            </a:r>
          </a:p>
        </p:txBody>
      </p:sp>
      <p:sp>
        <p:nvSpPr>
          <p:cNvPr id="136" name="Горизонтальный свиток 135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Промежуток времени, равный 12 месяцам</a:t>
            </a:r>
          </a:p>
        </p:txBody>
      </p:sp>
      <p:sp>
        <p:nvSpPr>
          <p:cNvPr id="137" name="Горизонтальный свиток 136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Единица измерения массы </a:t>
            </a:r>
          </a:p>
        </p:txBody>
      </p:sp>
      <p:sp>
        <p:nvSpPr>
          <p:cNvPr id="138" name="Горизонтальный свиток 137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Равенство с одним неизвестным</a:t>
            </a:r>
          </a:p>
        </p:txBody>
      </p:sp>
      <p:sp>
        <p:nvSpPr>
          <p:cNvPr id="139" name="Горизонтальный свиток 138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Период в 100 лет</a:t>
            </a:r>
          </a:p>
        </p:txBody>
      </p:sp>
      <p:sp>
        <p:nvSpPr>
          <p:cNvPr id="140" name="Горизонтальный свиток 139"/>
          <p:cNvSpPr/>
          <p:nvPr/>
        </p:nvSpPr>
        <p:spPr>
          <a:xfrm>
            <a:off x="3143240" y="5000636"/>
            <a:ext cx="5214974" cy="17145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Отрезок, соединяющий центр окружности и любую точку на ней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2786050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3214678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800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643306" y="4714884"/>
            <a:ext cx="428628" cy="428628"/>
          </a:xfrm>
          <a:prstGeom prst="rect">
            <a:avLst/>
          </a:prstGeom>
          <a:solidFill>
            <a:srgbClr val="DFF7FD"/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pic>
        <p:nvPicPr>
          <p:cNvPr id="103" name="Рисунок 102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00166" y="428604"/>
            <a:ext cx="764234" cy="1181251"/>
          </a:xfrm>
          <a:prstGeom prst="rect">
            <a:avLst/>
          </a:prstGeom>
        </p:spPr>
      </p:pic>
      <p:sp>
        <p:nvSpPr>
          <p:cNvPr id="104" name="Прямоугольник 103"/>
          <p:cNvSpPr/>
          <p:nvPr/>
        </p:nvSpPr>
        <p:spPr>
          <a:xfrm>
            <a:off x="3388449" y="0"/>
            <a:ext cx="2788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n w="635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8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</a:rPr>
              <a:t>1.</a:t>
            </a:r>
            <a:r>
              <a:rPr lang="ru-RU" sz="32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</a:rPr>
              <a:t>ТЕРМИНЫ </a:t>
            </a:r>
            <a:endParaRPr lang="ru-RU" sz="320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6" name="Управляющая кнопка: домой 105">
            <a:hlinkClick r:id="rId3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224371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00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000"/>
                            </p:stCondLst>
                            <p:childTnLst>
                              <p:par>
                                <p:cTn id="2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00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30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50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4000"/>
                            </p:stCondLst>
                            <p:childTnLst>
                              <p:par>
                                <p:cTn id="2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500"/>
                            </p:stCondLst>
                            <p:childTnLst>
                              <p:par>
                                <p:cTn id="3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500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3500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500"/>
                            </p:stCondLst>
                            <p:childTnLst>
                              <p:par>
                                <p:cTn id="3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1000"/>
                            </p:stCondLst>
                            <p:childTnLst>
                              <p:par>
                                <p:cTn id="3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500"/>
                            </p:stCondLst>
                            <p:childTnLst>
                              <p:par>
                                <p:cTn id="3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2000"/>
                            </p:stCondLst>
                            <p:childTnLst>
                              <p:par>
                                <p:cTn id="3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81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2" fill="hold">
                      <p:stCondLst>
                        <p:cond delay="0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500"/>
                            </p:stCondLst>
                            <p:childTnLst>
                              <p:par>
                                <p:cTn id="4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411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2" fill="hold">
                      <p:stCondLst>
                        <p:cond delay="0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500"/>
                            </p:stCondLst>
                            <p:childTnLst>
                              <p:par>
                                <p:cTn id="4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000"/>
                            </p:stCondLst>
                            <p:childTnLst>
                              <p:par>
                                <p:cTn id="4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451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2" fill="hold">
                      <p:stCondLst>
                        <p:cond delay="0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500"/>
                            </p:stCondLst>
                            <p:childTnLst>
                              <p:par>
                                <p:cTn id="4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000"/>
                            </p:stCondLst>
                            <p:childTnLst>
                              <p:par>
                                <p:cTn id="4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00"/>
                            </p:stCondLst>
                            <p:childTnLst>
                              <p:par>
                                <p:cTn id="4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2000"/>
                            </p:stCondLst>
                            <p:childTnLst>
                              <p:par>
                                <p:cTn id="4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3000"/>
                            </p:stCondLst>
                            <p:childTnLst>
                              <p:par>
                                <p:cTn id="4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3500"/>
                            </p:stCondLst>
                            <p:childTnLst>
                              <p:par>
                                <p:cTn id="4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4500"/>
                            </p:stCondLst>
                            <p:childTnLst>
                              <p:par>
                                <p:cTn id="50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50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8" fill="hold">
                      <p:stCondLst>
                        <p:cond delay="0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1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2" fill="hold">
                      <p:stCondLst>
                        <p:cond delay="indefinite"/>
                      </p:stCondLst>
                      <p:childTnLst>
                        <p:par>
                          <p:cTn id="523" fill="hold">
                            <p:stCondLst>
                              <p:cond delay="0"/>
                            </p:stCondLst>
                            <p:childTnLst>
                              <p:par>
                                <p:cTn id="5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>
                            <p:stCondLst>
                              <p:cond delay="500"/>
                            </p:stCondLst>
                            <p:childTnLst>
                              <p:par>
                                <p:cTn id="5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000"/>
                            </p:stCondLst>
                            <p:childTnLst>
                              <p:par>
                                <p:cTn id="5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1500"/>
                            </p:stCondLst>
                            <p:childTnLst>
                              <p:par>
                                <p:cTn id="5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539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0" fill="hold">
                      <p:stCondLst>
                        <p:cond delay="0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4" fill="hold">
                      <p:stCondLst>
                        <p:cond delay="indefinite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500"/>
                            </p:stCondLst>
                            <p:childTnLst>
                              <p:par>
                                <p:cTn id="5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3" fill="hold">
                            <p:stCondLst>
                              <p:cond delay="1000"/>
                            </p:stCondLst>
                            <p:childTnLst>
                              <p:par>
                                <p:cTn id="5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1500"/>
                            </p:stCondLst>
                            <p:childTnLst>
                              <p:par>
                                <p:cTn id="5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2000"/>
                            </p:stCondLst>
                            <p:childTnLst>
                              <p:par>
                                <p:cTn id="5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2500"/>
                            </p:stCondLst>
                            <p:childTnLst>
                              <p:par>
                                <p:cTn id="5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3000"/>
                            </p:stCondLst>
                            <p:childTnLst>
                              <p:par>
                                <p:cTn id="5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583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4" fill="hold">
                      <p:stCondLst>
                        <p:cond delay="0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3" fill="hold">
                            <p:stCondLst>
                              <p:cond delay="500"/>
                            </p:stCondLst>
                            <p:childTnLst>
                              <p:par>
                                <p:cTn id="6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7" fill="hold">
                            <p:stCondLst>
                              <p:cond delay="1000"/>
                            </p:stCondLst>
                            <p:childTnLst>
                              <p:par>
                                <p:cTn id="6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1500"/>
                            </p:stCondLst>
                            <p:childTnLst>
                              <p:par>
                                <p:cTn id="6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2000"/>
                            </p:stCondLst>
                            <p:childTnLst>
                              <p:par>
                                <p:cTn id="6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8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2500"/>
                            </p:stCondLst>
                            <p:childTnLst>
                              <p:par>
                                <p:cTn id="6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2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3" fill="hold">
                            <p:stCondLst>
                              <p:cond delay="3000"/>
                            </p:stCondLst>
                            <p:childTnLst>
                              <p:par>
                                <p:cTn id="6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5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62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8" fill="hold">
                      <p:stCondLst>
                        <p:cond delay="0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</p:childTnLst>
        </p:cTn>
      </p:par>
    </p:tnLst>
    <p:bldLst>
      <p:bldP spid="88" grpId="0"/>
      <p:bldP spid="100" grpId="0" animBg="1"/>
      <p:bldP spid="100" grpId="1" animBg="1"/>
      <p:bldP spid="107" grpId="0"/>
      <p:bldP spid="114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30" grpId="0" animBg="1"/>
      <p:bldP spid="130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85728"/>
            <a:ext cx="3429024" cy="439718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</a:rPr>
              <a:t>  </a:t>
            </a:r>
            <a:r>
              <a:rPr lang="ru-RU" sz="32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2.ТЕРМИНЫ</a:t>
            </a:r>
            <a:endParaRPr lang="ru-RU" sz="320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86776" y="444342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0100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00100" y="407194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00100" y="450057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492919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00100" y="535782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714612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85766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000100" y="237172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00100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00100" y="322898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57356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28728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000496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571868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143240" y="365760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857356" y="194309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857356" y="237172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857356" y="408623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857356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857356" y="322898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429124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857356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000496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571868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143240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714612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285984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643570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286380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57752" y="151446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857752" y="108584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З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728906" y="108584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857752" y="194309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714612" y="235743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714612" y="192880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000496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857752" y="321468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857752" y="278605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857752" y="237172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429124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Ы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143636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715008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286380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7429520" y="278605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7000892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572264" y="280035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429520" y="358617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7429520" y="321468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429520" y="194309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7429520" y="237172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429520" y="530068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429520" y="487205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7429520" y="444342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429520" y="401479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429520" y="6157938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7429520" y="5729310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143636" y="4071942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143636" y="364331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143636" y="321468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143636" y="2371724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7858148" y="444342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Ю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015186" y="4443426"/>
            <a:ext cx="414334" cy="414334"/>
          </a:xfrm>
          <a:prstGeom prst="rect">
            <a:avLst/>
          </a:prstGeom>
          <a:solidFill>
            <a:srgbClr val="E7F9FD"/>
          </a:solidFill>
          <a:ln>
            <a:solidFill>
              <a:srgbClr val="0A5617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2" name="Стрелка вправо 91"/>
          <p:cNvSpPr/>
          <p:nvPr/>
        </p:nvSpPr>
        <p:spPr>
          <a:xfrm>
            <a:off x="1307576" y="1515608"/>
            <a:ext cx="764094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10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3" name="Стрелка вправо 92"/>
          <p:cNvSpPr/>
          <p:nvPr/>
        </p:nvSpPr>
        <p:spPr>
          <a:xfrm>
            <a:off x="357158" y="3617184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7" name="Стрелка вправо 96"/>
          <p:cNvSpPr/>
          <p:nvPr/>
        </p:nvSpPr>
        <p:spPr>
          <a:xfrm>
            <a:off x="6715140" y="4429132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8" name="Стрелка вправо 97"/>
          <p:cNvSpPr/>
          <p:nvPr/>
        </p:nvSpPr>
        <p:spPr>
          <a:xfrm>
            <a:off x="3714744" y="2786058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9" name="Стрелка вправо 98"/>
          <p:cNvSpPr/>
          <p:nvPr/>
        </p:nvSpPr>
        <p:spPr>
          <a:xfrm rot="5400000">
            <a:off x="1849639" y="1150701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0" name="Стрелка вправо 99"/>
          <p:cNvSpPr/>
          <p:nvPr/>
        </p:nvSpPr>
        <p:spPr>
          <a:xfrm rot="5400000">
            <a:off x="6135919" y="2007957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1" name="Стрелка вправо 100"/>
          <p:cNvSpPr/>
          <p:nvPr/>
        </p:nvSpPr>
        <p:spPr>
          <a:xfrm rot="5400000">
            <a:off x="7421803" y="1579329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2" name="Стрелка вправо 101"/>
          <p:cNvSpPr/>
          <p:nvPr/>
        </p:nvSpPr>
        <p:spPr>
          <a:xfrm rot="5400000">
            <a:off x="4865469" y="722073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3" name="Стрелка вправо 102"/>
          <p:cNvSpPr/>
          <p:nvPr/>
        </p:nvSpPr>
        <p:spPr>
          <a:xfrm rot="5400000">
            <a:off x="992383" y="2007957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8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4" name="Стрелка вправо 103"/>
          <p:cNvSpPr/>
          <p:nvPr/>
        </p:nvSpPr>
        <p:spPr>
          <a:xfrm rot="5400000">
            <a:off x="2722329" y="722073"/>
            <a:ext cx="357190" cy="484632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9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5" name="Прямоугольник с двумя вырезанными противолежащими углами 94"/>
          <p:cNvSpPr/>
          <p:nvPr/>
        </p:nvSpPr>
        <p:spPr>
          <a:xfrm>
            <a:off x="1643042" y="4929198"/>
            <a:ext cx="5572164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Единица измерения массы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6" name="Прямоугольник с двумя вырезанными противолежащими углами 95"/>
          <p:cNvSpPr/>
          <p:nvPr/>
        </p:nvSpPr>
        <p:spPr>
          <a:xfrm>
            <a:off x="1785918" y="5000636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Знак сравнения, который указывает, что верное равенство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5" name="Прямоугольник с двумя вырезанными противолежащими углами 104"/>
          <p:cNvSpPr/>
          <p:nvPr/>
        </p:nvSpPr>
        <p:spPr>
          <a:xfrm>
            <a:off x="1714480" y="5000636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Геометрическая фигура, 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у которой три стороны, 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три вершины, три угла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4" name="Прямоугольник с двумя вырезанными противолежащими углами 93"/>
          <p:cNvSpPr/>
          <p:nvPr/>
        </p:nvSpPr>
        <p:spPr>
          <a:xfrm>
            <a:off x="1571604" y="5072074"/>
            <a:ext cx="5643602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Арифметическое действие</a:t>
            </a:r>
          </a:p>
        </p:txBody>
      </p:sp>
      <p:sp>
        <p:nvSpPr>
          <p:cNvPr id="106" name="Прямоугольник с двумя вырезанными противолежащими углами 105"/>
          <p:cNvSpPr/>
          <p:nvPr/>
        </p:nvSpPr>
        <p:spPr>
          <a:xfrm>
            <a:off x="1785918" y="5072074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Как по другому называют число десять</a:t>
            </a:r>
          </a:p>
        </p:txBody>
      </p:sp>
      <p:sp>
        <p:nvSpPr>
          <p:cNvPr id="107" name="Прямоугольник с двумя вырезанными противолежащими углами 106"/>
          <p:cNvSpPr/>
          <p:nvPr/>
        </p:nvSpPr>
        <p:spPr>
          <a:xfrm>
            <a:off x="1714480" y="5072074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Знак действия</a:t>
            </a:r>
          </a:p>
        </p:txBody>
      </p:sp>
      <p:sp>
        <p:nvSpPr>
          <p:cNvPr id="108" name="Прямоугольник с двумя вырезанными противолежащими углами 107"/>
          <p:cNvSpPr/>
          <p:nvPr/>
        </p:nvSpPr>
        <p:spPr>
          <a:xfrm>
            <a:off x="1714480" y="5000636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Текст, в котором содержится условие и вопрос</a:t>
            </a:r>
          </a:p>
        </p:txBody>
      </p:sp>
      <p:sp>
        <p:nvSpPr>
          <p:cNvPr id="109" name="Прямоугольник с двумя вырезанными противолежащими углами 108"/>
          <p:cNvSpPr/>
          <p:nvPr/>
        </p:nvSpPr>
        <p:spPr>
          <a:xfrm>
            <a:off x="1714480" y="5072074"/>
            <a:ext cx="5286412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Единица измерения длины</a:t>
            </a:r>
          </a:p>
        </p:txBody>
      </p:sp>
      <p:sp>
        <p:nvSpPr>
          <p:cNvPr id="110" name="Прямоугольник с двумя вырезанными противолежащими углами 109"/>
          <p:cNvSpPr/>
          <p:nvPr/>
        </p:nvSpPr>
        <p:spPr>
          <a:xfrm>
            <a:off x="1714480" y="5000636"/>
            <a:ext cx="5572164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Единица измерения длины</a:t>
            </a:r>
          </a:p>
        </p:txBody>
      </p:sp>
      <p:sp>
        <p:nvSpPr>
          <p:cNvPr id="111" name="Прямоугольник с двумя вырезанными противолежащими углами 110"/>
          <p:cNvSpPr/>
          <p:nvPr/>
        </p:nvSpPr>
        <p:spPr>
          <a:xfrm>
            <a:off x="1714480" y="5000636"/>
            <a:ext cx="5072098" cy="1285884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Число, в котором </a:t>
            </a:r>
            <a:endParaRPr lang="ru-RU" sz="2800" b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1 </a:t>
            </a:r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+mj-lt"/>
              </a:rPr>
              <a:t>десяток и 2 единицы</a:t>
            </a:r>
          </a:p>
        </p:txBody>
      </p:sp>
      <p:sp>
        <p:nvSpPr>
          <p:cNvPr id="113" name="Управляющая кнопка: домой 112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5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500"/>
                            </p:stCondLst>
                            <p:childTnLst>
                              <p:par>
                                <p:cTn id="1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500"/>
                            </p:stCondLst>
                            <p:childTnLst>
                              <p:par>
                                <p:cTn id="18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5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0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000"/>
                            </p:stCondLst>
                            <p:childTnLst>
                              <p:par>
                                <p:cTn id="2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1500"/>
                            </p:stCondLst>
                            <p:childTnLst>
                              <p:par>
                                <p:cTn id="2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000"/>
                            </p:stCondLst>
                            <p:childTnLst>
                              <p:par>
                                <p:cTn id="2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500"/>
                            </p:stCondLst>
                            <p:childTnLst>
                              <p:par>
                                <p:cTn id="2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000"/>
                            </p:stCondLst>
                            <p:childTnLst>
                              <p:par>
                                <p:cTn id="2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500"/>
                            </p:stCondLst>
                            <p:childTnLst>
                              <p:par>
                                <p:cTn id="2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000"/>
                            </p:stCondLst>
                            <p:childTnLst>
                              <p:par>
                                <p:cTn id="2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000"/>
                            </p:stCondLst>
                            <p:childTnLst>
                              <p:par>
                                <p:cTn id="3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500"/>
                            </p:stCondLst>
                            <p:childTnLst>
                              <p:par>
                                <p:cTn id="3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2000"/>
                            </p:stCondLst>
                            <p:childTnLst>
                              <p:par>
                                <p:cTn id="3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500"/>
                            </p:stCondLst>
                            <p:childTnLst>
                              <p:par>
                                <p:cTn id="3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6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00"/>
                            </p:stCondLst>
                            <p:childTnLst>
                              <p:par>
                                <p:cTn id="3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1000"/>
                            </p:stCondLst>
                            <p:childTnLst>
                              <p:par>
                                <p:cTn id="3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1500"/>
                            </p:stCondLst>
                            <p:childTnLst>
                              <p:par>
                                <p:cTn id="3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500"/>
                            </p:stCondLst>
                            <p:childTnLst>
                              <p:par>
                                <p:cTn id="3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500"/>
                            </p:stCondLst>
                            <p:childTnLst>
                              <p:par>
                                <p:cTn id="3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2000"/>
                            </p:stCondLst>
                            <p:childTnLst>
                              <p:par>
                                <p:cTn id="3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3000"/>
                            </p:stCondLst>
                            <p:childTnLst>
                              <p:par>
                                <p:cTn id="4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3500"/>
                            </p:stCondLst>
                            <p:childTnLst>
                              <p:par>
                                <p:cTn id="4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4000"/>
                            </p:stCondLst>
                            <p:childTnLst>
                              <p:par>
                                <p:cTn id="4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4500"/>
                            </p:stCondLst>
                            <p:childTnLst>
                              <p:par>
                                <p:cTn id="4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95" grpId="0"/>
      <p:bldP spid="95" grpId="1"/>
      <p:bldP spid="96" grpId="0"/>
      <p:bldP spid="96" grpId="1"/>
      <p:bldP spid="105" grpId="0"/>
      <p:bldP spid="105" grpId="1"/>
      <p:bldP spid="94" grpId="0"/>
      <p:bldP spid="94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14"/>
            <a:ext cx="8229600" cy="8572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ШАРАДЫ</a:t>
            </a:r>
            <a:endParaRPr lang="ru-RU" sz="320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15206" y="1428736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3929066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1428736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14744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2428868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14744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4942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14942" y="2428868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14942" y="1428736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14942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14810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215206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1928802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215074" y="2428868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15206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15140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215074" y="2928934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215206" y="2428868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215074" y="3929066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15074" y="3429000"/>
            <a:ext cx="500066" cy="5000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Стрелка вниз 45"/>
          <p:cNvSpPr/>
          <p:nvPr/>
        </p:nvSpPr>
        <p:spPr>
          <a:xfrm rot="16200000">
            <a:off x="722066" y="3508154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7" name="Стрелка вниз 46"/>
          <p:cNvSpPr/>
          <p:nvPr/>
        </p:nvSpPr>
        <p:spPr>
          <a:xfrm>
            <a:off x="7215206" y="1000108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8" name="Стрелка вниз 47"/>
          <p:cNvSpPr/>
          <p:nvPr/>
        </p:nvSpPr>
        <p:spPr>
          <a:xfrm>
            <a:off x="6215074" y="1500174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9" name="Стрелка вниз 48"/>
          <p:cNvSpPr/>
          <p:nvPr/>
        </p:nvSpPr>
        <p:spPr>
          <a:xfrm>
            <a:off x="5214942" y="1000108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0" name="Стрелка вниз 49"/>
          <p:cNvSpPr/>
          <p:nvPr/>
        </p:nvSpPr>
        <p:spPr>
          <a:xfrm>
            <a:off x="3714744" y="1000108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1" name="Стрелка вниз 50"/>
          <p:cNvSpPr/>
          <p:nvPr/>
        </p:nvSpPr>
        <p:spPr>
          <a:xfrm rot="16200000">
            <a:off x="4722593" y="3008089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2" name="Стрелка вниз 51"/>
          <p:cNvSpPr/>
          <p:nvPr/>
        </p:nvSpPr>
        <p:spPr>
          <a:xfrm rot="16200000">
            <a:off x="2222263" y="2007957"/>
            <a:ext cx="484632" cy="357190"/>
          </a:xfrm>
          <a:prstGeom prst="downArrow">
            <a:avLst/>
          </a:prstGeom>
          <a:solidFill>
            <a:srgbClr val="F6F5CB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1571604" y="4786322"/>
            <a:ext cx="621510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Число и нота рядом с ним,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Да букву припиши согласную!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 в целом – мастер есть один,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Он мебель делает прекрасную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357290" y="4857760"/>
            <a:ext cx="621510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Какой музыкальный инструмент состоит из меры площади и музыкальной ноты?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214414" y="4857760"/>
            <a:ext cx="6643734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Первая цифра стоит в середине,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Буква с начала и буква с конца.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целом – леса, города и равнины,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 целому полны любовью сердца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142976" y="4786322"/>
            <a:ext cx="650082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Первое можно засеять вторым, а в целом мы часто на даче лежим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428728" y="4857760"/>
            <a:ext cx="650082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Сначала мера,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Затем нота и местоимение.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 в целом – воинское соединение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71604" y="4929198"/>
            <a:ext cx="621510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Предлог и малое число,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 ними букву скажем.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 в целом – ты найдешь его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Почти под домом каждым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285852" y="4786322"/>
            <a:ext cx="6215106" cy="164307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 мерой ноту вставишь вдруг,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целое найдешь среди подруг</a:t>
            </a:r>
          </a:p>
        </p:txBody>
      </p:sp>
      <p:sp>
        <p:nvSpPr>
          <p:cNvPr id="56" name="Управляющая кнопка: домой 55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000"/>
                            </p:stCondLst>
                            <p:childTnLst>
                              <p:par>
                                <p:cTn id="2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3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54" grpId="0"/>
      <p:bldP spid="5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</a:rPr>
              <a:t>ЗАГАДКИ</a:t>
            </a:r>
            <a:endParaRPr lang="ru-RU" sz="320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00232" y="52149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43042" y="52149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85852" y="52149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16430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00232" y="16430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43042" y="16430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4304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4304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64304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43042" y="378619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64304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43042" y="45005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643042" y="485776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5742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Ж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00023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2866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8585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2866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28585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07180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71461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14612" y="16430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714612" y="200024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1461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35742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0023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71461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71461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714612" y="307181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714612" y="9286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14612" y="128586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2932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Ы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21494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85775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50056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14337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78618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42899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Г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07180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З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57213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85775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857752" y="378619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85775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857752" y="307181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21494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4337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4500562" y="414338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64370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У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929322" y="200024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92932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929322" y="271462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Ж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929322" y="307181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92932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929322" y="378619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00089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64370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28651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78618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Ы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786182" y="307181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3786182" y="235743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428992" y="9286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3071802" y="9286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2000232" y="9286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З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357422" y="92867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6643702" y="128586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643702" y="164305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643702" y="200024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643702" y="342900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643702" y="307181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643042" y="2000240"/>
            <a:ext cx="357190" cy="357190"/>
          </a:xfrm>
          <a:prstGeom prst="roundRect">
            <a:avLst/>
          </a:prstGeom>
          <a:solidFill>
            <a:srgbClr val="E7F9F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1" name="Горизонтальный свиток 80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+mj-lt"/>
              </a:rPr>
              <a:t>Я с ножками, но не хожу,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+mj-lt"/>
              </a:rPr>
              <a:t>Со спинкою, но не лежу,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+mj-lt"/>
              </a:rPr>
              <a:t>Всегда стою, и всем сидеть велю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2" name="Стрелка вниз 81"/>
          <p:cNvSpPr/>
          <p:nvPr/>
        </p:nvSpPr>
        <p:spPr>
          <a:xfrm>
            <a:off x="2285984" y="59320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3" name="Стрелка вниз 82"/>
          <p:cNvSpPr/>
          <p:nvPr/>
        </p:nvSpPr>
        <p:spPr>
          <a:xfrm>
            <a:off x="1214414" y="130758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4" name="Стрелка вниз 83"/>
          <p:cNvSpPr/>
          <p:nvPr/>
        </p:nvSpPr>
        <p:spPr>
          <a:xfrm>
            <a:off x="3357554" y="202196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5" name="Стрелка вниз 84"/>
          <p:cNvSpPr/>
          <p:nvPr/>
        </p:nvSpPr>
        <p:spPr>
          <a:xfrm>
            <a:off x="1214414" y="309353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9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6" name="Стрелка вниз 85"/>
          <p:cNvSpPr/>
          <p:nvPr/>
        </p:nvSpPr>
        <p:spPr>
          <a:xfrm>
            <a:off x="6215074" y="95039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7" name="Стрелка вниз 86"/>
          <p:cNvSpPr/>
          <p:nvPr/>
        </p:nvSpPr>
        <p:spPr>
          <a:xfrm>
            <a:off x="4429124" y="237915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8" name="Стрелка вниз 87"/>
          <p:cNvSpPr/>
          <p:nvPr/>
        </p:nvSpPr>
        <p:spPr>
          <a:xfrm>
            <a:off x="5500694" y="1664774"/>
            <a:ext cx="1214446" cy="5497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9" name="Стрелка вниз 88"/>
          <p:cNvSpPr/>
          <p:nvPr/>
        </p:nvSpPr>
        <p:spPr>
          <a:xfrm rot="16200000">
            <a:off x="548182" y="502392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0" name="Стрелка вниз 89"/>
          <p:cNvSpPr/>
          <p:nvPr/>
        </p:nvSpPr>
        <p:spPr>
          <a:xfrm rot="16200000">
            <a:off x="309010" y="395235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8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1" name="Стрелка вниз 90"/>
          <p:cNvSpPr/>
          <p:nvPr/>
        </p:nvSpPr>
        <p:spPr>
          <a:xfrm rot="16200000">
            <a:off x="190992" y="323797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2" name="Стрелка вниз 91"/>
          <p:cNvSpPr/>
          <p:nvPr/>
        </p:nvSpPr>
        <p:spPr>
          <a:xfrm rot="16200000">
            <a:off x="905372" y="145202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10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3" name="Стрелка вниз 92"/>
          <p:cNvSpPr/>
          <p:nvPr/>
        </p:nvSpPr>
        <p:spPr>
          <a:xfrm rot="16200000">
            <a:off x="3477140" y="3952358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4" name="Стрелка вниз 93"/>
          <p:cNvSpPr/>
          <p:nvPr/>
        </p:nvSpPr>
        <p:spPr>
          <a:xfrm rot="16200000">
            <a:off x="5263090" y="216640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5" name="Стрелка вниз 94"/>
          <p:cNvSpPr/>
          <p:nvPr/>
        </p:nvSpPr>
        <p:spPr>
          <a:xfrm rot="16200000">
            <a:off x="2094960" y="2523598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6" name="Стрелка вниз 95"/>
          <p:cNvSpPr/>
          <p:nvPr/>
        </p:nvSpPr>
        <p:spPr>
          <a:xfrm rot="16200000">
            <a:off x="1237704" y="737647"/>
            <a:ext cx="1214446" cy="739237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7" name="Горизонтальный свиток 96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Пять братьев – всем одно имя,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Годами равные, ростом разные</a:t>
            </a:r>
          </a:p>
          <a:p>
            <a:pPr algn="ctr"/>
            <a:endParaRPr lang="ru-RU" sz="2800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8" name="Горизонтальный свиток 97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Четыре крыла, а не бабочка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Крыльями машет, а не с места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9" name="Горизонтальный свиток 98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Сто один брат, все в один ряд,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Одним кушаком подпоясаны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0" name="Горизонтальный свиток 99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Пять ступенек – лесенка,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ступеньках - песенка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1" name="Горизонтальный свиток 100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Два близнеца, два братца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нос верхом садятся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2" name="Горизонтальный свиток 101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Сговорились две ноги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Делать дуги и круги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3" name="Горизонтальный свиток 102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Пять братцев 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одном домике живут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4" name="Горизонтальный свиток 103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Много рук, а нога одна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5" name="Горизонтальный свиток 104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Четыре ноги, а ходить не может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6" name="Горизонтальный свиток 105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Плотник острым долотом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Строит дом с одним окном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7" name="Горизонтальный свиток 106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Между двух светил, 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посередине - один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8" name="Горизонтальный свиток 107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Два конца, два кольца,</a:t>
            </a: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 посередине гвоздик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9" name="Горизонтальный свиток 108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Кто в году четыре раза переодевается?</a:t>
            </a:r>
          </a:p>
          <a:p>
            <a:pPr algn="ctr"/>
            <a:endParaRPr lang="ru-RU" sz="2800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0" name="Горизонтальный свиток 109"/>
          <p:cNvSpPr/>
          <p:nvPr/>
        </p:nvSpPr>
        <p:spPr>
          <a:xfrm>
            <a:off x="2786050" y="4714884"/>
            <a:ext cx="6072230" cy="1785950"/>
          </a:xfrm>
          <a:prstGeom prst="horizontalScroll">
            <a:avLst/>
          </a:prstGeom>
          <a:solidFill>
            <a:srgbClr val="E8FAFE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Приказало солнце: «Стой, семицветный мост дугой!» </a:t>
            </a:r>
          </a:p>
          <a:p>
            <a:pPr algn="ctr"/>
            <a:endParaRPr lang="ru-RU" sz="2800" dirty="0" smtClean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2" name="Управляющая кнопка: домой 111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5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0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000"/>
                            </p:stCondLst>
                            <p:childTnLst>
                              <p:par>
                                <p:cTn id="1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500"/>
                            </p:stCondLst>
                            <p:childTnLst>
                              <p:par>
                                <p:cTn id="2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000"/>
                            </p:stCondLst>
                            <p:childTnLst>
                              <p:par>
                                <p:cTn id="2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1500"/>
                            </p:stCondLst>
                            <p:childTnLst>
                              <p:par>
                                <p:cTn id="2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00"/>
                            </p:stCondLst>
                            <p:childTnLst>
                              <p:par>
                                <p:cTn id="2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10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5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200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500"/>
                            </p:stCondLst>
                            <p:childTnLst>
                              <p:par>
                                <p:cTn id="2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500"/>
                            </p:stCondLst>
                            <p:childTnLst>
                              <p:par>
                                <p:cTn id="3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500"/>
                            </p:stCondLst>
                            <p:childTnLst>
                              <p:par>
                                <p:cTn id="3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2500"/>
                            </p:stCondLst>
                            <p:childTnLst>
                              <p:par>
                                <p:cTn id="3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3000"/>
                            </p:stCondLst>
                            <p:childTnLst>
                              <p:par>
                                <p:cTn id="3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3500"/>
                            </p:stCondLst>
                            <p:childTnLst>
                              <p:par>
                                <p:cTn id="3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35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5" fill="hold">
                      <p:stCondLst>
                        <p:cond delay="0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"/>
                            </p:stCondLst>
                            <p:childTnLst>
                              <p:par>
                                <p:cTn id="3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000"/>
                            </p:stCondLst>
                            <p:childTnLst>
                              <p:par>
                                <p:cTn id="3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500"/>
                            </p:stCondLst>
                            <p:childTnLst>
                              <p:par>
                                <p:cTn id="3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3000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500"/>
                            </p:stCondLst>
                            <p:childTnLst>
                              <p:par>
                                <p:cTn id="4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000"/>
                            </p:stCondLst>
                            <p:childTnLst>
                              <p:par>
                                <p:cTn id="4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500"/>
                            </p:stCondLst>
                            <p:childTnLst>
                              <p:par>
                                <p:cTn id="4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2000"/>
                            </p:stCondLst>
                            <p:childTnLst>
                              <p:par>
                                <p:cTn id="4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500"/>
                            </p:stCondLst>
                            <p:childTnLst>
                              <p:par>
                                <p:cTn id="4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8" fill="hold">
                            <p:stCondLst>
                              <p:cond delay="1000"/>
                            </p:stCondLst>
                            <p:childTnLst>
                              <p:par>
                                <p:cTn id="4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1500"/>
                            </p:stCondLst>
                            <p:childTnLst>
                              <p:par>
                                <p:cTn id="4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2000"/>
                            </p:stCondLst>
                            <p:childTnLst>
                              <p:par>
                                <p:cTn id="4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0" fill="hold">
                            <p:stCondLst>
                              <p:cond delay="2500"/>
                            </p:stCondLst>
                            <p:childTnLst>
                              <p:par>
                                <p:cTn id="4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00"/>
                            </p:stCondLst>
                            <p:childTnLst>
                              <p:par>
                                <p:cTn id="4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500"/>
                            </p:stCondLst>
                            <p:childTnLst>
                              <p:par>
                                <p:cTn id="5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6" fill="hold">
                            <p:stCondLst>
                              <p:cond delay="500"/>
                            </p:stCondLst>
                            <p:childTnLst>
                              <p:par>
                                <p:cTn id="5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0" fill="hold">
                            <p:stCondLst>
                              <p:cond delay="1000"/>
                            </p:stCondLst>
                            <p:childTnLst>
                              <p:par>
                                <p:cTn id="5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1500"/>
                            </p:stCondLst>
                            <p:childTnLst>
                              <p:par>
                                <p:cTn id="5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8" fill="hold">
                            <p:stCondLst>
                              <p:cond delay="2000"/>
                            </p:stCondLst>
                            <p:childTnLst>
                              <p:par>
                                <p:cTn id="5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500"/>
                            </p:stCondLst>
                            <p:childTnLst>
                              <p:par>
                                <p:cTn id="5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3000"/>
                            </p:stCondLst>
                            <p:childTnLst>
                              <p:par>
                                <p:cTn id="5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9" fill="hold">
                      <p:stCondLst>
                        <p:cond delay="indefinite"/>
                      </p:stCondLst>
                      <p:childTnLst>
                        <p:par>
                          <p:cTn id="570" fill="hold">
                            <p:stCondLst>
                              <p:cond delay="0"/>
                            </p:stCondLst>
                            <p:childTnLst>
                              <p:par>
                                <p:cTn id="5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500"/>
                            </p:stCondLst>
                            <p:childTnLst>
                              <p:par>
                                <p:cTn id="5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1000"/>
                            </p:stCondLst>
                            <p:childTnLst>
                              <p:par>
                                <p:cTn id="5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1500"/>
                            </p:stCondLst>
                            <p:childTnLst>
                              <p:par>
                                <p:cTn id="5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6" fill="hold">
                            <p:stCondLst>
                              <p:cond delay="2000"/>
                            </p:stCondLst>
                            <p:childTnLst>
                              <p:par>
                                <p:cTn id="5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>
                            <p:stCondLst>
                              <p:cond delay="2500"/>
                            </p:stCondLst>
                            <p:childTnLst>
                              <p:par>
                                <p:cTn id="59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2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9" fill="hold">
                      <p:stCondLst>
                        <p:cond delay="indefinite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500"/>
                            </p:stCondLst>
                            <p:childTnLst>
                              <p:par>
                                <p:cTn id="6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8" fill="hold">
                            <p:stCondLst>
                              <p:cond delay="1000"/>
                            </p:stCondLst>
                            <p:childTnLst>
                              <p:par>
                                <p:cTn id="6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1500"/>
                            </p:stCondLst>
                            <p:childTnLst>
                              <p:par>
                                <p:cTn id="6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6" fill="hold">
                            <p:stCondLst>
                              <p:cond delay="2000"/>
                            </p:stCondLst>
                            <p:childTnLst>
                              <p:par>
                                <p:cTn id="6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0" fill="hold">
                            <p:stCondLst>
                              <p:cond delay="2500"/>
                            </p:stCondLst>
                            <p:childTnLst>
                              <p:par>
                                <p:cTn id="6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3000"/>
                            </p:stCondLst>
                            <p:childTnLst>
                              <p:par>
                                <p:cTn id="6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596" y="357166"/>
            <a:ext cx="8229600" cy="3682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ЕДИНИЦЫ ИЗМЕРЕНИЯ ДЛИНЫ</a:t>
            </a:r>
            <a:endParaRPr kumimoji="0" lang="ru-RU" sz="3200" b="1" i="0" u="none" strike="noStrike" kern="1200" cap="none" spc="0" normalizeH="0" baseline="0" noProof="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15140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4810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2071678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4744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14942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14876" y="2571744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14810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14744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14678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714612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14546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14612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14414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14480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14546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715008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3071810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214810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714744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14678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714876" y="3571876"/>
            <a:ext cx="485772" cy="4857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Горизонтальный свиток 38"/>
          <p:cNvSpPr/>
          <p:nvPr/>
        </p:nvSpPr>
        <p:spPr>
          <a:xfrm>
            <a:off x="1142976" y="4786322"/>
            <a:ext cx="7072362" cy="114300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Единица, удобная для измерения расстояния между городами 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Стрелка вправо 39"/>
          <p:cNvSpPr/>
          <p:nvPr/>
        </p:nvSpPr>
        <p:spPr>
          <a:xfrm>
            <a:off x="2807774" y="2087112"/>
            <a:ext cx="406904" cy="48463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1785918" y="2500306"/>
            <a:ext cx="406904" cy="48463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2" name="Стрелка вправо 41"/>
          <p:cNvSpPr/>
          <p:nvPr/>
        </p:nvSpPr>
        <p:spPr>
          <a:xfrm>
            <a:off x="1785918" y="3000372"/>
            <a:ext cx="406904" cy="48463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3" name="Стрелка вправо 42"/>
          <p:cNvSpPr/>
          <p:nvPr/>
        </p:nvSpPr>
        <p:spPr>
          <a:xfrm>
            <a:off x="785786" y="3571876"/>
            <a:ext cx="406904" cy="484632"/>
          </a:xfrm>
          <a:prstGeom prst="rightArrow">
            <a:avLst/>
          </a:prstGeom>
          <a:solidFill>
            <a:srgbClr val="F6F5CB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5" name="Горизонтальный свиток 44"/>
          <p:cNvSpPr/>
          <p:nvPr/>
        </p:nvSpPr>
        <p:spPr>
          <a:xfrm>
            <a:off x="1142976" y="4786322"/>
            <a:ext cx="7072362" cy="114300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Единица, применяемая для черчения отрезков 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Горизонтальный свиток 45"/>
          <p:cNvSpPr/>
          <p:nvPr/>
        </p:nvSpPr>
        <p:spPr>
          <a:xfrm>
            <a:off x="1142976" y="4786322"/>
            <a:ext cx="7072362" cy="114300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Единица, равная 10 см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Горизонтальный свиток 46"/>
          <p:cNvSpPr/>
          <p:nvPr/>
        </p:nvSpPr>
        <p:spPr>
          <a:xfrm>
            <a:off x="1142976" y="4786322"/>
            <a:ext cx="7072362" cy="114300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Самая маленькая единица </a:t>
            </a:r>
          </a:p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измерения длины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Управляющая кнопка: домой 48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5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5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000"/>
                            </p:stCondLst>
                            <p:childTnLst>
                              <p:par>
                                <p:cTn id="1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3F9E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5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fol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500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7166"/>
            <a:ext cx="8229600" cy="3682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ЗАГАДКИ ПРО ЦИФРЫ</a:t>
            </a:r>
            <a:endParaRPr kumimoji="0" lang="ru-RU" sz="3200" b="1" i="0" u="none" strike="noStrike" kern="1200" cap="none" spc="0" normalizeH="0" baseline="0" noProof="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071802" y="500063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43174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71802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928662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928662" y="457200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928662" y="500063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643174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214546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785918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357290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071802" y="285749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071802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071802" y="3714752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14942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86314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357686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929058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500430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357686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786314" y="200024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786314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6314" y="285749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643570" y="328612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Ы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500826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072198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643570" y="242886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643570" y="285749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643570" y="200024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500826" y="115727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500826" y="158590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6500826" y="2014534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785918" y="500063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214942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Ш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643570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643570" y="3714752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2214546" y="500063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643174" y="5000636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643174" y="4572008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6929454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500826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072198" y="4143380"/>
            <a:ext cx="414334" cy="4143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8" name="Стрелка вниз 87"/>
          <p:cNvSpPr/>
          <p:nvPr/>
        </p:nvSpPr>
        <p:spPr>
          <a:xfrm>
            <a:off x="2643174" y="2450592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10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9" name="Стрелка вниз 88"/>
          <p:cNvSpPr/>
          <p:nvPr/>
        </p:nvSpPr>
        <p:spPr>
          <a:xfrm rot="16200000">
            <a:off x="1989370" y="3154110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0" name="Стрелка вниз 89"/>
          <p:cNvSpPr/>
          <p:nvPr/>
        </p:nvSpPr>
        <p:spPr>
          <a:xfrm>
            <a:off x="6072198" y="785794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1" name="Стрелка вниз 90"/>
          <p:cNvSpPr/>
          <p:nvPr/>
        </p:nvSpPr>
        <p:spPr>
          <a:xfrm rot="16200000">
            <a:off x="4561138" y="4011367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2" name="Стрелка вниз 91"/>
          <p:cNvSpPr/>
          <p:nvPr/>
        </p:nvSpPr>
        <p:spPr>
          <a:xfrm>
            <a:off x="500034" y="3736476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3" name="Стрелка вниз 92"/>
          <p:cNvSpPr/>
          <p:nvPr/>
        </p:nvSpPr>
        <p:spPr>
          <a:xfrm rot="16200000">
            <a:off x="3703882" y="2296854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4" name="Стрелка вниз 93"/>
          <p:cNvSpPr/>
          <p:nvPr/>
        </p:nvSpPr>
        <p:spPr>
          <a:xfrm>
            <a:off x="4429124" y="1593336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5" name="Стрелка вниз 94"/>
          <p:cNvSpPr/>
          <p:nvPr/>
        </p:nvSpPr>
        <p:spPr>
          <a:xfrm rot="16200000">
            <a:off x="1132114" y="4940060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8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6" name="Стрелка вниз 95"/>
          <p:cNvSpPr/>
          <p:nvPr/>
        </p:nvSpPr>
        <p:spPr>
          <a:xfrm>
            <a:off x="5286380" y="1593336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9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6" name="Стрелка вниз 105"/>
          <p:cNvSpPr/>
          <p:nvPr/>
        </p:nvSpPr>
        <p:spPr>
          <a:xfrm>
            <a:off x="2214546" y="3736476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11" name="Прямоугольник с двумя вырезанными противолежащими углами 110"/>
          <p:cNvSpPr/>
          <p:nvPr/>
        </p:nvSpPr>
        <p:spPr>
          <a:xfrm>
            <a:off x="3428992" y="4857760"/>
            <a:ext cx="5715008" cy="1714512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Букву З я обведу,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 цифрам в гости приведу.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Ты внимательней смотри —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Получилась цифра...</a:t>
            </a:r>
          </a:p>
        </p:txBody>
      </p:sp>
      <p:sp>
        <p:nvSpPr>
          <p:cNvPr id="113" name="Прямоугольник с двумя вырезанными противолежащими углами 112"/>
          <p:cNvSpPr/>
          <p:nvPr/>
        </p:nvSpPr>
        <p:spPr>
          <a:xfrm>
            <a:off x="3571868" y="4857760"/>
            <a:ext cx="5286412" cy="1714512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Я важней всех потому,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Что запутать вас могу.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Если я перевернусь,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 другою окажусь 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Прямоугольник с двумя вырезанными противолежащими углами 96"/>
          <p:cNvSpPr/>
          <p:nvPr/>
        </p:nvSpPr>
        <p:spPr>
          <a:xfrm>
            <a:off x="3428992" y="4857760"/>
            <a:ext cx="5500726" cy="1714512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школе надо не лениться: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Рисовать, писать, учиться,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уроках отвечать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в дневник поставят …</a:t>
            </a:r>
          </a:p>
        </p:txBody>
      </p:sp>
      <p:sp>
        <p:nvSpPr>
          <p:cNvPr id="98" name="Прямоугольник с двумя вырезанными противолежащими углами 97"/>
          <p:cNvSpPr/>
          <p:nvPr/>
        </p:nvSpPr>
        <p:spPr>
          <a:xfrm>
            <a:off x="3500430" y="4857760"/>
            <a:ext cx="5286412" cy="1714512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Если навесной замок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Вверх поднимет хоботок,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 тогда увидим здесь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 замок, а цифру …</a:t>
            </a:r>
          </a:p>
        </p:txBody>
      </p:sp>
      <p:sp>
        <p:nvSpPr>
          <p:cNvPr id="99" name="Прямоугольник с двумя вырезанными противолежащими углами 98"/>
          <p:cNvSpPr/>
          <p:nvPr/>
        </p:nvSpPr>
        <p:spPr>
          <a:xfrm>
            <a:off x="3571836" y="4857760"/>
            <a:ext cx="5572164" cy="1714512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Светит солнце, пруд цветет,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Лебедь по нему плывет,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Ближе он подплыл едва –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Оказалась цифра …</a:t>
            </a:r>
          </a:p>
        </p:txBody>
      </p:sp>
      <p:sp>
        <p:nvSpPr>
          <p:cNvPr id="101" name="Стрелка вниз 100"/>
          <p:cNvSpPr/>
          <p:nvPr/>
        </p:nvSpPr>
        <p:spPr>
          <a:xfrm rot="16200000">
            <a:off x="225144" y="4082804"/>
            <a:ext cx="1214446" cy="621218"/>
          </a:xfrm>
          <a:prstGeom prst="downArrow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02" name="Прямоугольник с двумя вырезанными противолежащими углами 101"/>
          <p:cNvSpPr/>
          <p:nvPr/>
        </p:nvSpPr>
        <p:spPr>
          <a:xfrm>
            <a:off x="3428992" y="5000636"/>
            <a:ext cx="5286412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Эта циферка с секретом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зимой, и жарким летом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Различишь едва – </a:t>
            </a:r>
            <a:r>
              <a:rPr lang="ru-RU" sz="2800" b="1" dirty="0" err="1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едва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Где в ней ноги, голова 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Прямоугольник с двумя вырезанными противолежащими углами 102"/>
          <p:cNvSpPr/>
          <p:nvPr/>
        </p:nvSpPr>
        <p:spPr>
          <a:xfrm>
            <a:off x="3286116" y="5000636"/>
            <a:ext cx="5572164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Скачет мячик по страницам,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Ищет он свою сестрицу,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Что имеет вид кольца –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Без начала и конца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Прямоугольник с двумя вырезанными противолежащими углами 99"/>
          <p:cNvSpPr/>
          <p:nvPr/>
        </p:nvSpPr>
        <p:spPr>
          <a:xfrm>
            <a:off x="3357554" y="5000636"/>
            <a:ext cx="5286412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длинной ножке,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Застыв до поры,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Отдыхает палочка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После игры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Прямоугольник с двумя вырезанными противолежащими углами 103"/>
          <p:cNvSpPr/>
          <p:nvPr/>
        </p:nvSpPr>
        <p:spPr>
          <a:xfrm>
            <a:off x="3571868" y="5000636"/>
            <a:ext cx="5286412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Кто-то ночью старый стул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Спинкой вниз перевернул.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теперь у нас в квартире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Стал он цифрою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Прямоугольник с двумя вырезанными противолежащими углами 104"/>
          <p:cNvSpPr/>
          <p:nvPr/>
        </p:nvSpPr>
        <p:spPr>
          <a:xfrm>
            <a:off x="3143240" y="5000636"/>
            <a:ext cx="5786478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 косу она похожа,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 косить траву не может – 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Не наточена совсем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не косит цифра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Прямоугольник с двумя вырезанными противолежащими углами 106"/>
          <p:cNvSpPr/>
          <p:nvPr/>
        </p:nvSpPr>
        <p:spPr>
          <a:xfrm>
            <a:off x="3071770" y="5000636"/>
            <a:ext cx="6072230" cy="1785950"/>
          </a:xfrm>
          <a:prstGeom prst="snip2Diag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Нолик, встань за единицей,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За своей родной сестрицей.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Только так, когда вы вместе,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Называть вас будут …</a:t>
            </a:r>
          </a:p>
          <a:p>
            <a:pPr algn="ctr"/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Управляющая кнопка: домой 108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4" name="Picture 6" descr="http://naturalgoods.ru/fileadmin/_migrated/RTE/RTEmagicC_Grimms_Cifry_01.jpg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59997">
            <a:off x="550556" y="979457"/>
            <a:ext cx="2614856" cy="176504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500"/>
                            </p:stCondLst>
                            <p:childTnLst>
                              <p:par>
                                <p:cTn id="2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200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5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0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500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5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500"/>
                            </p:stCondLst>
                            <p:childTnLst>
                              <p:par>
                                <p:cTn id="3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00"/>
                            </p:stCondLst>
                            <p:childTnLst>
                              <p:par>
                                <p:cTn id="3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5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00"/>
                            </p:stCondLst>
                            <p:childTnLst>
                              <p:par>
                                <p:cTn id="3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00"/>
                            </p:stCondLst>
                            <p:childTnLst>
                              <p:par>
                                <p:cTn id="3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500"/>
                            </p:stCondLst>
                            <p:childTnLst>
                              <p:par>
                                <p:cTn id="3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000"/>
                            </p:stCondLst>
                            <p:childTnLst>
                              <p:par>
                                <p:cTn id="3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106" grpId="0"/>
      <p:bldP spid="111" grpId="0"/>
      <p:bldP spid="111" grpId="1"/>
      <p:bldP spid="113" grpId="0"/>
      <p:bldP spid="113" grpId="1"/>
      <p:bldP spid="97" grpId="0"/>
      <p:bldP spid="97" grpId="1"/>
      <p:bldP spid="98" grpId="0"/>
      <p:bldP spid="98" grpId="1"/>
      <p:bldP spid="99" grpId="0"/>
      <p:bldP spid="99" grpId="1"/>
      <p:bldP spid="101" grpId="0"/>
      <p:bldP spid="102" grpId="0"/>
      <p:bldP spid="102" grpId="1"/>
      <p:bldP spid="103" grpId="0"/>
      <p:bldP spid="103" grpId="1"/>
      <p:bldP spid="100" grpId="0"/>
      <p:bldP spid="100" grpId="1"/>
      <p:bldP spid="104" grpId="0"/>
      <p:bldP spid="104" grpId="1"/>
      <p:bldP spid="105" grpId="0"/>
      <p:bldP spid="105" grpId="1"/>
      <p:bldP spid="107" grpId="0"/>
      <p:bldP spid="10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596" y="357166"/>
            <a:ext cx="8229600" cy="36828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6350">
                  <a:solidFill>
                    <a:srgbClr val="FF0000"/>
                  </a:solidFill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РЕБУСЫ</a:t>
            </a:r>
            <a:endParaRPr kumimoji="0" lang="ru-RU" sz="3200" b="1" i="0" u="none" strike="noStrike" kern="1200" cap="none" spc="0" normalizeH="0" baseline="0" noProof="0" dirty="0">
              <a:ln w="6350"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7239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72396" y="235743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72396" y="271462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72396" y="307181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7239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Ч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7239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92958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7239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8644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0082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5801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21520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86446" y="450057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8644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14363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0082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5801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21520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42925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Д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0082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14363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Н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78644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Ж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500826" y="235743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00826" y="12858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П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500826" y="16430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1487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07206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71487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07206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42925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78644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143636" y="200024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429256" y="235743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429256" y="16430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500826" y="307181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500826" y="271462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714876" y="271462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Р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714876" y="235743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429256" y="307181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Ц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429256" y="271462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И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64330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00049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35768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71487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71487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К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714876" y="307181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64330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364330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92892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В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28611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2928926" y="450057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92892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928926" y="378619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О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57173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643306" y="450057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21454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Е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28611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Я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92892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Ь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2928926" y="48577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М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28611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Т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1857356" y="52149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35768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Б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000496" y="414338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1" name="Стрелка вниз 70"/>
          <p:cNvSpPr/>
          <p:nvPr/>
        </p:nvSpPr>
        <p:spPr>
          <a:xfrm>
            <a:off x="5000628" y="92867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5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2" name="Стрелка вниз 71"/>
          <p:cNvSpPr/>
          <p:nvPr/>
        </p:nvSpPr>
        <p:spPr>
          <a:xfrm>
            <a:off x="6072198" y="92867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3" name="Стрелка вниз 72"/>
          <p:cNvSpPr/>
          <p:nvPr/>
        </p:nvSpPr>
        <p:spPr>
          <a:xfrm>
            <a:off x="7143768" y="128586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11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572396" y="164305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Л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5357818" y="342900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7" name="Стрелка вниз 76"/>
          <p:cNvSpPr/>
          <p:nvPr/>
        </p:nvSpPr>
        <p:spPr>
          <a:xfrm>
            <a:off x="4286248" y="164305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9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8" name="Стрелка вниз 77"/>
          <p:cNvSpPr/>
          <p:nvPr/>
        </p:nvSpPr>
        <p:spPr>
          <a:xfrm>
            <a:off x="2500298" y="307181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9" name="Стрелка вниз 78"/>
          <p:cNvSpPr/>
          <p:nvPr/>
        </p:nvSpPr>
        <p:spPr>
          <a:xfrm>
            <a:off x="3214678" y="3071810"/>
            <a:ext cx="1214446" cy="500066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7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0" name="Стрелка вниз 79"/>
          <p:cNvSpPr/>
          <p:nvPr/>
        </p:nvSpPr>
        <p:spPr>
          <a:xfrm rot="16200000">
            <a:off x="2250265" y="325040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1" name="Стрелка вниз 80"/>
          <p:cNvSpPr/>
          <p:nvPr/>
        </p:nvSpPr>
        <p:spPr>
          <a:xfrm rot="16200000">
            <a:off x="1107257" y="503635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10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2" name="Стрелка вниз 81"/>
          <p:cNvSpPr/>
          <p:nvPr/>
        </p:nvSpPr>
        <p:spPr>
          <a:xfrm rot="16200000">
            <a:off x="4036215" y="182164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4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3" name="Стрелка вниз 82"/>
          <p:cNvSpPr/>
          <p:nvPr/>
        </p:nvSpPr>
        <p:spPr>
          <a:xfrm rot="16200000">
            <a:off x="5107785" y="360759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6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4" name="Стрелка вниз 83"/>
          <p:cNvSpPr/>
          <p:nvPr/>
        </p:nvSpPr>
        <p:spPr>
          <a:xfrm rot="16200000">
            <a:off x="4036215" y="467916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8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5" name="Стрелка вниз 84"/>
          <p:cNvSpPr/>
          <p:nvPr/>
        </p:nvSpPr>
        <p:spPr>
          <a:xfrm rot="16200000">
            <a:off x="2178826" y="3964785"/>
            <a:ext cx="1214446" cy="714380"/>
          </a:xfrm>
          <a:prstGeom prst="down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+mj-lt"/>
              </a:rPr>
              <a:t>13</a:t>
            </a:r>
            <a:endParaRPr lang="ru-RU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500034" y="714356"/>
            <a:ext cx="385765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85720" y="1285860"/>
            <a:ext cx="35719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rgbClr val="92D050"/>
                  </a:solidFill>
                </a:ln>
                <a:solidFill>
                  <a:srgbClr val="FFC000"/>
                </a:solidFill>
                <a:latin typeface="+mj-lt"/>
              </a:rPr>
              <a:t>ПО 2 Л</a:t>
            </a:r>
            <a:endParaRPr lang="ru-RU" sz="8000" b="1" cap="none" spc="0" dirty="0">
              <a:ln w="11430">
                <a:solidFill>
                  <a:srgbClr val="92D050"/>
                </a:solidFill>
              </a:ln>
              <a:solidFill>
                <a:srgbClr val="FFC000"/>
              </a:solidFill>
              <a:latin typeface="+mj-lt"/>
            </a:endParaRPr>
          </a:p>
        </p:txBody>
      </p:sp>
      <p:grpSp>
        <p:nvGrpSpPr>
          <p:cNvPr id="111" name="Группа 110"/>
          <p:cNvGrpSpPr/>
          <p:nvPr/>
        </p:nvGrpSpPr>
        <p:grpSpPr>
          <a:xfrm>
            <a:off x="500066" y="500042"/>
            <a:ext cx="4071934" cy="2714644"/>
            <a:chOff x="-285784" y="2357430"/>
            <a:chExt cx="3523819" cy="2286016"/>
          </a:xfrm>
        </p:grpSpPr>
        <p:grpSp>
          <p:nvGrpSpPr>
            <p:cNvPr id="89" name="Группа 88"/>
            <p:cNvGrpSpPr/>
            <p:nvPr/>
          </p:nvGrpSpPr>
          <p:grpSpPr>
            <a:xfrm>
              <a:off x="-285784" y="2357430"/>
              <a:ext cx="2000231" cy="2286016"/>
              <a:chOff x="2214546" y="642918"/>
              <a:chExt cx="1857387" cy="2071702"/>
            </a:xfrm>
          </p:grpSpPr>
          <p:sp>
            <p:nvSpPr>
              <p:cNvPr id="90" name="Прямоугольник 89"/>
              <p:cNvSpPr/>
              <p:nvPr/>
            </p:nvSpPr>
            <p:spPr>
              <a:xfrm>
                <a:off x="2731183" y="1079066"/>
                <a:ext cx="785818" cy="9160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3600" b="1" cap="none" spc="0" dirty="0" smtClean="0">
                    <a:ln w="11430">
                      <a:solidFill>
                        <a:srgbClr val="0A5617"/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+mj-lt"/>
                  </a:rPr>
                  <a:t>100 </a:t>
                </a:r>
                <a:r>
                  <a:rPr lang="ru-RU" sz="7200" b="1" cap="none" spc="0" dirty="0" smtClean="0">
                    <a:ln w="11430">
                      <a:solidFill>
                        <a:srgbClr val="0A5617"/>
                      </a:solidFill>
                    </a:ln>
                    <a:solidFill>
                      <a:schemeClr val="accent2">
                        <a:lumMod val="75000"/>
                      </a:schemeClr>
                    </a:solidFill>
                    <a:latin typeface="+mj-lt"/>
                  </a:rPr>
                  <a:t>           </a:t>
                </a:r>
                <a:endParaRPr lang="ru-RU" sz="7200" b="1" cap="none" spc="0" dirty="0">
                  <a:ln w="11430">
                    <a:solidFill>
                      <a:srgbClr val="0A5617"/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1" name="Кольцо 90"/>
              <p:cNvSpPr/>
              <p:nvPr/>
            </p:nvSpPr>
            <p:spPr>
              <a:xfrm>
                <a:off x="2214546" y="642918"/>
                <a:ext cx="1857387" cy="2071702"/>
              </a:xfrm>
              <a:prstGeom prst="donut">
                <a:avLst/>
              </a:prstGeom>
              <a:solidFill>
                <a:srgbClr val="F6F5C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0A5617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" name="Прямоугольник 91"/>
            <p:cNvSpPr/>
            <p:nvPr/>
          </p:nvSpPr>
          <p:spPr>
            <a:xfrm>
              <a:off x="1321557" y="2960677"/>
              <a:ext cx="1916478" cy="132181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96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+mj-lt"/>
                </a:rPr>
                <a:t>К</a:t>
              </a:r>
              <a:endParaRPr lang="ru-RU" sz="9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lt"/>
              </a:endParaRPr>
            </a:p>
          </p:txBody>
        </p:sp>
      </p:grpSp>
      <p:sp>
        <p:nvSpPr>
          <p:cNvPr id="88" name="Прямоугольник 87"/>
          <p:cNvSpPr/>
          <p:nvPr/>
        </p:nvSpPr>
        <p:spPr>
          <a:xfrm>
            <a:off x="571472" y="1285860"/>
            <a:ext cx="2993128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latin typeface="+mj-lt"/>
              </a:rPr>
              <a:t>С 3 Ж</a:t>
            </a:r>
            <a:endParaRPr lang="ru-RU" sz="8000" b="1" cap="none" spc="0" dirty="0">
              <a:ln w="11430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54717" y="714356"/>
            <a:ext cx="4560159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B7C1F3"/>
                </a:solidFill>
                <a:latin typeface="+mj-lt"/>
              </a:rPr>
              <a:t>СМОР1А</a:t>
            </a:r>
            <a:endParaRPr lang="ru-RU" sz="8000" b="1" cap="none" spc="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rgbClr val="B7C1F3"/>
              </a:solidFill>
              <a:latin typeface="+mj-lt"/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5429256" y="128586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С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5429256" y="3429000"/>
            <a:ext cx="357190" cy="357190"/>
          </a:xfrm>
          <a:prstGeom prst="roundRect">
            <a:avLst/>
          </a:prstGeom>
          <a:solidFill>
            <a:srgbClr val="D8F8E7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rPr>
              <a:t>А</a:t>
            </a: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0" y="714356"/>
            <a:ext cx="4844596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>
                  <a:solidFill>
                    <a:srgbClr val="00CC99"/>
                  </a:solidFill>
                </a:ln>
                <a:solidFill>
                  <a:srgbClr val="FFC000"/>
                </a:solidFill>
                <a:latin typeface="+mj-lt"/>
              </a:rPr>
              <a:t>100ЛИЦА</a:t>
            </a:r>
            <a:endParaRPr lang="ru-RU" sz="8000" b="1" cap="none" spc="0" dirty="0">
              <a:ln w="11430">
                <a:solidFill>
                  <a:srgbClr val="00CC99"/>
                </a:solidFill>
              </a:ln>
              <a:solidFill>
                <a:srgbClr val="FFC000"/>
              </a:solidFill>
              <a:latin typeface="+mj-lt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0" y="676801"/>
            <a:ext cx="4742004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+mj-lt"/>
              </a:rPr>
              <a:t>100ЯНКА</a:t>
            </a:r>
            <a:endParaRPr lang="ru-RU" sz="8000" b="1" cap="none" spc="0" dirty="0">
              <a:ln w="11430">
                <a:solidFill>
                  <a:schemeClr val="accent6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642910" y="1285860"/>
            <a:ext cx="2901756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>
                  <a:solidFill>
                    <a:srgbClr val="00CC99"/>
                  </a:solidFill>
                </a:ln>
                <a:solidFill>
                  <a:srgbClr val="00B050"/>
                </a:solidFill>
                <a:latin typeface="+mj-lt"/>
              </a:rPr>
              <a:t>100 Л</a:t>
            </a:r>
            <a:endParaRPr lang="ru-RU" sz="8000" b="1" cap="none" spc="0" dirty="0">
              <a:ln w="11430">
                <a:solidFill>
                  <a:srgbClr val="00CC99"/>
                </a:solidFill>
              </a:ln>
              <a:solidFill>
                <a:srgbClr val="00B050"/>
              </a:solidFill>
              <a:latin typeface="+mj-lt"/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14348" y="1357298"/>
            <a:ext cx="2751073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7A87EA"/>
                </a:solidFill>
                <a:latin typeface="+mj-lt"/>
              </a:rPr>
              <a:t>Р 1 А</a:t>
            </a:r>
            <a:endParaRPr lang="ru-RU" sz="8000" b="1" cap="none" spc="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rgbClr val="7A87EA"/>
              </a:solidFill>
              <a:latin typeface="+mj-lt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862751" y="1285860"/>
            <a:ext cx="2351927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+mj-lt"/>
              </a:rPr>
              <a:t>40 А</a:t>
            </a:r>
            <a:endParaRPr lang="ru-RU" sz="8000" b="1" cap="none" spc="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150874" y="1285860"/>
            <a:ext cx="1778052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C000"/>
                </a:solidFill>
                <a:latin typeface="+mj-lt"/>
              </a:rPr>
              <a:t>7 Я</a:t>
            </a:r>
            <a:endParaRPr lang="ru-RU" sz="8000" b="1" cap="none" spc="0" dirty="0">
              <a:ln w="11430">
                <a:solidFill>
                  <a:srgbClr val="FF0000"/>
                </a:solidFill>
              </a:ln>
              <a:solidFill>
                <a:srgbClr val="FFC000"/>
              </a:solidFill>
              <a:latin typeface="+mj-lt"/>
            </a:endParaRPr>
          </a:p>
        </p:txBody>
      </p:sp>
      <p:grpSp>
        <p:nvGrpSpPr>
          <p:cNvPr id="102" name="Группа 101"/>
          <p:cNvGrpSpPr/>
          <p:nvPr/>
        </p:nvGrpSpPr>
        <p:grpSpPr>
          <a:xfrm>
            <a:off x="214282" y="785794"/>
            <a:ext cx="4207984" cy="2214578"/>
            <a:chOff x="1785918" y="3857628"/>
            <a:chExt cx="4207984" cy="2214578"/>
          </a:xfrm>
        </p:grpSpPr>
        <p:grpSp>
          <p:nvGrpSpPr>
            <p:cNvPr id="103" name="Группа 12"/>
            <p:cNvGrpSpPr/>
            <p:nvPr/>
          </p:nvGrpSpPr>
          <p:grpSpPr>
            <a:xfrm>
              <a:off x="1785918" y="3857628"/>
              <a:ext cx="3626586" cy="2152544"/>
              <a:chOff x="2786050" y="500042"/>
              <a:chExt cx="3626586" cy="2152544"/>
            </a:xfrm>
          </p:grpSpPr>
          <p:sp>
            <p:nvSpPr>
              <p:cNvPr id="105" name="Прямоугольник 104"/>
              <p:cNvSpPr/>
              <p:nvPr/>
            </p:nvSpPr>
            <p:spPr>
              <a:xfrm>
                <a:off x="5715008" y="500042"/>
                <a:ext cx="697628" cy="1200329"/>
              </a:xfrm>
              <a:prstGeom prst="rect">
                <a:avLst/>
              </a:prstGeom>
              <a:noFill/>
              <a:effectLst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 algn="ctr"/>
                <a:r>
                  <a:rPr lang="ru-RU" sz="7200" b="1" dirty="0" smtClean="0">
                    <a:ln w="11430">
                      <a:solidFill>
                        <a:schemeClr val="accent4">
                          <a:lumMod val="75000"/>
                        </a:schemeClr>
                      </a:solidFill>
                    </a:ln>
                    <a:solidFill>
                      <a:srgbClr val="7A87EA"/>
                    </a:solidFill>
                    <a:latin typeface="+mj-lt"/>
                  </a:rPr>
                  <a:t>,,</a:t>
                </a:r>
                <a:endParaRPr lang="ru-RU" sz="7200" b="1" cap="none" spc="0" dirty="0">
                  <a:ln w="11430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rgbClr val="7A87EA"/>
                  </a:solidFill>
                  <a:latin typeface="+mj-lt"/>
                </a:endParaRPr>
              </a:p>
            </p:txBody>
          </p:sp>
          <p:grpSp>
            <p:nvGrpSpPr>
              <p:cNvPr id="106" name="Группа 10"/>
              <p:cNvGrpSpPr/>
              <p:nvPr/>
            </p:nvGrpSpPr>
            <p:grpSpPr>
              <a:xfrm>
                <a:off x="2786050" y="500042"/>
                <a:ext cx="3266514" cy="2152544"/>
                <a:chOff x="1559086" y="3357562"/>
                <a:chExt cx="3266514" cy="2152544"/>
              </a:xfrm>
            </p:grpSpPr>
            <p:grpSp>
              <p:nvGrpSpPr>
                <p:cNvPr id="107" name="Группа 9"/>
                <p:cNvGrpSpPr/>
                <p:nvPr/>
              </p:nvGrpSpPr>
              <p:grpSpPr>
                <a:xfrm>
                  <a:off x="1654410" y="4071942"/>
                  <a:ext cx="3171190" cy="1438164"/>
                  <a:chOff x="1654410" y="4071942"/>
                  <a:chExt cx="3171190" cy="1438164"/>
                </a:xfrm>
              </p:grpSpPr>
              <p:sp>
                <p:nvSpPr>
                  <p:cNvPr id="109" name="Прямоугольник 108"/>
                  <p:cNvSpPr/>
                  <p:nvPr/>
                </p:nvSpPr>
                <p:spPr>
                  <a:xfrm>
                    <a:off x="2928926" y="4143380"/>
                    <a:ext cx="1896674" cy="1323439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91440" tIns="45720" rIns="91440" bIns="45720">
                    <a:spAutoFit/>
                    <a:scene3d>
                      <a:camera prst="orthographicFront"/>
                      <a:lightRig rig="glow" dir="tl">
                        <a:rot lat="0" lon="0" rev="5400000"/>
                      </a:lightRig>
                    </a:scene3d>
                    <a:sp3d contourW="12700">
                      <a:contourClr>
                        <a:schemeClr val="accent6">
                          <a:shade val="73000"/>
                        </a:schemeClr>
                      </a:contourClr>
                    </a:sp3d>
                  </a:bodyPr>
                  <a:lstStyle/>
                  <a:p>
                    <a:pPr algn="ctr"/>
                    <a:r>
                      <a:rPr lang="ru-RU" sz="8000" b="1" cap="none" spc="0" dirty="0" smtClean="0">
                        <a:ln w="11430">
                          <a:solidFill>
                            <a:schemeClr val="accent4">
                              <a:lumMod val="75000"/>
                            </a:schemeClr>
                          </a:solidFill>
                        </a:ln>
                        <a:solidFill>
                          <a:srgbClr val="7A87EA"/>
                        </a:solidFill>
                        <a:latin typeface="+mj-lt"/>
                      </a:rPr>
                      <a:t>100</a:t>
                    </a:r>
                    <a:endParaRPr lang="ru-RU" sz="8000" b="1" cap="none" spc="0" dirty="0">
                      <a:ln w="11430">
                        <a:solidFill>
                          <a:schemeClr val="accent4">
                            <a:lumMod val="75000"/>
                          </a:schemeClr>
                        </a:solidFill>
                      </a:ln>
                      <a:solidFill>
                        <a:srgbClr val="7A87EA"/>
                      </a:solidFill>
                      <a:latin typeface="+mj-lt"/>
                    </a:endParaRPr>
                  </a:p>
                </p:txBody>
              </p:sp>
              <p:pic>
                <p:nvPicPr>
                  <p:cNvPr id="110" name="Picture 2" descr="http://novoston.com/sites/default/files/news_img/user83/f_bigimage_100318_01317-2.jpg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654410" y="4071942"/>
                    <a:ext cx="1476311" cy="1438164"/>
                  </a:xfrm>
                  <a:prstGeom prst="rect">
                    <a:avLst/>
                  </a:prstGeom>
                  <a:noFill/>
                </p:spPr>
              </p:pic>
            </p:grpSp>
            <p:sp>
              <p:nvSpPr>
                <p:cNvPr id="108" name="Прямоугольник 6"/>
                <p:cNvSpPr/>
                <p:nvPr/>
              </p:nvSpPr>
              <p:spPr>
                <a:xfrm>
                  <a:off x="1559086" y="3357562"/>
                  <a:ext cx="470000" cy="1323439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glow" dir="tl">
                      <a:rot lat="0" lon="0" rev="5400000"/>
                    </a:lightRig>
                  </a:scene3d>
                  <a:sp3d contourW="12700">
                    <a:contourClr>
                      <a:schemeClr val="accent6">
                        <a:shade val="73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8000" b="1" dirty="0" smtClean="0">
                      <a:ln w="11430">
                        <a:solidFill>
                          <a:schemeClr val="accent4">
                            <a:lumMod val="75000"/>
                          </a:schemeClr>
                        </a:solidFill>
                      </a:ln>
                      <a:solidFill>
                        <a:srgbClr val="7A87EA"/>
                      </a:solidFill>
                      <a:latin typeface="+mj-lt"/>
                    </a:rPr>
                    <a:t>,</a:t>
                  </a:r>
                  <a:endParaRPr lang="ru-RU" sz="8000" b="1" cap="none" spc="0" dirty="0">
                    <a:ln w="11430">
                      <a:solidFill>
                        <a:schemeClr val="accent4">
                          <a:lumMod val="75000"/>
                        </a:schemeClr>
                      </a:solidFill>
                    </a:ln>
                    <a:solidFill>
                      <a:srgbClr val="7A87EA"/>
                    </a:solidFill>
                    <a:latin typeface="+mj-lt"/>
                  </a:endParaRPr>
                </a:p>
              </p:txBody>
            </p:sp>
          </p:grpSp>
        </p:grpSp>
        <p:pic>
          <p:nvPicPr>
            <p:cNvPr id="104" name="Picture 4" descr="&amp;Rcy;&amp;ucy;&amp;chcy;&amp;kcy;&amp;acy; Heri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29190" y="4429132"/>
              <a:ext cx="1064712" cy="1643074"/>
            </a:xfrm>
            <a:prstGeom prst="rect">
              <a:avLst/>
            </a:prstGeom>
            <a:noFill/>
          </p:spPr>
        </p:pic>
      </p:grpSp>
      <p:grpSp>
        <p:nvGrpSpPr>
          <p:cNvPr id="112" name="Группа 88"/>
          <p:cNvGrpSpPr/>
          <p:nvPr/>
        </p:nvGrpSpPr>
        <p:grpSpPr>
          <a:xfrm>
            <a:off x="714348" y="500042"/>
            <a:ext cx="2357454" cy="2786082"/>
            <a:chOff x="2214546" y="642918"/>
            <a:chExt cx="1857388" cy="2071702"/>
          </a:xfrm>
        </p:grpSpPr>
        <p:sp>
          <p:nvSpPr>
            <p:cNvPr id="113" name="Прямоугольник 112"/>
            <p:cNvSpPr/>
            <p:nvPr/>
          </p:nvSpPr>
          <p:spPr>
            <a:xfrm>
              <a:off x="2762512" y="1160844"/>
              <a:ext cx="785818" cy="119936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9600" b="1" dirty="0" smtClean="0">
                  <a:ln w="11430">
                    <a:solidFill>
                      <a:srgbClr val="0A5617"/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7</a:t>
              </a:r>
              <a:r>
                <a:rPr lang="ru-RU" sz="7200" b="1" cap="none" spc="0" dirty="0" smtClean="0">
                  <a:ln w="11430">
                    <a:solidFill>
                      <a:srgbClr val="0A5617"/>
                    </a:solidFill>
                  </a:ln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            </a:t>
              </a:r>
              <a:endParaRPr lang="ru-RU" sz="7200" b="1" cap="none" spc="0" dirty="0">
                <a:ln w="11430">
                  <a:solidFill>
                    <a:srgbClr val="0A5617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114" name="Кольцо 113"/>
            <p:cNvSpPr/>
            <p:nvPr/>
          </p:nvSpPr>
          <p:spPr>
            <a:xfrm>
              <a:off x="2214546" y="642918"/>
              <a:ext cx="1857388" cy="2071702"/>
            </a:xfrm>
            <a:prstGeom prst="donut">
              <a:avLst/>
            </a:prstGeom>
            <a:solidFill>
              <a:srgbClr val="F6F5C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0A5617"/>
                  </a:solidFill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115" name="Прямоугольник 114"/>
          <p:cNvSpPr/>
          <p:nvPr/>
        </p:nvSpPr>
        <p:spPr>
          <a:xfrm>
            <a:off x="214282" y="1285860"/>
            <a:ext cx="3639138" cy="1323439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j-lt"/>
              </a:rPr>
              <a:t>100 ЛБ</a:t>
            </a:r>
            <a:endParaRPr lang="ru-RU" sz="8000" b="1" cap="none" spc="0" dirty="0">
              <a:ln w="11430">
                <a:solidFill>
                  <a:schemeClr val="accent5">
                    <a:lumMod val="75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7" name="Управляющая кнопка: домой 116">
            <a:hlinkClick r:id="rId4" action="ppaction://hlinksldjump" highlightClick="1"/>
          </p:cNvPr>
          <p:cNvSpPr/>
          <p:nvPr/>
        </p:nvSpPr>
        <p:spPr>
          <a:xfrm>
            <a:off x="357158" y="6143644"/>
            <a:ext cx="328036" cy="328036"/>
          </a:xfrm>
          <a:prstGeom prst="actionButtonHom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000"/>
                            </p:stCondLst>
                            <p:childTnLst>
                              <p:par>
                                <p:cTn id="1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500"/>
                            </p:stCondLst>
                            <p:childTnLst>
                              <p:par>
                                <p:cTn id="19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500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500"/>
                            </p:stCondLst>
                            <p:childTnLst>
                              <p:par>
                                <p:cTn id="2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00"/>
                            </p:stCondLst>
                            <p:childTnLst>
                              <p:par>
                                <p:cTn id="2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0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500"/>
                            </p:stCondLst>
                            <p:childTnLst>
                              <p:par>
                                <p:cTn id="2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000"/>
                            </p:stCondLst>
                            <p:childTnLst>
                              <p:par>
                                <p:cTn id="2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3000"/>
                            </p:stCondLst>
                            <p:childTnLst>
                              <p:par>
                                <p:cTn id="3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500"/>
                            </p:stCondLst>
                            <p:childTnLst>
                              <p:par>
                                <p:cTn id="3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000"/>
                            </p:stCondLst>
                            <p:childTnLst>
                              <p:par>
                                <p:cTn id="3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500"/>
                            </p:stCondLst>
                            <p:childTnLst>
                              <p:par>
                                <p:cTn id="3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000"/>
                            </p:stCondLst>
                            <p:childTnLst>
                              <p:par>
                                <p:cTn id="3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500"/>
                            </p:stCondLst>
                            <p:childTnLst>
                              <p:par>
                                <p:cTn id="3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000"/>
                            </p:stCondLst>
                            <p:childTnLst>
                              <p:par>
                                <p:cTn id="3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1500"/>
                            </p:stCondLst>
                            <p:childTnLst>
                              <p:par>
                                <p:cTn id="3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2000"/>
                            </p:stCondLst>
                            <p:childTnLst>
                              <p:par>
                                <p:cTn id="3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2500"/>
                            </p:stCondLst>
                            <p:childTnLst>
                              <p:par>
                                <p:cTn id="3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500"/>
                            </p:stCondLst>
                            <p:childTnLst>
                              <p:par>
                                <p:cTn id="3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000"/>
                            </p:stCondLst>
                            <p:childTnLst>
                              <p:par>
                                <p:cTn id="3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500"/>
                            </p:stCondLst>
                            <p:childTnLst>
                              <p:par>
                                <p:cTn id="3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000"/>
                            </p:stCondLst>
                            <p:childTnLst>
                              <p:par>
                                <p:cTn id="4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500"/>
                            </p:stCondLst>
                            <p:childTnLst>
                              <p:par>
                                <p:cTn id="4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3000"/>
                            </p:stCondLst>
                            <p:childTnLst>
                              <p:par>
                                <p:cTn id="4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3500"/>
                            </p:stCondLst>
                            <p:childTnLst>
                              <p:par>
                                <p:cTn id="4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4000"/>
                            </p:stCondLst>
                            <p:childTnLst>
                              <p:par>
                                <p:cTn id="4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2500"/>
                            </p:stCondLst>
                            <p:childTnLst>
                              <p:par>
                                <p:cTn id="4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500"/>
                            </p:stCondLst>
                            <p:childTnLst>
                              <p:par>
                                <p:cTn id="4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000"/>
                            </p:stCondLst>
                            <p:childTnLst>
                              <p:par>
                                <p:cTn id="4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00"/>
                            </p:stCondLst>
                            <p:childTnLst>
                              <p:par>
                                <p:cTn id="4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2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2000"/>
                            </p:stCondLst>
                            <p:childTnLst>
                              <p:par>
                                <p:cTn id="4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7" grpId="0"/>
      <p:bldP spid="87" grpId="1"/>
      <p:bldP spid="88" grpId="0"/>
      <p:bldP spid="88" grpId="1"/>
      <p:bldP spid="93" grpId="0"/>
      <p:bldP spid="93" grpId="1"/>
      <p:bldP spid="96" grpId="0"/>
      <p:bldP spid="96" grpId="1"/>
      <p:bldP spid="97" grpId="0"/>
      <p:bldP spid="97" grpId="1"/>
      <p:bldP spid="99" grpId="0"/>
      <p:bldP spid="99" grpId="1"/>
      <p:bldP spid="98" grpId="0"/>
      <p:bldP spid="98" grpId="1"/>
      <p:bldP spid="100" grpId="0"/>
      <p:bldP spid="100" grpId="1"/>
      <p:bldP spid="101" grpId="0"/>
      <p:bldP spid="101" grpId="1"/>
      <p:bldP spid="115" grpId="0"/>
      <p:bldP spid="115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2333</TotalTime>
  <Words>1673</Words>
  <Application>Microsoft Office PowerPoint</Application>
  <PresentationFormat>Экран (4:3)</PresentationFormat>
  <Paragraphs>832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Шнякина Наталья Николаевна учитель начальных классов МБОУ СОШ ж.д.ст.БАМ </vt:lpstr>
      <vt:lpstr>Слайд 2</vt:lpstr>
      <vt:lpstr>Слайд 3</vt:lpstr>
      <vt:lpstr>  2.ТЕРМИНЫ</vt:lpstr>
      <vt:lpstr>ШАРАДЫ</vt:lpstr>
      <vt:lpstr>ЗАГАДКИ</vt:lpstr>
      <vt:lpstr>Слайд 7</vt:lpstr>
      <vt:lpstr>Слайд 8</vt:lpstr>
      <vt:lpstr>Слайд 9</vt:lpstr>
      <vt:lpstr>Слайд 10</vt:lpstr>
      <vt:lpstr>Слайд 11</vt:lpstr>
      <vt:lpstr>МОЛОДЦЫ!</vt:lpstr>
      <vt:lpstr>Интернет-ресурсы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ДАРЫ ЛЕСА</dc:title>
  <dc:creator>дом</dc:creator>
  <cp:lastModifiedBy>дом</cp:lastModifiedBy>
  <cp:revision>285</cp:revision>
  <dcterms:created xsi:type="dcterms:W3CDTF">2015-04-03T13:28:09Z</dcterms:created>
  <dcterms:modified xsi:type="dcterms:W3CDTF">2015-11-29T02:42:17Z</dcterms:modified>
</cp:coreProperties>
</file>