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4" r:id="rId1"/>
  </p:sldMasterIdLst>
  <p:notesMasterIdLst>
    <p:notesMasterId r:id="rId15"/>
  </p:notesMasterIdLst>
  <p:sldIdLst>
    <p:sldId id="256" r:id="rId2"/>
    <p:sldId id="257" r:id="rId3"/>
    <p:sldId id="258" r:id="rId4"/>
    <p:sldId id="265" r:id="rId5"/>
    <p:sldId id="259" r:id="rId6"/>
    <p:sldId id="260" r:id="rId7"/>
    <p:sldId id="267" r:id="rId8"/>
    <p:sldId id="261" r:id="rId9"/>
    <p:sldId id="262" r:id="rId10"/>
    <p:sldId id="263" r:id="rId11"/>
    <p:sldId id="264" r:id="rId12"/>
    <p:sldId id="268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4EC"/>
    <a:srgbClr val="C1754B"/>
    <a:srgbClr val="0033CC"/>
    <a:srgbClr val="99FFCC"/>
    <a:srgbClr val="CC6600"/>
    <a:srgbClr val="008000"/>
    <a:srgbClr val="33CCFF"/>
    <a:srgbClr val="33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92" autoAdjust="0"/>
  </p:normalViewPr>
  <p:slideViewPr>
    <p:cSldViewPr>
      <p:cViewPr>
        <p:scale>
          <a:sx n="100" d="100"/>
          <a:sy n="100" d="100"/>
        </p:scale>
        <p:origin x="-43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AC11DB-9763-456A-AD38-B74099D642C9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75A57-941E-4E0B-A763-4B7FA916F4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5351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9387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084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1828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9133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9080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5286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04250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9802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314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9945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52619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1753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aitseva-irina.ru/html/f1103454849.html" TargetMode="External"/><Relationship Id="rId2" Type="http://schemas.openxmlformats.org/officeDocument/2006/relationships/hyperlink" Target="http://www.moypifagor.narod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ru.wikipedia.org/wiki/%D1%82%D0%B5%D0%BE%D1%80%D0%B5%D0%BC%D0%B0_%D0%BF%D0%B8%D1%84%D0%B0%D0%B3%D0%BE%D1%80%D0%B0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image" Target="../media/image15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060848"/>
            <a:ext cx="3114311" cy="3303696"/>
          </a:xfrm>
        </p:spPr>
      </p:pic>
      <p:pic>
        <p:nvPicPr>
          <p:cNvPr id="2050" name="Picture 2" descr="C:\Users\Admin\Desktop\Новая папка (5)\Новая папка\greek-columns-background-eps-1589831 - копи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6672"/>
            <a:ext cx="5688632" cy="52565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836712"/>
            <a:ext cx="8507288" cy="720080"/>
          </a:xfrm>
          <a:noFill/>
        </p:spPr>
        <p:txBody>
          <a:bodyPr>
            <a:normAutofit fontScale="90000"/>
          </a:bodyPr>
          <a:lstStyle/>
          <a:p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Теорема Пифагора 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6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251520" y="5805264"/>
            <a:ext cx="8784976" cy="936104"/>
          </a:xfrm>
          <a:prstGeom prst="snip2Diag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EF4EC"/>
                </a:solidFill>
                <a:latin typeface="Arial Black" pitchFamily="34" charset="0"/>
              </a:rPr>
              <a:t>Презентацию составил - </a:t>
            </a:r>
            <a:r>
              <a:rPr lang="ru-RU" sz="2000" b="1" dirty="0" err="1" smtClean="0">
                <a:solidFill>
                  <a:srgbClr val="FEF4EC"/>
                </a:solidFill>
                <a:latin typeface="Arial Black" pitchFamily="34" charset="0"/>
              </a:rPr>
              <a:t>Илюков</a:t>
            </a:r>
            <a:r>
              <a:rPr lang="ru-RU" sz="2000" b="1" dirty="0" smtClean="0">
                <a:solidFill>
                  <a:srgbClr val="FEF4EC"/>
                </a:solidFill>
                <a:latin typeface="Arial Black" pitchFamily="34" charset="0"/>
              </a:rPr>
              <a:t> </a:t>
            </a:r>
            <a:r>
              <a:rPr lang="ru-RU" sz="2000" b="1" dirty="0" smtClean="0">
                <a:solidFill>
                  <a:srgbClr val="FEF4EC"/>
                </a:solidFill>
                <a:latin typeface="Arial Black" pitchFamily="34" charset="0"/>
              </a:rPr>
              <a:t>Иван, ученик </a:t>
            </a:r>
            <a:r>
              <a:rPr lang="ru-RU" sz="2000" b="1" dirty="0" smtClean="0">
                <a:solidFill>
                  <a:srgbClr val="FEF4EC"/>
                </a:solidFill>
                <a:latin typeface="Arial Black" pitchFamily="34" charset="0"/>
              </a:rPr>
              <a:t>8 Б </a:t>
            </a:r>
            <a:r>
              <a:rPr lang="ru-RU" sz="2000" b="1" dirty="0" smtClean="0">
                <a:solidFill>
                  <a:srgbClr val="FEF4EC"/>
                </a:solidFill>
                <a:latin typeface="Arial Black" pitchFamily="34" charset="0"/>
              </a:rPr>
              <a:t>класса </a:t>
            </a:r>
          </a:p>
          <a:p>
            <a:pPr algn="ctr"/>
            <a:r>
              <a:rPr lang="ru-RU" sz="2000" b="1" dirty="0" smtClean="0">
                <a:solidFill>
                  <a:srgbClr val="FEF4EC"/>
                </a:solidFill>
                <a:latin typeface="Arial Black" pitchFamily="34" charset="0"/>
              </a:rPr>
              <a:t>МБОУ СШ №6 г. </a:t>
            </a:r>
            <a:r>
              <a:rPr lang="ru-RU" sz="2000" b="1" dirty="0" smtClean="0">
                <a:solidFill>
                  <a:srgbClr val="FEF4EC"/>
                </a:solidFill>
                <a:latin typeface="Arial Black" pitchFamily="34" charset="0"/>
              </a:rPr>
              <a:t>Димитровграда, </a:t>
            </a:r>
            <a:r>
              <a:rPr lang="ru-RU" sz="2000" b="1" dirty="0" smtClean="0">
                <a:solidFill>
                  <a:srgbClr val="FEF4EC"/>
                </a:solidFill>
                <a:latin typeface="Arial Black" pitchFamily="34" charset="0"/>
              </a:rPr>
              <a:t>руководитель – </a:t>
            </a:r>
            <a:r>
              <a:rPr lang="ru-RU" sz="2000" b="1" dirty="0" err="1" smtClean="0">
                <a:solidFill>
                  <a:srgbClr val="FEF4EC"/>
                </a:solidFill>
                <a:latin typeface="Arial Black" pitchFamily="34" charset="0"/>
              </a:rPr>
              <a:t>Иболдова</a:t>
            </a:r>
            <a:r>
              <a:rPr lang="ru-RU" sz="2000" b="1" dirty="0" smtClean="0">
                <a:solidFill>
                  <a:srgbClr val="FEF4EC"/>
                </a:solidFill>
                <a:latin typeface="Arial Black" pitchFamily="34" charset="0"/>
              </a:rPr>
              <a:t> </a:t>
            </a:r>
            <a:r>
              <a:rPr lang="ru-RU" sz="2000" b="1" smtClean="0">
                <a:solidFill>
                  <a:srgbClr val="FEF4EC"/>
                </a:solidFill>
                <a:latin typeface="Arial Black" pitchFamily="34" charset="0"/>
              </a:rPr>
              <a:t>Ольга Валерьяновна</a:t>
            </a:r>
            <a:endParaRPr lang="ru-RU" sz="2000" b="1" dirty="0">
              <a:solidFill>
                <a:srgbClr val="FEF4EC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251520" y="116632"/>
            <a:ext cx="8568952" cy="432048"/>
          </a:xfrm>
          <a:prstGeom prst="snip2Diag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Международный конкурс для детей и педагогов "Тайны математики"</a:t>
            </a:r>
            <a:endParaRPr lang="ru-RU" sz="2000" b="1" dirty="0">
              <a:solidFill>
                <a:srgbClr val="FEF4EC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99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835696" y="116632"/>
            <a:ext cx="5472608" cy="2088232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Пифагоровы тройки</a:t>
            </a:r>
            <a:endParaRPr lang="ru-RU" sz="4000" dirty="0">
              <a:latin typeface="Arial Black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47375226"/>
              </p:ext>
            </p:extLst>
          </p:nvPr>
        </p:nvGraphicFramePr>
        <p:xfrm>
          <a:off x="683568" y="3499267"/>
          <a:ext cx="8229600" cy="2160240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540060"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  <a:latin typeface="Comic Sans MS" pitchFamily="66" charset="0"/>
                        </a:rPr>
                        <a:t>(3, 4, 5)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  <a:latin typeface="Comic Sans MS" pitchFamily="66" charset="0"/>
                        </a:rPr>
                        <a:t>(5, 12, 13)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  <a:latin typeface="Comic Sans MS" pitchFamily="66" charset="0"/>
                        </a:rPr>
                        <a:t>(8, 15, 17)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  <a:latin typeface="Comic Sans MS" pitchFamily="66" charset="0"/>
                        </a:rPr>
                        <a:t>(7, 24, 25)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40060"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  <a:latin typeface="Comic Sans MS" pitchFamily="66" charset="0"/>
                        </a:rPr>
                        <a:t>(20, 21, 29)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  <a:latin typeface="Comic Sans MS" pitchFamily="66" charset="0"/>
                        </a:rPr>
                        <a:t>(12, 35, 37)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  <a:latin typeface="Comic Sans MS" pitchFamily="66" charset="0"/>
                        </a:rPr>
                        <a:t>(9, 40, 41)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  <a:latin typeface="Comic Sans MS" pitchFamily="66" charset="0"/>
                        </a:rPr>
                        <a:t>(28, 45, 53)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40060"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  <a:latin typeface="Comic Sans MS" pitchFamily="66" charset="0"/>
                        </a:rPr>
                        <a:t>(11, 60, 61)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  <a:latin typeface="Comic Sans MS" pitchFamily="66" charset="0"/>
                        </a:rPr>
                        <a:t>(16, 63, 65)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  <a:latin typeface="Comic Sans MS" pitchFamily="66" charset="0"/>
                        </a:rPr>
                        <a:t>(33, 56, 65)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  <a:latin typeface="Comic Sans MS" pitchFamily="66" charset="0"/>
                        </a:rPr>
                        <a:t>(48, 55, 73)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40060"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  <a:latin typeface="Comic Sans MS" pitchFamily="66" charset="0"/>
                        </a:rPr>
                        <a:t>(13, 84, 85)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  <a:latin typeface="Comic Sans MS" pitchFamily="66" charset="0"/>
                        </a:rPr>
                        <a:t>(36, 77, 85)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  <a:latin typeface="Comic Sans MS" pitchFamily="66" charset="0"/>
                        </a:rPr>
                        <a:t>(39, 80, 89)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  <a:latin typeface="Comic Sans MS" pitchFamily="66" charset="0"/>
                        </a:rPr>
                        <a:t>(65, 72, 97)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3528" y="2266234"/>
            <a:ext cx="94592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omic Sans MS" pitchFamily="66" charset="0"/>
              </a:rPr>
              <a:t>Тройки чисел удовлетворяющие уравнению </a:t>
            </a:r>
            <a:r>
              <a:rPr lang="en-US" sz="2400" b="1" dirty="0">
                <a:latin typeface="Comic Sans MS" pitchFamily="66" charset="0"/>
              </a:rPr>
              <a:t>a</a:t>
            </a:r>
            <a:r>
              <a:rPr lang="en-US" sz="2400" b="1" baseline="30000" dirty="0">
                <a:latin typeface="Comic Sans MS" pitchFamily="66" charset="0"/>
              </a:rPr>
              <a:t>2 </a:t>
            </a:r>
            <a:r>
              <a:rPr lang="en-US" sz="2400" b="1" dirty="0">
                <a:latin typeface="Comic Sans MS" pitchFamily="66" charset="0"/>
              </a:rPr>
              <a:t>+</a:t>
            </a:r>
            <a:r>
              <a:rPr lang="en-US" sz="2400" b="1" baseline="30000" dirty="0">
                <a:latin typeface="Comic Sans MS" pitchFamily="66" charset="0"/>
              </a:rPr>
              <a:t> </a:t>
            </a:r>
            <a:r>
              <a:rPr lang="en-US" sz="2400" b="1" dirty="0">
                <a:latin typeface="Comic Sans MS" pitchFamily="66" charset="0"/>
              </a:rPr>
              <a:t>b</a:t>
            </a:r>
            <a:r>
              <a:rPr lang="en-US" sz="2400" b="1" baseline="30000" dirty="0">
                <a:latin typeface="Comic Sans MS" pitchFamily="66" charset="0"/>
              </a:rPr>
              <a:t>2 </a:t>
            </a:r>
            <a:r>
              <a:rPr lang="en-US" sz="2400" b="1" dirty="0">
                <a:latin typeface="Comic Sans MS" pitchFamily="66" charset="0"/>
              </a:rPr>
              <a:t>=</a:t>
            </a:r>
            <a:r>
              <a:rPr lang="en-US" sz="2400" b="1" baseline="30000" dirty="0">
                <a:latin typeface="Comic Sans MS" pitchFamily="66" charset="0"/>
              </a:rPr>
              <a:t> </a:t>
            </a:r>
            <a:r>
              <a:rPr lang="en-US" sz="2400" b="1" dirty="0">
                <a:latin typeface="Comic Sans MS" pitchFamily="66" charset="0"/>
              </a:rPr>
              <a:t>c</a:t>
            </a:r>
            <a:r>
              <a:rPr lang="en-US" sz="2400" b="1" baseline="30000" dirty="0">
                <a:latin typeface="Comic Sans MS" pitchFamily="66" charset="0"/>
              </a:rPr>
              <a:t>2 </a:t>
            </a:r>
            <a:endParaRPr lang="ru-RU" sz="2400" b="1" dirty="0">
              <a:latin typeface="Comic Sans MS" pitchFamily="66" charset="0"/>
            </a:endParaRPr>
          </a:p>
          <a:p>
            <a:endParaRPr lang="ru-RU" sz="2400" b="1" dirty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128608" y="2852936"/>
            <a:ext cx="14221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(</a:t>
            </a:r>
            <a:r>
              <a:rPr lang="en-US" b="1" dirty="0">
                <a:latin typeface="Comic Sans MS" pitchFamily="66" charset="0"/>
              </a:rPr>
              <a:t>a</a:t>
            </a:r>
            <a:r>
              <a:rPr lang="en-US" b="1" baseline="30000" dirty="0">
                <a:latin typeface="Comic Sans MS" pitchFamily="66" charset="0"/>
              </a:rPr>
              <a:t>2</a:t>
            </a:r>
            <a:r>
              <a:rPr lang="en-US" b="1" dirty="0">
                <a:latin typeface="Comic Sans MS" pitchFamily="66" charset="0"/>
              </a:rPr>
              <a:t>,</a:t>
            </a:r>
            <a:r>
              <a:rPr lang="en-US" b="1" baseline="30000" dirty="0">
                <a:latin typeface="Comic Sans MS" pitchFamily="66" charset="0"/>
              </a:rPr>
              <a:t>  </a:t>
            </a:r>
            <a:r>
              <a:rPr lang="en-US" b="1" dirty="0">
                <a:latin typeface="Comic Sans MS" pitchFamily="66" charset="0"/>
              </a:rPr>
              <a:t>b</a:t>
            </a:r>
            <a:r>
              <a:rPr lang="en-US" b="1" baseline="30000" dirty="0">
                <a:latin typeface="Comic Sans MS" pitchFamily="66" charset="0"/>
              </a:rPr>
              <a:t>2</a:t>
            </a:r>
            <a:r>
              <a:rPr lang="en-US" b="1" dirty="0">
                <a:latin typeface="Comic Sans MS" pitchFamily="66" charset="0"/>
              </a:rPr>
              <a:t>,</a:t>
            </a:r>
            <a:r>
              <a:rPr lang="en-US" b="1" baseline="30000" dirty="0">
                <a:latin typeface="Comic Sans MS" pitchFamily="66" charset="0"/>
              </a:rPr>
              <a:t> </a:t>
            </a:r>
            <a:r>
              <a:rPr lang="en-US" b="1" dirty="0" smtClean="0">
                <a:latin typeface="Comic Sans MS" pitchFamily="66" charset="0"/>
              </a:rPr>
              <a:t>c</a:t>
            </a:r>
            <a:r>
              <a:rPr lang="en-US" b="1" baseline="30000" dirty="0" smtClean="0">
                <a:latin typeface="Comic Sans MS" pitchFamily="66" charset="0"/>
              </a:rPr>
              <a:t>2</a:t>
            </a:r>
            <a:r>
              <a:rPr lang="ru-RU" b="1" dirty="0" smtClean="0">
                <a:latin typeface="Comic Sans MS" pitchFamily="66" charset="0"/>
              </a:rPr>
              <a:t>)</a:t>
            </a:r>
            <a:endParaRPr lang="ru-RU" b="1" dirty="0"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842702" y="5229200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6358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вырезанными соседними углами 2"/>
          <p:cNvSpPr/>
          <p:nvPr/>
        </p:nvSpPr>
        <p:spPr>
          <a:xfrm>
            <a:off x="2123728" y="245443"/>
            <a:ext cx="4968552" cy="1584176"/>
          </a:xfrm>
          <a:prstGeom prst="snip2Same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Стих о теореме </a:t>
            </a:r>
          </a:p>
          <a:p>
            <a:pPr algn="ctr"/>
            <a:r>
              <a:rPr lang="ru-RU" sz="3200" dirty="0" smtClean="0">
                <a:latin typeface="Arial Black" pitchFamily="34" charset="0"/>
              </a:rPr>
              <a:t>Пифагора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2051" name="Picture 3" descr="C:\Users\Admin\Desktop\Новая папка (5)\Новая папка\Без имени-1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60" y="1916832"/>
            <a:ext cx="8311388" cy="46521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5816" y="1975213"/>
            <a:ext cx="353258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Пребудет вечной истина, как скоро 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 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Ее познает слабый человек!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И ныне теорема Пифагора 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Верна, как и в его далёкий век.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 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Обильно было жертвоприношенье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Богам от Пифагора . Сто быков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Он отдал на закланье и сожженье 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 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За света луч, пришедший с </a:t>
            </a:r>
            <a:r>
              <a:rPr lang="ru-RU" sz="1400" b="1" dirty="0" smtClean="0">
                <a:latin typeface="Comic Sans MS" pitchFamily="66" charset="0"/>
                <a:cs typeface="FrankRuehl" pitchFamily="34" charset="-79"/>
              </a:rPr>
              <a:t>облаков.</a:t>
            </a:r>
            <a:endParaRPr lang="ru-RU" sz="1400" b="1" dirty="0">
              <a:latin typeface="Comic Sans MS" pitchFamily="66" charset="0"/>
              <a:cs typeface="FrankRuehl" pitchFamily="34" charset="-79"/>
            </a:endParaRP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 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Поэтому всегда с тех самых пор,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Чуть истина рождается на свет,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Быки ревут, ее </a:t>
            </a:r>
            <a:r>
              <a:rPr lang="ru-RU" sz="1400" b="1" dirty="0" err="1">
                <a:latin typeface="Comic Sans MS" pitchFamily="66" charset="0"/>
                <a:cs typeface="FrankRuehl" pitchFamily="34" charset="-79"/>
              </a:rPr>
              <a:t>почуя</a:t>
            </a:r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, вслед.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	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Они не в силах свету помешать,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А могут лишь, закрыв глаза, дрожать</a:t>
            </a:r>
          </a:p>
          <a:p>
            <a:r>
              <a:rPr lang="ru-RU" sz="1400" b="1" dirty="0">
                <a:latin typeface="Comic Sans MS" pitchFamily="66" charset="0"/>
                <a:cs typeface="FrankRuehl" pitchFamily="34" charset="-79"/>
              </a:rPr>
              <a:t>От страха, что селил в них Пифагор.   </a:t>
            </a:r>
          </a:p>
        </p:txBody>
      </p:sp>
    </p:spTree>
    <p:extLst>
      <p:ext uri="{BB962C8B-B14F-4D97-AF65-F5344CB8AC3E}">
        <p14:creationId xmlns="" xmlns:p14="http://schemas.microsoft.com/office/powerpoint/2010/main" val="400215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60648"/>
            <a:ext cx="799288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Литература и Интернет-ресурсы:</a:t>
            </a:r>
          </a:p>
          <a:p>
            <a:r>
              <a:rPr lang="ru-RU" sz="2400" dirty="0" smtClean="0">
                <a:latin typeface="Comic Sans MS" pitchFamily="66" charset="0"/>
              </a:rPr>
              <a:t/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>1. Г.И. Глейзер История математики в школе VII – VIII классы, пособие для учителей, - М: Просвещение 1982г.</a:t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>2. И.Я. </a:t>
            </a:r>
            <a:r>
              <a:rPr lang="ru-RU" sz="2400" dirty="0" err="1" smtClean="0">
                <a:latin typeface="Comic Sans MS" pitchFamily="66" charset="0"/>
              </a:rPr>
              <a:t>Демпан</a:t>
            </a:r>
            <a:r>
              <a:rPr lang="ru-RU" sz="2400" dirty="0" smtClean="0">
                <a:latin typeface="Comic Sans MS" pitchFamily="66" charset="0"/>
              </a:rPr>
              <a:t>, Н.Я. </a:t>
            </a:r>
            <a:r>
              <a:rPr lang="ru-RU" sz="2400" dirty="0" err="1" smtClean="0">
                <a:latin typeface="Comic Sans MS" pitchFamily="66" charset="0"/>
              </a:rPr>
              <a:t>Виленкин</a:t>
            </a:r>
            <a:r>
              <a:rPr lang="ru-RU" sz="2400" dirty="0" smtClean="0">
                <a:latin typeface="Comic Sans MS" pitchFamily="66" charset="0"/>
              </a:rPr>
              <a:t> «За страницами учебника математики» Пособие для учащихся 5-6 классов, Москва, Просвещение 2000г.</a:t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>3. Г. В. Дорофеев, М. К. Потапов, Н. Х. Розов «Пособие по математике». М. 2005</a:t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>4. М.С. </a:t>
            </a:r>
            <a:r>
              <a:rPr lang="ru-RU" sz="2400" dirty="0" err="1" smtClean="0">
                <a:latin typeface="Comic Sans MS" pitchFamily="66" charset="0"/>
              </a:rPr>
              <a:t>Атанасян</a:t>
            </a:r>
            <a:r>
              <a:rPr lang="ru-RU" sz="2400" dirty="0" smtClean="0">
                <a:latin typeface="Comic Sans MS" pitchFamily="66" charset="0"/>
              </a:rPr>
              <a:t> “Геометрия” 7-9 класс. М: Просвещение, 2005</a:t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>5. </a:t>
            </a:r>
            <a:r>
              <a:rPr lang="ru-RU" sz="2400" u="sng" dirty="0" err="1" smtClean="0">
                <a:latin typeface="Comic Sans MS" pitchFamily="66" charset="0"/>
                <a:hlinkClick r:id="rId2"/>
              </a:rPr>
              <a:t>www.moy</a:t>
            </a:r>
            <a:r>
              <a:rPr lang="ru-RU" sz="2400" b="1" u="sng" dirty="0" err="1" smtClean="0">
                <a:latin typeface="Comic Sans MS" pitchFamily="66" charset="0"/>
                <a:hlinkClick r:id="rId2"/>
              </a:rPr>
              <a:t>pifagor</a:t>
            </a:r>
            <a:r>
              <a:rPr lang="ru-RU" sz="2400" u="sng" dirty="0" err="1" smtClean="0">
                <a:latin typeface="Comic Sans MS" pitchFamily="66" charset="0"/>
                <a:hlinkClick r:id="rId2"/>
              </a:rPr>
              <a:t>.narod.ru</a:t>
            </a:r>
            <a:r>
              <a:rPr lang="ru-RU" sz="2400" u="sng" dirty="0" smtClean="0">
                <a:latin typeface="Comic Sans MS" pitchFamily="66" charset="0"/>
                <a:hlinkClick r:id="rId2"/>
              </a:rPr>
              <a:t>/</a:t>
            </a:r>
            <a:r>
              <a:rPr lang="ru-RU" sz="2400" dirty="0" smtClean="0">
                <a:latin typeface="Comic Sans MS" pitchFamily="66" charset="0"/>
              </a:rPr>
              <a:t/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>6. </a:t>
            </a:r>
            <a:r>
              <a:rPr lang="ru-RU" sz="2400" dirty="0" smtClean="0">
                <a:latin typeface="Comic Sans MS" pitchFamily="66" charset="0"/>
                <a:hlinkClick r:id="rId3"/>
              </a:rPr>
              <a:t>http://www.zaitseva-irina.ru/html/f1103454849.html</a:t>
            </a:r>
            <a:r>
              <a:rPr lang="ru-RU" sz="2400" dirty="0" smtClean="0">
                <a:latin typeface="Comic Sans MS" pitchFamily="66" charset="0"/>
              </a:rPr>
              <a:t/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>7. </a:t>
            </a:r>
            <a:r>
              <a:rPr lang="ru-RU" sz="2400" dirty="0" smtClean="0">
                <a:latin typeface="Comic Sans MS" pitchFamily="66" charset="0"/>
                <a:hlinkClick r:id="rId4"/>
              </a:rPr>
              <a:t>http://ru.wikipedia.org/wiki/Теорема_Пифагора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Новая папка (5)\Новая папка\Развалины Парфенона - визитная карточка Афи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3" y="476672"/>
            <a:ext cx="8470408" cy="553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Горизонтальный свиток 2"/>
          <p:cNvSpPr/>
          <p:nvPr/>
        </p:nvSpPr>
        <p:spPr>
          <a:xfrm>
            <a:off x="-38513" y="3814881"/>
            <a:ext cx="9221038" cy="1226939"/>
          </a:xfrm>
          <a:prstGeom prst="horizontalScroll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Спасибо за внимание!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453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3923928" y="332656"/>
            <a:ext cx="4392488" cy="1224136"/>
          </a:xfrm>
          <a:prstGeom prst="snip2Diag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EF4EC"/>
                </a:solidFill>
                <a:latin typeface="Arial Black" pitchFamily="34" charset="0"/>
              </a:rPr>
              <a:t>Биография Пифагора</a:t>
            </a:r>
            <a:endParaRPr lang="ru-RU" sz="3600" b="1" dirty="0">
              <a:solidFill>
                <a:srgbClr val="FEF4EC"/>
              </a:solidFill>
              <a:latin typeface="Arial Black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841474528"/>
              </p:ext>
            </p:extLst>
          </p:nvPr>
        </p:nvGraphicFramePr>
        <p:xfrm>
          <a:off x="3545887" y="1916832"/>
          <a:ext cx="5321002" cy="703645"/>
        </p:xfrm>
        <a:graphic>
          <a:graphicData uri="http://schemas.openxmlformats.org/presentationml/2006/ole">
            <p:oleObj spid="_x0000_s1046" name="Формула" r:id="rId3" imgW="3263900" imgH="431800" progId="Equation.3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95536" y="4221088"/>
            <a:ext cx="820628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   </a:t>
            </a:r>
            <a:r>
              <a:rPr lang="ru-RU" sz="2000" b="1" dirty="0" smtClean="0">
                <a:latin typeface="Comic Sans MS" pitchFamily="66" charset="0"/>
              </a:rPr>
              <a:t>Пифагор-это </a:t>
            </a:r>
            <a:r>
              <a:rPr lang="ru-RU" sz="2000" b="1" dirty="0">
                <a:latin typeface="Comic Sans MS" pitchFamily="66" charset="0"/>
              </a:rPr>
              <a:t>не имя, а прозвище, данное ему за </a:t>
            </a:r>
            <a:r>
              <a:rPr lang="ru-RU" sz="2000" b="1" dirty="0" smtClean="0">
                <a:latin typeface="Comic Sans MS" pitchFamily="66" charset="0"/>
              </a:rPr>
              <a:t>то </a:t>
            </a:r>
            <a:r>
              <a:rPr lang="ru-RU" sz="2000" b="1" dirty="0">
                <a:latin typeface="Comic Sans MS" pitchFamily="66" charset="0"/>
              </a:rPr>
              <a:t>, что он высказывал истину также постоянно, как дельфийский </a:t>
            </a:r>
            <a:r>
              <a:rPr lang="ru-RU" sz="2000" b="1" dirty="0" err="1">
                <a:latin typeface="Comic Sans MS" pitchFamily="66" charset="0"/>
              </a:rPr>
              <a:t>аракул</a:t>
            </a:r>
            <a:r>
              <a:rPr lang="ru-RU" sz="2000" b="1" dirty="0">
                <a:latin typeface="Comic Sans MS" pitchFamily="66" charset="0"/>
              </a:rPr>
              <a:t>, («Пифагор» значит «убеждающий речью») жил в Древней Греции. О жизни его известно немного, зато с именем его связан ряд легенд. Рассказывают, что он много путешествовал, изучал древнюю культуру и достижения науки разных стран</a:t>
            </a:r>
            <a:r>
              <a:rPr lang="ru-RU" sz="2000" b="1" dirty="0" smtClean="0">
                <a:latin typeface="Comic Sans MS" pitchFamily="66" charset="0"/>
              </a:rPr>
              <a:t>.</a:t>
            </a:r>
            <a:r>
              <a:rPr lang="ru-RU" sz="2000" dirty="0">
                <a:latin typeface="Comic Sans MS" pitchFamily="66" charset="0"/>
              </a:rPr>
              <a:t> </a:t>
            </a:r>
          </a:p>
        </p:txBody>
      </p:sp>
      <p:pic>
        <p:nvPicPr>
          <p:cNvPr id="1027" name="Picture 3" descr="C:\Users\Admin\Desktop\Новая папка (5)\Новая папка\греческий-орнамент-меандр-в-интерьере-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852935"/>
            <a:ext cx="4752528" cy="13055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esktop\Новая папка (5)\Новая папка\425695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2736304" cy="34524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\Desktop\Новая папка (5)\Новая папка\грек-рамки-2122783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45513" y="413664"/>
            <a:ext cx="3960441" cy="32223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0070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Новая папка (5)\Новая папка\pifag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2928913" cy="2188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3356991"/>
            <a:ext cx="806489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Gabriola" pitchFamily="82" charset="0"/>
              </a:rPr>
              <a:t>   </a:t>
            </a:r>
            <a:r>
              <a:rPr lang="ru-RU" sz="2400" b="1" dirty="0" smtClean="0">
                <a:latin typeface="Gabriola" pitchFamily="82" charset="0"/>
              </a:rPr>
              <a:t>Знаменитый греческий философ и математик Пифагор жил около 2,5 тысяч лет тому назад. Именно ему приписывают доказательства известной теоремы . Однако эту теорему знали за много лет до Пифагора. В самом древнем дошедшем до нас китайском сочинении «Чжоу-</a:t>
            </a:r>
            <a:r>
              <a:rPr lang="ru-RU" sz="2400" b="1" dirty="0" err="1" smtClean="0">
                <a:latin typeface="Gabriola" pitchFamily="82" charset="0"/>
              </a:rPr>
              <a:t>би</a:t>
            </a:r>
            <a:r>
              <a:rPr lang="ru-RU" sz="2400" b="1" dirty="0" smtClean="0">
                <a:latin typeface="Gabriola" pitchFamily="82" charset="0"/>
              </a:rPr>
              <a:t>», написанном примерно за 600 лет до Пифагора. Ещё раньше эта теорема была известна индусам. Пифагор не открыл это свойство, он вероятно, первым сумел его обобщить и доказать.  </a:t>
            </a:r>
            <a:endParaRPr lang="ru-RU" sz="2400" b="1" dirty="0">
              <a:latin typeface="Gabriola" pitchFamily="82" charset="0"/>
            </a:endParaRPr>
          </a:p>
        </p:txBody>
      </p:sp>
      <p:pic>
        <p:nvPicPr>
          <p:cNvPr id="3074" name="Picture 2" descr="C:\Users\Admin\Desktop\Новая папка (5)\Новая папка\decor1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988840"/>
            <a:ext cx="4608512" cy="9620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3923928" y="332656"/>
            <a:ext cx="4536504" cy="1224136"/>
          </a:xfrm>
          <a:prstGeom prst="snip2Diag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EF4EC"/>
                </a:solidFill>
                <a:latin typeface="Arial Black" pitchFamily="34" charset="0"/>
              </a:rPr>
              <a:t>История о теореме Пифагора</a:t>
            </a:r>
            <a:endParaRPr lang="ru-RU" sz="2800" b="1" dirty="0">
              <a:solidFill>
                <a:srgbClr val="FEF4EC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708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Новая папка (5)\Новая папка\грек-рамки-2122783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-99393"/>
            <a:ext cx="9267682" cy="69573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олна 1"/>
          <p:cNvSpPr/>
          <p:nvPr/>
        </p:nvSpPr>
        <p:spPr>
          <a:xfrm>
            <a:off x="1907704" y="764704"/>
            <a:ext cx="5904656" cy="2669332"/>
          </a:xfrm>
          <a:prstGeom prst="wav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EF4EC"/>
                </a:solidFill>
                <a:latin typeface="Arial Black" pitchFamily="34" charset="0"/>
              </a:rPr>
              <a:t>Доказательство        </a:t>
            </a:r>
          </a:p>
          <a:p>
            <a:pPr algn="ctr"/>
            <a:r>
              <a:rPr lang="ru-RU" sz="3600" b="1" dirty="0">
                <a:solidFill>
                  <a:srgbClr val="FEF4EC"/>
                </a:solidFill>
                <a:latin typeface="Arial Black" pitchFamily="34" charset="0"/>
              </a:rPr>
              <a:t> </a:t>
            </a:r>
            <a:r>
              <a:rPr lang="ru-RU" sz="3600" b="1" dirty="0" smtClean="0">
                <a:solidFill>
                  <a:srgbClr val="FEF4EC"/>
                </a:solidFill>
                <a:latin typeface="Arial Black" pitchFamily="34" charset="0"/>
              </a:rPr>
              <a:t>   теоремы </a:t>
            </a:r>
            <a:r>
              <a:rPr lang="ru-RU" sz="3600" b="1" dirty="0">
                <a:solidFill>
                  <a:srgbClr val="FEF4EC"/>
                </a:solidFill>
                <a:latin typeface="Arial Black" pitchFamily="34" charset="0"/>
              </a:rPr>
              <a:t>Пифагора </a:t>
            </a:r>
            <a:endParaRPr lang="ru-RU" sz="3600" dirty="0">
              <a:solidFill>
                <a:srgbClr val="FEF4EC"/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691680" y="3573016"/>
            <a:ext cx="5904656" cy="2092881"/>
          </a:xfrm>
          <a:prstGeom prst="rect">
            <a:avLst/>
          </a:prstGeom>
          <a:solidFill>
            <a:srgbClr val="FEF4E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latin typeface="Comic Sans MS" pitchFamily="66" charset="0"/>
              </a:rPr>
              <a:t>Есть множество способов доказательства теоремы Пифагора, рассмотрим один </a:t>
            </a:r>
            <a:r>
              <a:rPr lang="ru-RU" sz="2800" b="1" i="1" dirty="0" smtClean="0">
                <a:latin typeface="Comic Sans MS" pitchFamily="66" charset="0"/>
              </a:rPr>
              <a:t>из таких способов:   </a:t>
            </a:r>
            <a:endParaRPr lang="ru-RU" sz="2800" b="1" i="1" dirty="0">
              <a:latin typeface="Comic Sans MS" pitchFamily="66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6723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ый треугольник 2"/>
          <p:cNvSpPr/>
          <p:nvPr/>
        </p:nvSpPr>
        <p:spPr>
          <a:xfrm rot="10800000" flipH="1">
            <a:off x="1307105" y="1802434"/>
            <a:ext cx="1102469" cy="2520280"/>
          </a:xfrm>
          <a:prstGeom prst="rt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 rot="1365381">
            <a:off x="1742461" y="2221601"/>
            <a:ext cx="2748634" cy="2763002"/>
          </a:xfrm>
          <a:prstGeom prst="triangle">
            <a:avLst>
              <a:gd name="adj" fmla="val 131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 flipH="1">
            <a:off x="2038359" y="3591460"/>
            <a:ext cx="1080120" cy="2542628"/>
          </a:xfrm>
          <a:prstGeom prst="rtTriangl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5298423" y="1308247"/>
            <a:ext cx="30243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en-US" baseline="30000" dirty="0"/>
          </a:p>
        </p:txBody>
      </p:sp>
      <p:sp>
        <p:nvSpPr>
          <p:cNvPr id="2" name="TextBox 1"/>
          <p:cNvSpPr txBox="1"/>
          <p:nvPr/>
        </p:nvSpPr>
        <p:spPr>
          <a:xfrm>
            <a:off x="1688857" y="1428203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33CC"/>
                </a:solidFill>
              </a:rPr>
              <a:t>a</a:t>
            </a:r>
            <a:endParaRPr lang="ru-RU" dirty="0">
              <a:solidFill>
                <a:srgbClr val="0033CC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11831" y="4678108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1855" y="2609403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33CC"/>
                </a:solidFill>
              </a:rPr>
              <a:t>b</a:t>
            </a:r>
            <a:endParaRPr lang="ru-RU" dirty="0">
              <a:solidFill>
                <a:srgbClr val="0033CC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84134" y="5417747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52615" y="5301208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</a:t>
            </a:r>
            <a:endParaRPr lang="ru-RU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983779" y="1446137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2396717" y="1470986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3828861" y="5301208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967749" y="4091881"/>
            <a:ext cx="383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N</a:t>
            </a:r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480059" y="2074534"/>
            <a:ext cx="4780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0033CC"/>
                </a:solidFill>
              </a:rPr>
              <a:t> ½ </a:t>
            </a:r>
          </a:p>
          <a:p>
            <a:r>
              <a:rPr lang="en-US" sz="2000" b="1" dirty="0" err="1" smtClean="0">
                <a:solidFill>
                  <a:srgbClr val="0033CC"/>
                </a:solidFill>
              </a:rPr>
              <a:t>ab</a:t>
            </a:r>
            <a:endParaRPr lang="ru-RU" sz="2000" dirty="0">
              <a:solidFill>
                <a:srgbClr val="0033CC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24128" y="3429000"/>
            <a:ext cx="6655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½ </a:t>
            </a:r>
            <a:r>
              <a:rPr lang="en-US" sz="2800" b="1" dirty="0" smtClean="0">
                <a:solidFill>
                  <a:srgbClr val="008000"/>
                </a:solidFill>
              </a:rPr>
              <a:t>c</a:t>
            </a:r>
            <a:endParaRPr lang="ru-RU" sz="2800" dirty="0">
              <a:solidFill>
                <a:srgbClr val="008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745123" y="4659777"/>
            <a:ext cx="4780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 ½ </a:t>
            </a:r>
          </a:p>
          <a:p>
            <a:r>
              <a:rPr lang="en-US" sz="2000" b="1" dirty="0" err="1" smtClean="0">
                <a:solidFill>
                  <a:srgbClr val="FF0000"/>
                </a:solidFill>
              </a:rPr>
              <a:t>ab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59468" y="254596"/>
            <a:ext cx="81259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Comic Sans MS" pitchFamily="66" charset="0"/>
              </a:rPr>
              <a:t>Доказательство Дж. </a:t>
            </a:r>
            <a:r>
              <a:rPr lang="ru-RU" sz="3200" dirty="0" err="1">
                <a:latin typeface="Comic Sans MS" pitchFamily="66" charset="0"/>
              </a:rPr>
              <a:t>Гардфилда</a:t>
            </a:r>
            <a:r>
              <a:rPr lang="ru-RU" sz="3200" dirty="0">
                <a:latin typeface="Comic Sans MS" pitchFamily="66" charset="0"/>
              </a:rPr>
              <a:t> (1882г.)</a:t>
            </a:r>
          </a:p>
        </p:txBody>
      </p:sp>
      <p:pic>
        <p:nvPicPr>
          <p:cNvPr id="23554" name="Picture 2" descr="http://kak.znate.ru/pars_docs/refs/50/49222/49222_html_m5fbbfa5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-685800"/>
            <a:ext cx="76200" cy="133350"/>
          </a:xfrm>
          <a:prstGeom prst="rect">
            <a:avLst/>
          </a:prstGeom>
          <a:noFill/>
        </p:spPr>
      </p:pic>
      <p:pic>
        <p:nvPicPr>
          <p:cNvPr id="23555" name="Picture 3" descr="http://kak.znate.ru/pars_docs/refs/50/49222/49222_html_m261b558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650" y="-685800"/>
            <a:ext cx="161925" cy="114300"/>
          </a:xfrm>
          <a:prstGeom prst="rect">
            <a:avLst/>
          </a:prstGeom>
          <a:noFill/>
        </p:spPr>
      </p:pic>
      <p:pic>
        <p:nvPicPr>
          <p:cNvPr id="23556" name="Picture 4" descr="http://kak.znate.ru/pars_docs/refs/50/49222/49222_html_m74feb079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550" y="-685800"/>
            <a:ext cx="466725" cy="228600"/>
          </a:xfrm>
          <a:prstGeom prst="rect">
            <a:avLst/>
          </a:prstGeom>
          <a:noFill/>
        </p:spPr>
      </p:pic>
      <p:sp>
        <p:nvSpPr>
          <p:cNvPr id="51" name="TextBox 50"/>
          <p:cNvSpPr txBox="1"/>
          <p:nvPr/>
        </p:nvSpPr>
        <p:spPr>
          <a:xfrm>
            <a:off x="3851920" y="1052736"/>
            <a:ext cx="48965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Расположим два равных прямоугольных треугольника так, чтобы катет одного из них был продолжением другого.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Площадь рассматриваемой трапеции находится как произведение </a:t>
            </a:r>
            <a:r>
              <a:rPr lang="ru-RU" dirty="0" err="1" smtClean="0">
                <a:latin typeface="Comic Sans MS" pitchFamily="66" charset="0"/>
              </a:rPr>
              <a:t>полусуммы</a:t>
            </a:r>
            <a:r>
              <a:rPr lang="ru-RU" dirty="0" smtClean="0">
                <a:latin typeface="Comic Sans MS" pitchFamily="66" charset="0"/>
              </a:rPr>
              <a:t> оснований на высоту  S = </a:t>
            </a:r>
            <a:r>
              <a:rPr lang="ru-RU" baseline="-25000" dirty="0" smtClean="0"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C другой стороны, площадь трапеции равна сумме площадей полученных треугольников: S = </a:t>
            </a:r>
            <a:r>
              <a:rPr lang="ru-RU" baseline="-25000" dirty="0" smtClean="0"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Приравнивая данные выражения, получаем: </a:t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 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или </a:t>
            </a:r>
            <a:r>
              <a:rPr lang="ru-RU" i="1" dirty="0" smtClean="0">
                <a:latin typeface="Comic Sans MS" pitchFamily="66" charset="0"/>
              </a:rPr>
              <a:t>с</a:t>
            </a:r>
            <a:r>
              <a:rPr lang="ru-RU" i="1" baseline="30000" dirty="0" smtClean="0">
                <a:latin typeface="Comic Sans MS" pitchFamily="66" charset="0"/>
              </a:rPr>
              <a:t>2</a:t>
            </a:r>
            <a:r>
              <a:rPr lang="ru-RU" i="1" dirty="0" smtClean="0">
                <a:latin typeface="Comic Sans MS" pitchFamily="66" charset="0"/>
              </a:rPr>
              <a:t> = a</a:t>
            </a:r>
            <a:r>
              <a:rPr lang="ru-RU" i="1" baseline="30000" dirty="0" smtClean="0">
                <a:latin typeface="Comic Sans MS" pitchFamily="66" charset="0"/>
              </a:rPr>
              <a:t>2</a:t>
            </a:r>
            <a:r>
              <a:rPr lang="ru-RU" i="1" dirty="0" smtClean="0">
                <a:latin typeface="Comic Sans MS" pitchFamily="66" charset="0"/>
              </a:rPr>
              <a:t> + b</a:t>
            </a:r>
            <a:r>
              <a:rPr lang="ru-RU" i="1" baseline="30000" dirty="0" smtClean="0">
                <a:latin typeface="Comic Sans MS" pitchFamily="66" charset="0"/>
              </a:rPr>
              <a:t>2</a:t>
            </a:r>
            <a:endParaRPr lang="ru-RU" dirty="0" smtClean="0"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52" name="Рисунок 51" descr="http://rudocs.exdat.com/data/1/590/590_html_14dc5179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8344" y="2420888"/>
            <a:ext cx="8763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Рисунок 52" descr="http://rudocs.exdat.com/data/1/590/590_html_5c34c79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3212976"/>
            <a:ext cx="771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Рисунок 53" descr="http://rudocs.exdat.com/data/1/590/590_html_300cf5e1.gi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3789040"/>
            <a:ext cx="13525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2213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" grpId="0" animBg="1"/>
      <p:bldP spid="2" grpId="0"/>
      <p:bldP spid="20" grpId="0"/>
      <p:bldP spid="9" grpId="0"/>
      <p:bldP spid="22" grpId="0"/>
      <p:bldP spid="10" grpId="0"/>
      <p:bldP spid="23" grpId="0"/>
      <p:bldP spid="24" grpId="0"/>
      <p:bldP spid="25" grpId="0"/>
      <p:bldP spid="26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1988839"/>
            <a:ext cx="6552727" cy="2592289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err="1" smtClean="0">
                <a:solidFill>
                  <a:schemeClr val="tx1"/>
                </a:solidFill>
                <a:latin typeface="Comic Sans MS" pitchFamily="66" charset="0"/>
              </a:rPr>
              <a:t>Случися</a:t>
            </a:r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 некому человеку к стене лестницу </a:t>
            </a:r>
            <a:r>
              <a:rPr lang="ru-RU" b="1" dirty="0" err="1" smtClean="0">
                <a:solidFill>
                  <a:schemeClr val="tx1"/>
                </a:solidFill>
                <a:latin typeface="Comic Sans MS" pitchFamily="66" charset="0"/>
              </a:rPr>
              <a:t>прибрати</a:t>
            </a:r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, стены же тоя высота есть 117 стоп. И обреете лестницу </a:t>
            </a:r>
            <a:r>
              <a:rPr lang="ru-RU" b="1" dirty="0" err="1" smtClean="0">
                <a:solidFill>
                  <a:schemeClr val="tx1"/>
                </a:solidFill>
                <a:latin typeface="Comic Sans MS" pitchFamily="66" charset="0"/>
              </a:rPr>
              <a:t>долготью</a:t>
            </a:r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 125 стоп.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И </a:t>
            </a:r>
            <a:r>
              <a:rPr lang="ru-RU" b="1" dirty="0" err="1" smtClean="0">
                <a:solidFill>
                  <a:schemeClr val="tx1"/>
                </a:solidFill>
                <a:latin typeface="Comic Sans MS" pitchFamily="66" charset="0"/>
              </a:rPr>
              <a:t>вед</a:t>
            </a:r>
            <a:r>
              <a:rPr lang="ru-RU" b="1" dirty="0" err="1">
                <a:solidFill>
                  <a:schemeClr val="tx1"/>
                </a:solidFill>
                <a:latin typeface="Comic Sans MS" pitchFamily="66" charset="0"/>
              </a:rPr>
              <a:t>а</a:t>
            </a:r>
            <a:r>
              <a:rPr lang="ru-RU" b="1" dirty="0" err="1" smtClean="0">
                <a:solidFill>
                  <a:schemeClr val="tx1"/>
                </a:solidFill>
                <a:latin typeface="Comic Sans MS" pitchFamily="66" charset="0"/>
              </a:rPr>
              <a:t>ти</a:t>
            </a:r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 хочет, </a:t>
            </a:r>
            <a:r>
              <a:rPr lang="ru-RU" b="1" dirty="0" err="1" smtClean="0">
                <a:solidFill>
                  <a:schemeClr val="tx1"/>
                </a:solidFill>
                <a:latin typeface="Comic Sans MS" pitchFamily="66" charset="0"/>
              </a:rPr>
              <a:t>колико</a:t>
            </a:r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 стоп сея лестниц</a:t>
            </a:r>
            <a:r>
              <a:rPr lang="ru-RU" b="1" dirty="0">
                <a:solidFill>
                  <a:schemeClr val="tx1"/>
                </a:solidFill>
                <a:latin typeface="Comic Sans MS" pitchFamily="66" charset="0"/>
              </a:rPr>
              <a:t>ы</a:t>
            </a:r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 нижний конец от стены </a:t>
            </a:r>
            <a:r>
              <a:rPr lang="ru-RU" b="1" dirty="0" err="1" smtClean="0">
                <a:solidFill>
                  <a:schemeClr val="tx1"/>
                </a:solidFill>
                <a:latin typeface="Comic Sans MS" pitchFamily="66" charset="0"/>
              </a:rPr>
              <a:t>отстояти</a:t>
            </a:r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Comic Sans MS" pitchFamily="66" charset="0"/>
              </a:rPr>
              <a:t>имать</a:t>
            </a:r>
            <a:r>
              <a:rPr lang="ru-RU" b="1" dirty="0" smtClean="0">
                <a:latin typeface="Comic Sans MS" pitchFamily="66" charset="0"/>
              </a:rPr>
              <a:t>.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21657" y="332656"/>
            <a:ext cx="5298615" cy="136815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atin typeface="Arial Black" pitchFamily="34" charset="0"/>
              </a:rPr>
              <a:t>Старинные задачки</a:t>
            </a:r>
          </a:p>
        </p:txBody>
      </p:sp>
      <p:pic>
        <p:nvPicPr>
          <p:cNvPr id="1026" name="Picture 2" descr="C:\Users\Admin\Desktop\Новая папка (5)\Новая папка\img26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897" y="4423244"/>
            <a:ext cx="2356288" cy="22149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50941" y="6166091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541769" y="4285641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056137" y="61457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9" name="Прямоугольный треугольник 8"/>
          <p:cNvSpPr/>
          <p:nvPr/>
        </p:nvSpPr>
        <p:spPr>
          <a:xfrm>
            <a:off x="1763688" y="4687636"/>
            <a:ext cx="2304256" cy="1584176"/>
          </a:xfrm>
          <a:prstGeom prst="rtTriangl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>
            <a:stCxn id="9" idx="0"/>
          </p:cNvCxnSpPr>
          <p:nvPr/>
        </p:nvCxnSpPr>
        <p:spPr>
          <a:xfrm flipH="1">
            <a:off x="1197379" y="4687636"/>
            <a:ext cx="5663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9" idx="2"/>
          </p:cNvCxnSpPr>
          <p:nvPr/>
        </p:nvCxnSpPr>
        <p:spPr>
          <a:xfrm flipH="1">
            <a:off x="1197379" y="6271812"/>
            <a:ext cx="5663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 rot="16200000">
            <a:off x="923233" y="5286421"/>
            <a:ext cx="745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Стена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 rot="16200000">
            <a:off x="1022791" y="5317200"/>
            <a:ext cx="1201383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117 стоп</a:t>
            </a:r>
            <a:endParaRPr lang="ru-RU" sz="1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972607">
            <a:off x="2711240" y="5215329"/>
            <a:ext cx="83561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125 стоп</a:t>
            </a:r>
            <a:endParaRPr lang="ru-RU" sz="1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349694" y="6330378"/>
            <a:ext cx="644857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 стоп</a:t>
            </a:r>
            <a:endParaRPr lang="ru-RU" sz="1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534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6" grpId="1" animBg="1"/>
      <p:bldP spid="4" grpId="0"/>
      <p:bldP spid="6" grpId="0"/>
      <p:bldP spid="8" grpId="0"/>
      <p:bldP spid="9" grpId="0" animBg="1"/>
      <p:bldP spid="19" grpId="0"/>
      <p:bldP spid="17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21657" y="404664"/>
            <a:ext cx="5616624" cy="129614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atin typeface="Arial Black" pitchFamily="34" charset="0"/>
              </a:rPr>
              <a:t>Старинные задачки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56488" y="2106434"/>
            <a:ext cx="2076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33CC"/>
                </a:solidFill>
                <a:latin typeface="Comic Sans MS" pitchFamily="66" charset="0"/>
              </a:rPr>
              <a:t>Решение:</a:t>
            </a:r>
            <a:endParaRPr lang="ru-RU" sz="3200" b="1" i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6016" y="2996952"/>
            <a:ext cx="705771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AB</a:t>
            </a:r>
            <a:r>
              <a:rPr lang="en-US" sz="2000" baseline="30000" dirty="0">
                <a:latin typeface="Comic Sans MS" pitchFamily="66" charset="0"/>
              </a:rPr>
              <a:t>2 </a:t>
            </a:r>
            <a:r>
              <a:rPr lang="en-US" sz="2000" dirty="0">
                <a:latin typeface="Comic Sans MS" pitchFamily="66" charset="0"/>
              </a:rPr>
              <a:t>+ AC</a:t>
            </a:r>
            <a:r>
              <a:rPr lang="en-US" sz="2000" baseline="30000" dirty="0">
                <a:latin typeface="Comic Sans MS" pitchFamily="66" charset="0"/>
              </a:rPr>
              <a:t>2</a:t>
            </a:r>
            <a:r>
              <a:rPr lang="en-US" sz="2000" dirty="0">
                <a:latin typeface="Comic Sans MS" pitchFamily="66" charset="0"/>
              </a:rPr>
              <a:t> = BC</a:t>
            </a:r>
            <a:r>
              <a:rPr lang="en-US" sz="2000" baseline="30000" dirty="0">
                <a:latin typeface="Comic Sans MS" pitchFamily="66" charset="0"/>
              </a:rPr>
              <a:t>2</a:t>
            </a:r>
            <a:r>
              <a:rPr lang="en-US" sz="2000" dirty="0">
                <a:latin typeface="Comic Sans MS" pitchFamily="66" charset="0"/>
              </a:rPr>
              <a:t> </a:t>
            </a:r>
            <a:endParaRPr lang="ru-RU" sz="2000" dirty="0">
              <a:latin typeface="Comic Sans MS" pitchFamily="66" charset="0"/>
            </a:endParaRPr>
          </a:p>
          <a:p>
            <a:r>
              <a:rPr lang="en-US" sz="2000" dirty="0">
                <a:latin typeface="Comic Sans MS" pitchFamily="66" charset="0"/>
              </a:rPr>
              <a:t>117</a:t>
            </a:r>
            <a:r>
              <a:rPr lang="en-US" sz="2000" baseline="30000" dirty="0">
                <a:latin typeface="Comic Sans MS" pitchFamily="66" charset="0"/>
              </a:rPr>
              <a:t>2 </a:t>
            </a:r>
            <a:r>
              <a:rPr lang="en-US" sz="2000" dirty="0">
                <a:latin typeface="Comic Sans MS" pitchFamily="66" charset="0"/>
              </a:rPr>
              <a:t>+ 125</a:t>
            </a:r>
            <a:r>
              <a:rPr lang="en-US" sz="2000" baseline="30000" dirty="0">
                <a:latin typeface="Comic Sans MS" pitchFamily="66" charset="0"/>
              </a:rPr>
              <a:t>2</a:t>
            </a:r>
            <a:r>
              <a:rPr lang="en-US" sz="2000" dirty="0">
                <a:latin typeface="Comic Sans MS" pitchFamily="66" charset="0"/>
              </a:rPr>
              <a:t> = BC</a:t>
            </a:r>
            <a:r>
              <a:rPr lang="en-US" sz="2000" baseline="30000" dirty="0">
                <a:latin typeface="Comic Sans MS" pitchFamily="66" charset="0"/>
              </a:rPr>
              <a:t>2</a:t>
            </a:r>
            <a:r>
              <a:rPr lang="en-US" sz="2000" dirty="0">
                <a:latin typeface="Comic Sans MS" pitchFamily="66" charset="0"/>
              </a:rPr>
              <a:t> </a:t>
            </a:r>
            <a:endParaRPr lang="ru-RU" sz="2000" dirty="0">
              <a:latin typeface="Comic Sans MS" pitchFamily="66" charset="0"/>
            </a:endParaRPr>
          </a:p>
          <a:p>
            <a:r>
              <a:rPr lang="en-US" sz="2000" dirty="0">
                <a:latin typeface="Comic Sans MS" pitchFamily="66" charset="0"/>
              </a:rPr>
              <a:t>29314 = BC</a:t>
            </a:r>
            <a:r>
              <a:rPr lang="en-US" sz="2000" baseline="30000" dirty="0">
                <a:latin typeface="Comic Sans MS" pitchFamily="66" charset="0"/>
              </a:rPr>
              <a:t>2</a:t>
            </a:r>
            <a:r>
              <a:rPr lang="en-US" sz="2000" dirty="0">
                <a:latin typeface="Comic Sans MS" pitchFamily="66" charset="0"/>
              </a:rPr>
              <a:t> </a:t>
            </a:r>
            <a:endParaRPr lang="ru-RU" sz="2000" dirty="0">
              <a:latin typeface="Comic Sans MS" pitchFamily="66" charset="0"/>
            </a:endParaRPr>
          </a:p>
          <a:p>
            <a:r>
              <a:rPr lang="en-US" sz="2000" dirty="0">
                <a:latin typeface="Comic Sans MS" pitchFamily="66" charset="0"/>
              </a:rPr>
              <a:t>BC = √29314 ≈ 171,2 </a:t>
            </a:r>
            <a:r>
              <a:rPr lang="ru-RU" sz="2000" dirty="0">
                <a:latin typeface="Comic Sans MS" pitchFamily="66" charset="0"/>
              </a:rPr>
              <a:t>стоп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63888" y="542309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Ответ: </a:t>
            </a:r>
            <a:r>
              <a:rPr lang="en-US" sz="2800" b="1" dirty="0" smtClean="0">
                <a:latin typeface="Comic Sans MS" pitchFamily="66" charset="0"/>
              </a:rPr>
              <a:t>BC ≈</a:t>
            </a:r>
            <a:r>
              <a:rPr lang="ru-RU" sz="2800" b="1" dirty="0" smtClean="0">
                <a:latin typeface="Comic Sans MS" pitchFamily="66" charset="0"/>
              </a:rPr>
              <a:t> 171,2 стоп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18893" y="4833086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09721" y="2952636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624089" y="4812707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9" name="Прямоугольный треугольник 8"/>
          <p:cNvSpPr/>
          <p:nvPr/>
        </p:nvSpPr>
        <p:spPr>
          <a:xfrm>
            <a:off x="1331640" y="3354631"/>
            <a:ext cx="2304256" cy="1584176"/>
          </a:xfrm>
          <a:prstGeom prst="rtTriangl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>
            <a:stCxn id="9" idx="0"/>
          </p:cNvCxnSpPr>
          <p:nvPr/>
        </p:nvCxnSpPr>
        <p:spPr>
          <a:xfrm flipH="1">
            <a:off x="765331" y="3354631"/>
            <a:ext cx="5663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9" idx="2"/>
          </p:cNvCxnSpPr>
          <p:nvPr/>
        </p:nvCxnSpPr>
        <p:spPr>
          <a:xfrm flipH="1">
            <a:off x="765331" y="4938807"/>
            <a:ext cx="5663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 rot="16200000">
            <a:off x="491185" y="3953416"/>
            <a:ext cx="745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Стена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rot="16200000">
            <a:off x="590743" y="3984195"/>
            <a:ext cx="1201383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117 стоп</a:t>
            </a:r>
            <a:endParaRPr lang="ru-RU" sz="1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972607">
            <a:off x="2279192" y="3882324"/>
            <a:ext cx="83561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125 стоп</a:t>
            </a:r>
            <a:endParaRPr lang="ru-RU" sz="1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17646" y="4997373"/>
            <a:ext cx="644857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 стоп</a:t>
            </a:r>
            <a:endParaRPr lang="ru-RU" sz="1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009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8" grpId="0"/>
      <p:bldP spid="9" grpId="0" animBg="1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721657" y="404664"/>
            <a:ext cx="5616624" cy="129614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atin typeface="Arial Black" pitchFamily="34" charset="0"/>
              </a:rPr>
              <a:t>Старинные задачки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99592" y="2060848"/>
            <a:ext cx="7056784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>
                <a:latin typeface="Comic Sans MS" pitchFamily="66" charset="0"/>
              </a:rPr>
              <a:t>На берегу реки рос тополь одинокий.</a:t>
            </a:r>
            <a:endParaRPr lang="ru-RU" sz="2500" dirty="0">
              <a:latin typeface="Comic Sans MS" pitchFamily="66" charset="0"/>
            </a:endParaRPr>
          </a:p>
          <a:p>
            <a:pPr algn="ctr"/>
            <a:r>
              <a:rPr lang="ru-RU" sz="2500" b="1" dirty="0">
                <a:latin typeface="Comic Sans MS" pitchFamily="66" charset="0"/>
              </a:rPr>
              <a:t>Вдруг ветра порыв его ствол надломал.</a:t>
            </a:r>
            <a:endParaRPr lang="ru-RU" sz="2500" dirty="0">
              <a:latin typeface="Comic Sans MS" pitchFamily="66" charset="0"/>
            </a:endParaRPr>
          </a:p>
          <a:p>
            <a:pPr algn="ctr"/>
            <a:r>
              <a:rPr lang="ru-RU" sz="2500" b="1" dirty="0">
                <a:latin typeface="Comic Sans MS" pitchFamily="66" charset="0"/>
              </a:rPr>
              <a:t>Бедный тополь упал. И угол прямой</a:t>
            </a:r>
            <a:endParaRPr lang="ru-RU" sz="2500" dirty="0">
              <a:latin typeface="Comic Sans MS" pitchFamily="66" charset="0"/>
            </a:endParaRPr>
          </a:p>
          <a:p>
            <a:pPr algn="ctr"/>
            <a:r>
              <a:rPr lang="ru-RU" sz="2500" b="1" dirty="0">
                <a:latin typeface="Comic Sans MS" pitchFamily="66" charset="0"/>
              </a:rPr>
              <a:t>С течением реки его ствол составил.</a:t>
            </a:r>
            <a:endParaRPr lang="ru-RU" sz="2500" dirty="0">
              <a:latin typeface="Comic Sans MS" pitchFamily="66" charset="0"/>
            </a:endParaRPr>
          </a:p>
          <a:p>
            <a:pPr algn="ctr"/>
            <a:r>
              <a:rPr lang="ru-RU" sz="2500" b="1" dirty="0">
                <a:latin typeface="Comic Sans MS" pitchFamily="66" charset="0"/>
              </a:rPr>
              <a:t>Запомни теперь, что в том месте река </a:t>
            </a:r>
            <a:endParaRPr lang="ru-RU" sz="2500" dirty="0">
              <a:latin typeface="Comic Sans MS" pitchFamily="66" charset="0"/>
            </a:endParaRPr>
          </a:p>
          <a:p>
            <a:pPr algn="ctr"/>
            <a:r>
              <a:rPr lang="ru-RU" sz="2500" b="1" dirty="0">
                <a:latin typeface="Comic Sans MS" pitchFamily="66" charset="0"/>
              </a:rPr>
              <a:t>В четыре лишь фута была широка.</a:t>
            </a:r>
            <a:endParaRPr lang="ru-RU" sz="2500" dirty="0">
              <a:latin typeface="Comic Sans MS" pitchFamily="66" charset="0"/>
            </a:endParaRPr>
          </a:p>
          <a:p>
            <a:pPr algn="ctr"/>
            <a:r>
              <a:rPr lang="ru-RU" sz="2500" b="1" dirty="0">
                <a:latin typeface="Comic Sans MS" pitchFamily="66" charset="0"/>
              </a:rPr>
              <a:t> Верхушка склонилась у края реки. </a:t>
            </a:r>
            <a:endParaRPr lang="ru-RU" sz="2500" dirty="0">
              <a:latin typeface="Comic Sans MS" pitchFamily="66" charset="0"/>
            </a:endParaRPr>
          </a:p>
          <a:p>
            <a:pPr algn="ctr"/>
            <a:r>
              <a:rPr lang="ru-RU" sz="2500" b="1" dirty="0">
                <a:latin typeface="Comic Sans MS" pitchFamily="66" charset="0"/>
              </a:rPr>
              <a:t>Осталось три фута сего от ствола,</a:t>
            </a:r>
            <a:endParaRPr lang="ru-RU" sz="2500" dirty="0">
              <a:latin typeface="Comic Sans MS" pitchFamily="66" charset="0"/>
            </a:endParaRPr>
          </a:p>
          <a:p>
            <a:pPr algn="ctr"/>
            <a:r>
              <a:rPr lang="ru-RU" sz="2500" b="1" dirty="0">
                <a:latin typeface="Comic Sans MS" pitchFamily="66" charset="0"/>
              </a:rPr>
              <a:t>Прошу тебя, скоро теперь мне скажи:</a:t>
            </a:r>
            <a:endParaRPr lang="ru-RU" sz="2500" dirty="0">
              <a:latin typeface="Comic Sans MS" pitchFamily="66" charset="0"/>
            </a:endParaRPr>
          </a:p>
          <a:p>
            <a:pPr algn="ctr"/>
            <a:r>
              <a:rPr lang="ru-RU" sz="2500" b="1" dirty="0">
                <a:latin typeface="Comic Sans MS" pitchFamily="66" charset="0"/>
              </a:rPr>
              <a:t>У тополя как велика высота?</a:t>
            </a:r>
            <a:endParaRPr lang="ru-RU" sz="2500" dirty="0">
              <a:latin typeface="Comic Sans MS" pitchFamily="66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3928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21657" y="404664"/>
            <a:ext cx="5616624" cy="129614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atin typeface="Arial Black" pitchFamily="34" charset="0"/>
              </a:rPr>
              <a:t>Старинные задачки</a:t>
            </a:r>
          </a:p>
        </p:txBody>
      </p:sp>
      <p:sp>
        <p:nvSpPr>
          <p:cNvPr id="3" name="Трапеция 2"/>
          <p:cNvSpPr/>
          <p:nvPr/>
        </p:nvSpPr>
        <p:spPr>
          <a:xfrm>
            <a:off x="1725794" y="2803798"/>
            <a:ext cx="432048" cy="2376264"/>
          </a:xfrm>
          <a:prstGeom prst="trapezoid">
            <a:avLst/>
          </a:prstGeom>
          <a:solidFill>
            <a:srgbClr val="C1754B"/>
          </a:solidFill>
          <a:ln>
            <a:solidFill>
              <a:srgbClr val="C175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1328541" y="2166764"/>
            <a:ext cx="1476579" cy="1638300"/>
          </a:xfrm>
          <a:custGeom>
            <a:avLst/>
            <a:gdLst>
              <a:gd name="connsiteX0" fmla="*/ 590754 w 1476579"/>
              <a:gd name="connsiteY0" fmla="*/ 1543050 h 1638300"/>
              <a:gd name="connsiteX1" fmla="*/ 590754 w 1476579"/>
              <a:gd name="connsiteY1" fmla="*/ 1543050 h 1638300"/>
              <a:gd name="connsiteX2" fmla="*/ 524079 w 1476579"/>
              <a:gd name="connsiteY2" fmla="*/ 1600200 h 1638300"/>
              <a:gd name="connsiteX3" fmla="*/ 371679 w 1476579"/>
              <a:gd name="connsiteY3" fmla="*/ 1590675 h 1638300"/>
              <a:gd name="connsiteX4" fmla="*/ 257379 w 1476579"/>
              <a:gd name="connsiteY4" fmla="*/ 1524000 h 1638300"/>
              <a:gd name="connsiteX5" fmla="*/ 238329 w 1476579"/>
              <a:gd name="connsiteY5" fmla="*/ 1495425 h 1638300"/>
              <a:gd name="connsiteX6" fmla="*/ 228804 w 1476579"/>
              <a:gd name="connsiteY6" fmla="*/ 1466850 h 1638300"/>
              <a:gd name="connsiteX7" fmla="*/ 238329 w 1476579"/>
              <a:gd name="connsiteY7" fmla="*/ 1352550 h 1638300"/>
              <a:gd name="connsiteX8" fmla="*/ 257379 w 1476579"/>
              <a:gd name="connsiteY8" fmla="*/ 1295400 h 1638300"/>
              <a:gd name="connsiteX9" fmla="*/ 228804 w 1476579"/>
              <a:gd name="connsiteY9" fmla="*/ 1285875 h 1638300"/>
              <a:gd name="connsiteX10" fmla="*/ 200229 w 1476579"/>
              <a:gd name="connsiteY10" fmla="*/ 1228725 h 1638300"/>
              <a:gd name="connsiteX11" fmla="*/ 171654 w 1476579"/>
              <a:gd name="connsiteY11" fmla="*/ 1209675 h 1638300"/>
              <a:gd name="connsiteX12" fmla="*/ 133554 w 1476579"/>
              <a:gd name="connsiteY12" fmla="*/ 1152525 h 1638300"/>
              <a:gd name="connsiteX13" fmla="*/ 114504 w 1476579"/>
              <a:gd name="connsiteY13" fmla="*/ 1123950 h 1638300"/>
              <a:gd name="connsiteX14" fmla="*/ 104979 w 1476579"/>
              <a:gd name="connsiteY14" fmla="*/ 1095375 h 1638300"/>
              <a:gd name="connsiteX15" fmla="*/ 66879 w 1476579"/>
              <a:gd name="connsiteY15" fmla="*/ 1028700 h 1638300"/>
              <a:gd name="connsiteX16" fmla="*/ 57354 w 1476579"/>
              <a:gd name="connsiteY16" fmla="*/ 1000125 h 1638300"/>
              <a:gd name="connsiteX17" fmla="*/ 38304 w 1476579"/>
              <a:gd name="connsiteY17" fmla="*/ 952500 h 1638300"/>
              <a:gd name="connsiteX18" fmla="*/ 9729 w 1476579"/>
              <a:gd name="connsiteY18" fmla="*/ 876300 h 1638300"/>
              <a:gd name="connsiteX19" fmla="*/ 9729 w 1476579"/>
              <a:gd name="connsiteY19" fmla="*/ 695325 h 1638300"/>
              <a:gd name="connsiteX20" fmla="*/ 28779 w 1476579"/>
              <a:gd name="connsiteY20" fmla="*/ 666750 h 1638300"/>
              <a:gd name="connsiteX21" fmla="*/ 57354 w 1476579"/>
              <a:gd name="connsiteY21" fmla="*/ 657225 h 1638300"/>
              <a:gd name="connsiteX22" fmla="*/ 76404 w 1476579"/>
              <a:gd name="connsiteY22" fmla="*/ 628650 h 1638300"/>
              <a:gd name="connsiteX23" fmla="*/ 66879 w 1476579"/>
              <a:gd name="connsiteY23" fmla="*/ 581025 h 1638300"/>
              <a:gd name="connsiteX24" fmla="*/ 57354 w 1476579"/>
              <a:gd name="connsiteY24" fmla="*/ 523875 h 1638300"/>
              <a:gd name="connsiteX25" fmla="*/ 47829 w 1476579"/>
              <a:gd name="connsiteY25" fmla="*/ 447675 h 1638300"/>
              <a:gd name="connsiteX26" fmla="*/ 38304 w 1476579"/>
              <a:gd name="connsiteY26" fmla="*/ 409575 h 1638300"/>
              <a:gd name="connsiteX27" fmla="*/ 19254 w 1476579"/>
              <a:gd name="connsiteY27" fmla="*/ 314325 h 1638300"/>
              <a:gd name="connsiteX28" fmla="*/ 28779 w 1476579"/>
              <a:gd name="connsiteY28" fmla="*/ 219075 h 1638300"/>
              <a:gd name="connsiteX29" fmla="*/ 76404 w 1476579"/>
              <a:gd name="connsiteY29" fmla="*/ 180975 h 1638300"/>
              <a:gd name="connsiteX30" fmla="*/ 114504 w 1476579"/>
              <a:gd name="connsiteY30" fmla="*/ 161925 h 1638300"/>
              <a:gd name="connsiteX31" fmla="*/ 257379 w 1476579"/>
              <a:gd name="connsiteY31" fmla="*/ 200025 h 1638300"/>
              <a:gd name="connsiteX32" fmla="*/ 266904 w 1476579"/>
              <a:gd name="connsiteY32" fmla="*/ 228600 h 1638300"/>
              <a:gd name="connsiteX33" fmla="*/ 295479 w 1476579"/>
              <a:gd name="connsiteY33" fmla="*/ 190500 h 1638300"/>
              <a:gd name="connsiteX34" fmla="*/ 314529 w 1476579"/>
              <a:gd name="connsiteY34" fmla="*/ 152400 h 1638300"/>
              <a:gd name="connsiteX35" fmla="*/ 371679 w 1476579"/>
              <a:gd name="connsiteY35" fmla="*/ 114300 h 1638300"/>
              <a:gd name="connsiteX36" fmla="*/ 438354 w 1476579"/>
              <a:gd name="connsiteY36" fmla="*/ 76200 h 1638300"/>
              <a:gd name="connsiteX37" fmla="*/ 466929 w 1476579"/>
              <a:gd name="connsiteY37" fmla="*/ 57150 h 1638300"/>
              <a:gd name="connsiteX38" fmla="*/ 505029 w 1476579"/>
              <a:gd name="connsiteY38" fmla="*/ 47625 h 1638300"/>
              <a:gd name="connsiteX39" fmla="*/ 543129 w 1476579"/>
              <a:gd name="connsiteY39" fmla="*/ 28575 h 1638300"/>
              <a:gd name="connsiteX40" fmla="*/ 609804 w 1476579"/>
              <a:gd name="connsiteY40" fmla="*/ 0 h 1638300"/>
              <a:gd name="connsiteX41" fmla="*/ 752679 w 1476579"/>
              <a:gd name="connsiteY41" fmla="*/ 28575 h 1638300"/>
              <a:gd name="connsiteX42" fmla="*/ 771729 w 1476579"/>
              <a:gd name="connsiteY42" fmla="*/ 66675 h 1638300"/>
              <a:gd name="connsiteX43" fmla="*/ 781254 w 1476579"/>
              <a:gd name="connsiteY43" fmla="*/ 95250 h 1638300"/>
              <a:gd name="connsiteX44" fmla="*/ 771729 w 1476579"/>
              <a:gd name="connsiteY44" fmla="*/ 161925 h 1638300"/>
              <a:gd name="connsiteX45" fmla="*/ 866979 w 1476579"/>
              <a:gd name="connsiteY45" fmla="*/ 161925 h 1638300"/>
              <a:gd name="connsiteX46" fmla="*/ 1095579 w 1476579"/>
              <a:gd name="connsiteY46" fmla="*/ 171450 h 1638300"/>
              <a:gd name="connsiteX47" fmla="*/ 1247979 w 1476579"/>
              <a:gd name="connsiteY47" fmla="*/ 200025 h 1638300"/>
              <a:gd name="connsiteX48" fmla="*/ 1276554 w 1476579"/>
              <a:gd name="connsiteY48" fmla="*/ 209550 h 1638300"/>
              <a:gd name="connsiteX49" fmla="*/ 1305129 w 1476579"/>
              <a:gd name="connsiteY49" fmla="*/ 228600 h 1638300"/>
              <a:gd name="connsiteX50" fmla="*/ 1305129 w 1476579"/>
              <a:gd name="connsiteY50" fmla="*/ 352425 h 1638300"/>
              <a:gd name="connsiteX51" fmla="*/ 1238454 w 1476579"/>
              <a:gd name="connsiteY51" fmla="*/ 400050 h 1638300"/>
              <a:gd name="connsiteX52" fmla="*/ 1247979 w 1476579"/>
              <a:gd name="connsiteY52" fmla="*/ 428625 h 1638300"/>
              <a:gd name="connsiteX53" fmla="*/ 1305129 w 1476579"/>
              <a:gd name="connsiteY53" fmla="*/ 447675 h 1638300"/>
              <a:gd name="connsiteX54" fmla="*/ 1362279 w 1476579"/>
              <a:gd name="connsiteY54" fmla="*/ 504825 h 1638300"/>
              <a:gd name="connsiteX55" fmla="*/ 1419429 w 1476579"/>
              <a:gd name="connsiteY55" fmla="*/ 571500 h 1638300"/>
              <a:gd name="connsiteX56" fmla="*/ 1467054 w 1476579"/>
              <a:gd name="connsiteY56" fmla="*/ 676275 h 1638300"/>
              <a:gd name="connsiteX57" fmla="*/ 1476579 w 1476579"/>
              <a:gd name="connsiteY57" fmla="*/ 723900 h 1638300"/>
              <a:gd name="connsiteX58" fmla="*/ 1467054 w 1476579"/>
              <a:gd name="connsiteY58" fmla="*/ 885825 h 1638300"/>
              <a:gd name="connsiteX59" fmla="*/ 1371804 w 1476579"/>
              <a:gd name="connsiteY59" fmla="*/ 952500 h 1638300"/>
              <a:gd name="connsiteX60" fmla="*/ 1267029 w 1476579"/>
              <a:gd name="connsiteY60" fmla="*/ 962025 h 1638300"/>
              <a:gd name="connsiteX61" fmla="*/ 1295604 w 1476579"/>
              <a:gd name="connsiteY61" fmla="*/ 1047750 h 1638300"/>
              <a:gd name="connsiteX62" fmla="*/ 1305129 w 1476579"/>
              <a:gd name="connsiteY62" fmla="*/ 1076325 h 1638300"/>
              <a:gd name="connsiteX63" fmla="*/ 1314654 w 1476579"/>
              <a:gd name="connsiteY63" fmla="*/ 1104900 h 1638300"/>
              <a:gd name="connsiteX64" fmla="*/ 1276554 w 1476579"/>
              <a:gd name="connsiteY64" fmla="*/ 1285875 h 1638300"/>
              <a:gd name="connsiteX65" fmla="*/ 1247979 w 1476579"/>
              <a:gd name="connsiteY65" fmla="*/ 1314450 h 1638300"/>
              <a:gd name="connsiteX66" fmla="*/ 1219404 w 1476579"/>
              <a:gd name="connsiteY66" fmla="*/ 1323975 h 1638300"/>
              <a:gd name="connsiteX67" fmla="*/ 1190829 w 1476579"/>
              <a:gd name="connsiteY67" fmla="*/ 1343025 h 1638300"/>
              <a:gd name="connsiteX68" fmla="*/ 1133679 w 1476579"/>
              <a:gd name="connsiteY68" fmla="*/ 1333500 h 1638300"/>
              <a:gd name="connsiteX69" fmla="*/ 1105104 w 1476579"/>
              <a:gd name="connsiteY69" fmla="*/ 1323975 h 1638300"/>
              <a:gd name="connsiteX70" fmla="*/ 1067004 w 1476579"/>
              <a:gd name="connsiteY70" fmla="*/ 1266825 h 1638300"/>
              <a:gd name="connsiteX71" fmla="*/ 1057479 w 1476579"/>
              <a:gd name="connsiteY71" fmla="*/ 1295400 h 1638300"/>
              <a:gd name="connsiteX72" fmla="*/ 1076529 w 1476579"/>
              <a:gd name="connsiteY72" fmla="*/ 1409700 h 1638300"/>
              <a:gd name="connsiteX73" fmla="*/ 1067004 w 1476579"/>
              <a:gd name="connsiteY73" fmla="*/ 1619250 h 1638300"/>
              <a:gd name="connsiteX74" fmla="*/ 1009854 w 1476579"/>
              <a:gd name="connsiteY74" fmla="*/ 1638300 h 1638300"/>
              <a:gd name="connsiteX75" fmla="*/ 914604 w 1476579"/>
              <a:gd name="connsiteY75" fmla="*/ 1619250 h 1638300"/>
              <a:gd name="connsiteX76" fmla="*/ 819354 w 1476579"/>
              <a:gd name="connsiteY76" fmla="*/ 1590675 h 1638300"/>
              <a:gd name="connsiteX77" fmla="*/ 790779 w 1476579"/>
              <a:gd name="connsiteY77" fmla="*/ 1562100 h 1638300"/>
              <a:gd name="connsiteX78" fmla="*/ 733629 w 1476579"/>
              <a:gd name="connsiteY78" fmla="*/ 1524000 h 1638300"/>
              <a:gd name="connsiteX79" fmla="*/ 724104 w 1476579"/>
              <a:gd name="connsiteY79" fmla="*/ 1495425 h 1638300"/>
              <a:gd name="connsiteX80" fmla="*/ 695529 w 1476579"/>
              <a:gd name="connsiteY80" fmla="*/ 1485900 h 1638300"/>
              <a:gd name="connsiteX81" fmla="*/ 676479 w 1476579"/>
              <a:gd name="connsiteY81" fmla="*/ 1476375 h 1638300"/>
              <a:gd name="connsiteX82" fmla="*/ 590754 w 1476579"/>
              <a:gd name="connsiteY82" fmla="*/ 154305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476579" h="1638300">
                <a:moveTo>
                  <a:pt x="590754" y="1543050"/>
                </a:moveTo>
                <a:lnTo>
                  <a:pt x="590754" y="1543050"/>
                </a:lnTo>
                <a:cubicBezTo>
                  <a:pt x="568529" y="1562100"/>
                  <a:pt x="552683" y="1593982"/>
                  <a:pt x="524079" y="1600200"/>
                </a:cubicBezTo>
                <a:cubicBezTo>
                  <a:pt x="474342" y="1611012"/>
                  <a:pt x="422111" y="1597552"/>
                  <a:pt x="371679" y="1590675"/>
                </a:cubicBezTo>
                <a:cubicBezTo>
                  <a:pt x="325904" y="1584433"/>
                  <a:pt x="286328" y="1558739"/>
                  <a:pt x="257379" y="1524000"/>
                </a:cubicBezTo>
                <a:cubicBezTo>
                  <a:pt x="250050" y="1515206"/>
                  <a:pt x="243449" y="1505664"/>
                  <a:pt x="238329" y="1495425"/>
                </a:cubicBezTo>
                <a:cubicBezTo>
                  <a:pt x="233839" y="1486445"/>
                  <a:pt x="231979" y="1476375"/>
                  <a:pt x="228804" y="1466850"/>
                </a:cubicBezTo>
                <a:cubicBezTo>
                  <a:pt x="231979" y="1428750"/>
                  <a:pt x="232044" y="1390262"/>
                  <a:pt x="238329" y="1352550"/>
                </a:cubicBezTo>
                <a:cubicBezTo>
                  <a:pt x="241630" y="1332743"/>
                  <a:pt x="257379" y="1295400"/>
                  <a:pt x="257379" y="1295400"/>
                </a:cubicBezTo>
                <a:cubicBezTo>
                  <a:pt x="247854" y="1292225"/>
                  <a:pt x="236644" y="1292147"/>
                  <a:pt x="228804" y="1285875"/>
                </a:cubicBezTo>
                <a:cubicBezTo>
                  <a:pt x="184196" y="1250189"/>
                  <a:pt x="230905" y="1267070"/>
                  <a:pt x="200229" y="1228725"/>
                </a:cubicBezTo>
                <a:cubicBezTo>
                  <a:pt x="193078" y="1219786"/>
                  <a:pt x="181179" y="1216025"/>
                  <a:pt x="171654" y="1209675"/>
                </a:cubicBezTo>
                <a:lnTo>
                  <a:pt x="133554" y="1152525"/>
                </a:lnTo>
                <a:cubicBezTo>
                  <a:pt x="127204" y="1143000"/>
                  <a:pt x="118124" y="1134810"/>
                  <a:pt x="114504" y="1123950"/>
                </a:cubicBezTo>
                <a:cubicBezTo>
                  <a:pt x="111329" y="1114425"/>
                  <a:pt x="109469" y="1104355"/>
                  <a:pt x="104979" y="1095375"/>
                </a:cubicBezTo>
                <a:cubicBezTo>
                  <a:pt x="57150" y="999716"/>
                  <a:pt x="116976" y="1145592"/>
                  <a:pt x="66879" y="1028700"/>
                </a:cubicBezTo>
                <a:cubicBezTo>
                  <a:pt x="62924" y="1019472"/>
                  <a:pt x="60879" y="1009526"/>
                  <a:pt x="57354" y="1000125"/>
                </a:cubicBezTo>
                <a:cubicBezTo>
                  <a:pt x="51351" y="984116"/>
                  <a:pt x="43217" y="968877"/>
                  <a:pt x="38304" y="952500"/>
                </a:cubicBezTo>
                <a:cubicBezTo>
                  <a:pt x="15834" y="877600"/>
                  <a:pt x="45325" y="929695"/>
                  <a:pt x="9729" y="876300"/>
                </a:cubicBezTo>
                <a:cubicBezTo>
                  <a:pt x="2515" y="804162"/>
                  <a:pt x="-7980" y="766161"/>
                  <a:pt x="9729" y="695325"/>
                </a:cubicBezTo>
                <a:cubicBezTo>
                  <a:pt x="12505" y="684219"/>
                  <a:pt x="19840" y="673901"/>
                  <a:pt x="28779" y="666750"/>
                </a:cubicBezTo>
                <a:cubicBezTo>
                  <a:pt x="36619" y="660478"/>
                  <a:pt x="47829" y="660400"/>
                  <a:pt x="57354" y="657225"/>
                </a:cubicBezTo>
                <a:cubicBezTo>
                  <a:pt x="63704" y="647700"/>
                  <a:pt x="74984" y="640009"/>
                  <a:pt x="76404" y="628650"/>
                </a:cubicBezTo>
                <a:cubicBezTo>
                  <a:pt x="78412" y="612586"/>
                  <a:pt x="69775" y="596953"/>
                  <a:pt x="66879" y="581025"/>
                </a:cubicBezTo>
                <a:cubicBezTo>
                  <a:pt x="63424" y="562024"/>
                  <a:pt x="60085" y="542994"/>
                  <a:pt x="57354" y="523875"/>
                </a:cubicBezTo>
                <a:cubicBezTo>
                  <a:pt x="53734" y="498535"/>
                  <a:pt x="52037" y="472924"/>
                  <a:pt x="47829" y="447675"/>
                </a:cubicBezTo>
                <a:cubicBezTo>
                  <a:pt x="45677" y="434762"/>
                  <a:pt x="41047" y="422375"/>
                  <a:pt x="38304" y="409575"/>
                </a:cubicBezTo>
                <a:cubicBezTo>
                  <a:pt x="31520" y="377915"/>
                  <a:pt x="19254" y="314325"/>
                  <a:pt x="19254" y="314325"/>
                </a:cubicBezTo>
                <a:cubicBezTo>
                  <a:pt x="22429" y="282575"/>
                  <a:pt x="21604" y="250166"/>
                  <a:pt x="28779" y="219075"/>
                </a:cubicBezTo>
                <a:cubicBezTo>
                  <a:pt x="36631" y="185050"/>
                  <a:pt x="51675" y="191573"/>
                  <a:pt x="76404" y="180975"/>
                </a:cubicBezTo>
                <a:cubicBezTo>
                  <a:pt x="89455" y="175382"/>
                  <a:pt x="101804" y="168275"/>
                  <a:pt x="114504" y="161925"/>
                </a:cubicBezTo>
                <a:cubicBezTo>
                  <a:pt x="186523" y="167927"/>
                  <a:pt x="221397" y="146051"/>
                  <a:pt x="257379" y="200025"/>
                </a:cubicBezTo>
                <a:cubicBezTo>
                  <a:pt x="262948" y="208379"/>
                  <a:pt x="263729" y="219075"/>
                  <a:pt x="266904" y="228600"/>
                </a:cubicBezTo>
                <a:cubicBezTo>
                  <a:pt x="276429" y="215900"/>
                  <a:pt x="287065" y="203962"/>
                  <a:pt x="295479" y="190500"/>
                </a:cubicBezTo>
                <a:cubicBezTo>
                  <a:pt x="303004" y="178459"/>
                  <a:pt x="304489" y="162440"/>
                  <a:pt x="314529" y="152400"/>
                </a:cubicBezTo>
                <a:cubicBezTo>
                  <a:pt x="330718" y="136211"/>
                  <a:pt x="353363" y="128037"/>
                  <a:pt x="371679" y="114300"/>
                </a:cubicBezTo>
                <a:cubicBezTo>
                  <a:pt x="463807" y="45204"/>
                  <a:pt x="365628" y="112563"/>
                  <a:pt x="438354" y="76200"/>
                </a:cubicBezTo>
                <a:cubicBezTo>
                  <a:pt x="448593" y="71080"/>
                  <a:pt x="456407" y="61659"/>
                  <a:pt x="466929" y="57150"/>
                </a:cubicBezTo>
                <a:cubicBezTo>
                  <a:pt x="478961" y="51993"/>
                  <a:pt x="492772" y="52222"/>
                  <a:pt x="505029" y="47625"/>
                </a:cubicBezTo>
                <a:cubicBezTo>
                  <a:pt x="518324" y="42639"/>
                  <a:pt x="530078" y="34168"/>
                  <a:pt x="543129" y="28575"/>
                </a:cubicBezTo>
                <a:cubicBezTo>
                  <a:pt x="641235" y="-13470"/>
                  <a:pt x="483442" y="63181"/>
                  <a:pt x="609804" y="0"/>
                </a:cubicBezTo>
                <a:cubicBezTo>
                  <a:pt x="639190" y="2449"/>
                  <a:pt x="721134" y="-9279"/>
                  <a:pt x="752679" y="28575"/>
                </a:cubicBezTo>
                <a:cubicBezTo>
                  <a:pt x="761769" y="39483"/>
                  <a:pt x="766136" y="53624"/>
                  <a:pt x="771729" y="66675"/>
                </a:cubicBezTo>
                <a:cubicBezTo>
                  <a:pt x="775684" y="75903"/>
                  <a:pt x="778079" y="85725"/>
                  <a:pt x="781254" y="95250"/>
                </a:cubicBezTo>
                <a:cubicBezTo>
                  <a:pt x="778079" y="117475"/>
                  <a:pt x="761689" y="141845"/>
                  <a:pt x="771729" y="161925"/>
                </a:cubicBezTo>
                <a:cubicBezTo>
                  <a:pt x="783274" y="185016"/>
                  <a:pt x="855434" y="164234"/>
                  <a:pt x="866979" y="161925"/>
                </a:cubicBezTo>
                <a:lnTo>
                  <a:pt x="1095579" y="171450"/>
                </a:lnTo>
                <a:cubicBezTo>
                  <a:pt x="1193525" y="177212"/>
                  <a:pt x="1171436" y="174511"/>
                  <a:pt x="1247979" y="200025"/>
                </a:cubicBezTo>
                <a:cubicBezTo>
                  <a:pt x="1257504" y="203200"/>
                  <a:pt x="1268200" y="203981"/>
                  <a:pt x="1276554" y="209550"/>
                </a:cubicBezTo>
                <a:lnTo>
                  <a:pt x="1305129" y="228600"/>
                </a:lnTo>
                <a:cubicBezTo>
                  <a:pt x="1316476" y="273987"/>
                  <a:pt x="1327413" y="298943"/>
                  <a:pt x="1305129" y="352425"/>
                </a:cubicBezTo>
                <a:cubicBezTo>
                  <a:pt x="1302857" y="357878"/>
                  <a:pt x="1247798" y="393821"/>
                  <a:pt x="1238454" y="400050"/>
                </a:cubicBezTo>
                <a:cubicBezTo>
                  <a:pt x="1241629" y="409575"/>
                  <a:pt x="1239809" y="422789"/>
                  <a:pt x="1247979" y="428625"/>
                </a:cubicBezTo>
                <a:cubicBezTo>
                  <a:pt x="1264319" y="440297"/>
                  <a:pt x="1305129" y="447675"/>
                  <a:pt x="1305129" y="447675"/>
                </a:cubicBezTo>
                <a:cubicBezTo>
                  <a:pt x="1378140" y="502433"/>
                  <a:pt x="1315853" y="449113"/>
                  <a:pt x="1362279" y="504825"/>
                </a:cubicBezTo>
                <a:cubicBezTo>
                  <a:pt x="1396919" y="546393"/>
                  <a:pt x="1388853" y="520541"/>
                  <a:pt x="1419429" y="571500"/>
                </a:cubicBezTo>
                <a:cubicBezTo>
                  <a:pt x="1431614" y="591809"/>
                  <a:pt x="1459389" y="650727"/>
                  <a:pt x="1467054" y="676275"/>
                </a:cubicBezTo>
                <a:cubicBezTo>
                  <a:pt x="1471706" y="691782"/>
                  <a:pt x="1473404" y="708025"/>
                  <a:pt x="1476579" y="723900"/>
                </a:cubicBezTo>
                <a:cubicBezTo>
                  <a:pt x="1473404" y="777875"/>
                  <a:pt x="1478540" y="832991"/>
                  <a:pt x="1467054" y="885825"/>
                </a:cubicBezTo>
                <a:cubicBezTo>
                  <a:pt x="1453034" y="950317"/>
                  <a:pt x="1422189" y="946572"/>
                  <a:pt x="1371804" y="952500"/>
                </a:cubicBezTo>
                <a:cubicBezTo>
                  <a:pt x="1336975" y="956598"/>
                  <a:pt x="1301954" y="958850"/>
                  <a:pt x="1267029" y="962025"/>
                </a:cubicBezTo>
                <a:lnTo>
                  <a:pt x="1295604" y="1047750"/>
                </a:lnTo>
                <a:lnTo>
                  <a:pt x="1305129" y="1076325"/>
                </a:lnTo>
                <a:lnTo>
                  <a:pt x="1314654" y="1104900"/>
                </a:lnTo>
                <a:cubicBezTo>
                  <a:pt x="1303546" y="1193767"/>
                  <a:pt x="1321909" y="1231449"/>
                  <a:pt x="1276554" y="1285875"/>
                </a:cubicBezTo>
                <a:cubicBezTo>
                  <a:pt x="1267930" y="1296223"/>
                  <a:pt x="1259187" y="1306978"/>
                  <a:pt x="1247979" y="1314450"/>
                </a:cubicBezTo>
                <a:cubicBezTo>
                  <a:pt x="1239625" y="1320019"/>
                  <a:pt x="1228384" y="1319485"/>
                  <a:pt x="1219404" y="1323975"/>
                </a:cubicBezTo>
                <a:cubicBezTo>
                  <a:pt x="1209165" y="1329095"/>
                  <a:pt x="1200354" y="1336675"/>
                  <a:pt x="1190829" y="1343025"/>
                </a:cubicBezTo>
                <a:cubicBezTo>
                  <a:pt x="1171779" y="1339850"/>
                  <a:pt x="1152532" y="1337690"/>
                  <a:pt x="1133679" y="1333500"/>
                </a:cubicBezTo>
                <a:cubicBezTo>
                  <a:pt x="1123878" y="1331322"/>
                  <a:pt x="1112204" y="1331075"/>
                  <a:pt x="1105104" y="1323975"/>
                </a:cubicBezTo>
                <a:cubicBezTo>
                  <a:pt x="1088915" y="1307786"/>
                  <a:pt x="1067004" y="1266825"/>
                  <a:pt x="1067004" y="1266825"/>
                </a:cubicBezTo>
                <a:cubicBezTo>
                  <a:pt x="1063829" y="1276350"/>
                  <a:pt x="1057479" y="1285360"/>
                  <a:pt x="1057479" y="1295400"/>
                </a:cubicBezTo>
                <a:cubicBezTo>
                  <a:pt x="1057479" y="1339995"/>
                  <a:pt x="1066497" y="1369573"/>
                  <a:pt x="1076529" y="1409700"/>
                </a:cubicBezTo>
                <a:cubicBezTo>
                  <a:pt x="1073354" y="1479550"/>
                  <a:pt x="1086582" y="1552125"/>
                  <a:pt x="1067004" y="1619250"/>
                </a:cubicBezTo>
                <a:cubicBezTo>
                  <a:pt x="1061381" y="1638527"/>
                  <a:pt x="1009854" y="1638300"/>
                  <a:pt x="1009854" y="1638300"/>
                </a:cubicBezTo>
                <a:cubicBezTo>
                  <a:pt x="971235" y="1631863"/>
                  <a:pt x="950127" y="1629907"/>
                  <a:pt x="914604" y="1619250"/>
                </a:cubicBezTo>
                <a:cubicBezTo>
                  <a:pt x="798656" y="1584465"/>
                  <a:pt x="907171" y="1612629"/>
                  <a:pt x="819354" y="1590675"/>
                </a:cubicBezTo>
                <a:cubicBezTo>
                  <a:pt x="809829" y="1581150"/>
                  <a:pt x="801412" y="1570370"/>
                  <a:pt x="790779" y="1562100"/>
                </a:cubicBezTo>
                <a:cubicBezTo>
                  <a:pt x="772707" y="1548044"/>
                  <a:pt x="733629" y="1524000"/>
                  <a:pt x="733629" y="1524000"/>
                </a:cubicBezTo>
                <a:cubicBezTo>
                  <a:pt x="730454" y="1514475"/>
                  <a:pt x="731204" y="1502525"/>
                  <a:pt x="724104" y="1495425"/>
                </a:cubicBezTo>
                <a:cubicBezTo>
                  <a:pt x="717004" y="1488325"/>
                  <a:pt x="704851" y="1489629"/>
                  <a:pt x="695529" y="1485900"/>
                </a:cubicBezTo>
                <a:cubicBezTo>
                  <a:pt x="688937" y="1483263"/>
                  <a:pt x="682829" y="1479550"/>
                  <a:pt x="676479" y="1476375"/>
                </a:cubicBezTo>
                <a:lnTo>
                  <a:pt x="590754" y="1543050"/>
                </a:lnTo>
                <a:close/>
              </a:path>
            </a:pathLst>
          </a:cu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Трапеция 5"/>
          <p:cNvSpPr/>
          <p:nvPr/>
        </p:nvSpPr>
        <p:spPr>
          <a:xfrm>
            <a:off x="2066830" y="5180062"/>
            <a:ext cx="1315148" cy="288032"/>
          </a:xfrm>
          <a:prstGeom prst="trapezoid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/>
          <p:cNvSpPr/>
          <p:nvPr/>
        </p:nvSpPr>
        <p:spPr>
          <a:xfrm>
            <a:off x="1725794" y="4517079"/>
            <a:ext cx="432048" cy="691557"/>
          </a:xfrm>
          <a:prstGeom prst="trapezoid">
            <a:avLst>
              <a:gd name="adj" fmla="val 9568"/>
            </a:avLst>
          </a:prstGeom>
          <a:solidFill>
            <a:srgbClr val="C1754B"/>
          </a:solidFill>
          <a:ln>
            <a:solidFill>
              <a:srgbClr val="C175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Трапеция 8"/>
          <p:cNvSpPr/>
          <p:nvPr/>
        </p:nvSpPr>
        <p:spPr>
          <a:xfrm rot="7258142">
            <a:off x="2580387" y="3950275"/>
            <a:ext cx="432048" cy="1569516"/>
          </a:xfrm>
          <a:prstGeom prst="trapezoid">
            <a:avLst/>
          </a:prstGeom>
          <a:solidFill>
            <a:srgbClr val="C1754B"/>
          </a:solidFill>
          <a:ln>
            <a:solidFill>
              <a:srgbClr val="C175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2157842" y="4603998"/>
            <a:ext cx="1152128" cy="576064"/>
          </a:xfrm>
          <a:prstGeom prst="rt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855108" y="4691975"/>
            <a:ext cx="31451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2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67149" y="5180062"/>
            <a:ext cx="31451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2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731799">
            <a:off x="2653476" y="4491921"/>
            <a:ext cx="30328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2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89985" y="431918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27128" y="5092085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941818" y="5092085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427984" y="2492896"/>
            <a:ext cx="407266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dirty="0" smtClean="0"/>
              <a:t>  </a:t>
            </a:r>
            <a:r>
              <a:rPr lang="ru-RU" b="1" dirty="0" smtClean="0">
                <a:latin typeface="Comic Sans MS" pitchFamily="66" charset="0"/>
              </a:rPr>
              <a:t>Дано</a:t>
            </a:r>
            <a:r>
              <a:rPr lang="ru-RU" b="1" dirty="0">
                <a:latin typeface="Comic Sans MS" pitchFamily="66" charset="0"/>
              </a:rPr>
              <a:t>:</a:t>
            </a:r>
          </a:p>
          <a:p>
            <a:pPr fontAlgn="base"/>
            <a:r>
              <a:rPr lang="ru-RU" b="1" dirty="0">
                <a:latin typeface="Comic Sans MS" pitchFamily="66" charset="0"/>
              </a:rPr>
              <a:t>Треугольник АВС, угол С=90</a:t>
            </a:r>
          </a:p>
          <a:p>
            <a:pPr fontAlgn="base"/>
            <a:r>
              <a:rPr lang="ru-RU" b="1" dirty="0" smtClean="0">
                <a:latin typeface="Comic Sans MS" pitchFamily="66" charset="0"/>
              </a:rPr>
              <a:t>АС=3 фут</a:t>
            </a:r>
            <a:r>
              <a:rPr lang="ru-RU" b="1" dirty="0">
                <a:latin typeface="Comic Sans MS" pitchFamily="66" charset="0"/>
              </a:rPr>
              <a:t>   </a:t>
            </a:r>
            <a:r>
              <a:rPr lang="ru-RU" b="1" dirty="0" smtClean="0">
                <a:latin typeface="Comic Sans MS" pitchFamily="66" charset="0"/>
              </a:rPr>
              <a:t>ВС=4 фут</a:t>
            </a:r>
            <a:endParaRPr lang="ru-RU" b="1" dirty="0">
              <a:latin typeface="Comic Sans MS" pitchFamily="66" charset="0"/>
            </a:endParaRPr>
          </a:p>
          <a:p>
            <a:pPr fontAlgn="base"/>
            <a:r>
              <a:rPr lang="ru-RU" b="1" dirty="0">
                <a:latin typeface="Comic Sans MS" pitchFamily="66" charset="0"/>
              </a:rPr>
              <a:t>Найти : </a:t>
            </a:r>
            <a:r>
              <a:rPr lang="ru-RU" b="1" dirty="0" smtClean="0">
                <a:latin typeface="Comic Sans MS" pitchFamily="66" charset="0"/>
              </a:rPr>
              <a:t>АС+АВ </a:t>
            </a:r>
            <a:endParaRPr lang="ru-RU" b="1" dirty="0">
              <a:latin typeface="Comic Sans MS" pitchFamily="66" charset="0"/>
            </a:endParaRPr>
          </a:p>
          <a:p>
            <a:pPr fontAlgn="base"/>
            <a:endParaRPr lang="en-US" b="1" dirty="0" smtClean="0">
              <a:latin typeface="Comic Sans MS" pitchFamily="66" charset="0"/>
            </a:endParaRPr>
          </a:p>
          <a:p>
            <a:pPr fontAlgn="base"/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smtClean="0">
                <a:latin typeface="Comic Sans MS" pitchFamily="66" charset="0"/>
              </a:rPr>
              <a:t> </a:t>
            </a:r>
            <a:r>
              <a:rPr lang="ru-RU" b="1" dirty="0" smtClean="0">
                <a:latin typeface="Comic Sans MS" pitchFamily="66" charset="0"/>
              </a:rPr>
              <a:t>Решение</a:t>
            </a:r>
            <a:r>
              <a:rPr lang="ru-RU" b="1" dirty="0">
                <a:latin typeface="Comic Sans MS" pitchFamily="66" charset="0"/>
              </a:rPr>
              <a:t>: по т. Пифагора</a:t>
            </a:r>
          </a:p>
          <a:p>
            <a:pPr fontAlgn="base"/>
            <a:r>
              <a:rPr lang="ru-RU" b="1" dirty="0">
                <a:latin typeface="Comic Sans MS" pitchFamily="66" charset="0"/>
              </a:rPr>
              <a:t>АВ</a:t>
            </a:r>
            <a:r>
              <a:rPr lang="ru-RU" b="1" baseline="30000" dirty="0">
                <a:latin typeface="Comic Sans MS" pitchFamily="66" charset="0"/>
              </a:rPr>
              <a:t>2</a:t>
            </a:r>
            <a:r>
              <a:rPr lang="ru-RU" b="1" dirty="0">
                <a:latin typeface="Comic Sans MS" pitchFamily="66" charset="0"/>
              </a:rPr>
              <a:t>=АС</a:t>
            </a:r>
            <a:r>
              <a:rPr lang="ru-RU" b="1" baseline="30000" dirty="0">
                <a:latin typeface="Comic Sans MS" pitchFamily="66" charset="0"/>
              </a:rPr>
              <a:t>2</a:t>
            </a:r>
            <a:r>
              <a:rPr lang="ru-RU" b="1" dirty="0">
                <a:latin typeface="Comic Sans MS" pitchFamily="66" charset="0"/>
              </a:rPr>
              <a:t>+ВС</a:t>
            </a:r>
            <a:r>
              <a:rPr lang="ru-RU" b="1" baseline="30000" dirty="0">
                <a:latin typeface="Comic Sans MS" pitchFamily="66" charset="0"/>
              </a:rPr>
              <a:t>2</a:t>
            </a:r>
            <a:r>
              <a:rPr lang="ru-RU" b="1" dirty="0">
                <a:latin typeface="Comic Sans MS" pitchFamily="66" charset="0"/>
              </a:rPr>
              <a:t>; 3</a:t>
            </a:r>
            <a:r>
              <a:rPr lang="ru-RU" b="1" baseline="30000" dirty="0">
                <a:latin typeface="Comic Sans MS" pitchFamily="66" charset="0"/>
              </a:rPr>
              <a:t>2</a:t>
            </a:r>
            <a:r>
              <a:rPr lang="ru-RU" b="1" dirty="0">
                <a:latin typeface="Comic Sans MS" pitchFamily="66" charset="0"/>
              </a:rPr>
              <a:t>+4</a:t>
            </a:r>
            <a:r>
              <a:rPr lang="ru-RU" b="1" baseline="30000" dirty="0">
                <a:latin typeface="Comic Sans MS" pitchFamily="66" charset="0"/>
              </a:rPr>
              <a:t>2</a:t>
            </a:r>
            <a:r>
              <a:rPr lang="ru-RU" b="1" dirty="0" smtClean="0">
                <a:latin typeface="Comic Sans MS" pitchFamily="66" charset="0"/>
              </a:rPr>
              <a:t>=</a:t>
            </a:r>
            <a:endParaRPr lang="ru-RU" b="1" dirty="0">
              <a:latin typeface="Comic Sans MS" pitchFamily="66" charset="0"/>
            </a:endParaRPr>
          </a:p>
          <a:p>
            <a:pPr fontAlgn="base"/>
            <a:r>
              <a:rPr lang="ru-RU" b="1" dirty="0">
                <a:latin typeface="Comic Sans MS" pitchFamily="66" charset="0"/>
              </a:rPr>
              <a:t>АВ=5 </a:t>
            </a:r>
            <a:r>
              <a:rPr lang="ru-RU" b="1" dirty="0" smtClean="0">
                <a:latin typeface="Comic Sans MS" pitchFamily="66" charset="0"/>
              </a:rPr>
              <a:t>фут</a:t>
            </a:r>
            <a:r>
              <a:rPr lang="ru-RU" b="1" dirty="0">
                <a:latin typeface="Comic Sans MS" pitchFamily="66" charset="0"/>
              </a:rPr>
              <a:t>      </a:t>
            </a:r>
            <a:r>
              <a:rPr lang="ru-RU" b="1" dirty="0" smtClean="0">
                <a:latin typeface="Comic Sans MS" pitchFamily="66" charset="0"/>
              </a:rPr>
              <a:t> </a:t>
            </a:r>
          </a:p>
          <a:p>
            <a:pPr fontAlgn="base"/>
            <a:r>
              <a:rPr lang="ru-RU" b="1" dirty="0" smtClean="0">
                <a:latin typeface="Comic Sans MS" pitchFamily="66" charset="0"/>
              </a:rPr>
              <a:t>5+3=</a:t>
            </a:r>
            <a:r>
              <a:rPr lang="ru-RU" sz="2800" b="1" dirty="0" smtClean="0"/>
              <a:t>8 фут</a:t>
            </a:r>
          </a:p>
          <a:p>
            <a:pPr fontAlgn="base"/>
            <a:endParaRPr lang="ru-RU" b="1" dirty="0"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7984" y="5517232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Ответ: 8 фут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48264" y="4077072"/>
            <a:ext cx="103560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25 фут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2495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  <p:bldP spid="11" grpId="0" animBg="1"/>
      <p:bldP spid="12" grpId="0"/>
      <p:bldP spid="13" grpId="0"/>
      <p:bldP spid="14" grpId="0"/>
      <p:bldP spid="4" grpId="0"/>
      <p:bldP spid="7" grpId="0"/>
      <p:bldP spid="10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850</TotalTime>
  <Words>588</Words>
  <Application>Microsoft Office PowerPoint</Application>
  <PresentationFormat>Экран (4:3)</PresentationFormat>
  <Paragraphs>126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Формула</vt:lpstr>
      <vt:lpstr>Теорема Пифагора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Теорема Пифагора</dc:title>
  <dc:creator>Admin</dc:creator>
  <cp:lastModifiedBy>Натуля</cp:lastModifiedBy>
  <cp:revision>77</cp:revision>
  <dcterms:created xsi:type="dcterms:W3CDTF">2015-11-17T18:21:06Z</dcterms:created>
  <dcterms:modified xsi:type="dcterms:W3CDTF">2015-11-29T18:54:32Z</dcterms:modified>
</cp:coreProperties>
</file>