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5" r:id="rId3"/>
    <p:sldId id="260" r:id="rId4"/>
    <p:sldId id="266" r:id="rId5"/>
    <p:sldId id="267" r:id="rId6"/>
    <p:sldId id="270" r:id="rId7"/>
    <p:sldId id="268" r:id="rId8"/>
    <p:sldId id="271" r:id="rId9"/>
    <p:sldId id="272" r:id="rId10"/>
    <p:sldId id="273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09" autoAdjust="0"/>
    <p:restoredTop sz="94660"/>
  </p:normalViewPr>
  <p:slideViewPr>
    <p:cSldViewPr>
      <p:cViewPr varScale="1">
        <p:scale>
          <a:sx n="104" d="100"/>
          <a:sy n="104" d="100"/>
        </p:scale>
        <p:origin x="-18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94DD9-5FAF-4BBB-9928-87866C2E575B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B50A-491F-49EF-870F-C5EE2D4952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291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7A5A70-A675-433F-B9D3-CE704FDE3E73}" type="datetime1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подготовила Спиридонова Н.Н. - учитель МОУ "СОШ №4".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1D32D-C2E0-4F76-96B0-C252E647F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8D0B5A-D9C7-4B25-A4E5-B6F60EE5DD0A}" type="datetime1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подготовила Спиридонова Н.Н. - учитель МОУ "СОШ №4".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1D32D-C2E0-4F76-96B0-C252E647F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22C51A-38AB-4F6F-94AC-C80827AC3237}" type="datetime1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подготовила Спиридонова Н.Н. - учитель МОУ "СОШ №4".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1D32D-C2E0-4F76-96B0-C252E647F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B6EA0E-6F45-457D-96B0-056A68C8AF05}" type="datetime1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подготовила Спиридонова Н.Н. - учитель МОУ "СОШ №4".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E11D32D-C2E0-4F76-96B0-C252E647F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95DD65-85C2-42E0-9F20-FEB46BCBBBFA}" type="datetime1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подготовила Спиридонова Н.Н. - учитель МОУ "СОШ №4".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1D32D-C2E0-4F76-96B0-C252E647F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3083D6-5C82-4301-BD20-DE113B61EECD}" type="datetime1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подготовила Спиридонова Н.Н. - учитель МОУ "СОШ №4".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1D32D-C2E0-4F76-96B0-C252E647F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2E55B6-C7C5-4282-9556-E09446750734}" type="datetime1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подготовила Спиридонова Н.Н. - учитель МОУ "СОШ №4".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1D32D-C2E0-4F76-96B0-C252E647F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7C2681-1405-4BE7-B28C-1D2F5095B305}" type="datetime1">
              <a:rPr lang="ru-RU" smtClean="0"/>
              <a:pPr/>
              <a:t>15.12.2015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подготовила Спиридонова Н.Н. - учитель МОУ "СОШ №4".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1D32D-C2E0-4F76-96B0-C252E647F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B32077-BF76-4426-9D57-7644516885BD}" type="datetime1">
              <a:rPr lang="ru-RU" smtClean="0"/>
              <a:pPr/>
              <a:t>15.12.2015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подготовила Спиридонова Н.Н. - учитель МОУ "СОШ №4".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1D32D-C2E0-4F76-96B0-C252E647F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B0B4CD-54BE-4517-92A2-6AB3A43576B9}" type="datetime1">
              <a:rPr lang="ru-RU" smtClean="0"/>
              <a:pPr/>
              <a:t>15.12.2015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подготовила Спиридонова Н.Н. - учитель МОУ "СОШ №4".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1D32D-C2E0-4F76-96B0-C252E647F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485360-E351-4D22-B851-4E9C9C793BDD}" type="datetime1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подготовила Спиридонова Н.Н. - учитель МОУ "СОШ №4".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1D32D-C2E0-4F76-96B0-C252E647F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CA2B7D-577B-4338-9B68-AF3E7BC090CB}" type="datetime1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подготовила Спиридонова Н.Н. - учитель МОУ "СОШ №4".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1D32D-C2E0-4F76-96B0-C252E647F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C1823DE-A9A3-4C95-88CF-13F14AC9697E}" type="datetime1">
              <a:rPr lang="ru-RU" smtClean="0"/>
              <a:pPr/>
              <a:t>15.12.2015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ru-RU" smtClean="0"/>
              <a:t>подготовила Спиридонова Н.Н. - учитель МОУ "СОШ №4".</a:t>
            </a: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E11D32D-C2E0-4F76-96B0-C252E647FC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59832" y="4725144"/>
            <a:ext cx="576064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Выполнила: ученица 6 Д класса </a:t>
            </a:r>
          </a:p>
          <a:p>
            <a:pPr algn="ctr"/>
            <a:r>
              <a:rPr lang="ru-RU" sz="20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МБОУ</a:t>
            </a:r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СОШ</a:t>
            </a:r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№ 19, г. </a:t>
            </a:r>
            <a:r>
              <a:rPr lang="ru-RU" sz="2000" b="1" cap="none" spc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Сургут </a:t>
            </a:r>
            <a:endParaRPr lang="ru-RU" sz="2000" b="1" cap="none" spc="0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Стрельбина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Римма </a:t>
            </a:r>
          </a:p>
          <a:p>
            <a:pPr algn="ctr"/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Руководитель: </a:t>
            </a:r>
            <a:r>
              <a:rPr lang="ru-RU" sz="20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Холматова</a:t>
            </a:r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Н.В., учитель  русского языка и литературы </a:t>
            </a:r>
            <a:endParaRPr lang="ru-RU" sz="2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005064"/>
            <a:ext cx="1753343" cy="26836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5447" y="16735"/>
            <a:ext cx="2665937" cy="164564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97615" y="958076"/>
            <a:ext cx="72008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Антропонимы как</a:t>
            </a:r>
          </a:p>
          <a:p>
            <a:pPr algn="ctr"/>
            <a:r>
              <a:rPr lang="ru-RU" sz="3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рием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противопоставления в произведениях </a:t>
            </a:r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Л.Н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Толстого «Кавказский пленник»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</a:t>
            </a:r>
          </a:p>
          <a:p>
            <a:pPr algn="ctr"/>
            <a:r>
              <a:rPr lang="ru-RU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И.С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Тургенева «Муму» 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8474" y="1268760"/>
            <a:ext cx="903649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400" b="1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В презентации использованы материалы с сайтов:</a:t>
            </a: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arn-CL" sz="14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arn-CL" sz="14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arn-CL" sz="14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mimege.ru/search/kavkazskiy-plennik-v-kartinkah</a:t>
            </a:r>
            <a:endParaRPr lang="ru-RU" sz="1400" i="1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arn-CL" sz="14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https://yandex.ru/images/search?text=%</a:t>
            </a:r>
            <a:r>
              <a:rPr lang="arn-CL" sz="14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D0%BC%D1%83%D0%BC%D1%83%20%D0%B2%20%D0%BA%D0%B0%D1%80%D1%82%D0%B8%D0%BD%D0%BA%D0%B0%D1%85</a:t>
            </a:r>
            <a:endParaRPr lang="ru-RU" sz="1400" i="1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Tx/>
              <a:buChar char="-"/>
            </a:pPr>
            <a:endParaRPr lang="ru-RU" sz="1400" i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45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09328" y="1700808"/>
            <a:ext cx="72008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 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365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2996952"/>
            <a:ext cx="72008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Литературные антропонимы 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  имена собственные, функционирующие в произведении 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7976" y="1061120"/>
            <a:ext cx="72008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Антропонимы -   имена собственные, идентифицирующие человека 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208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664"/>
            <a:ext cx="9144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исследования: </a:t>
            </a:r>
            <a:endParaRPr lang="ru-RU" sz="2400" b="1" dirty="0" smtClean="0"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Выявление </a:t>
            </a:r>
            <a:r>
              <a:rPr lang="ru-RU" sz="24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функционирования антропонимов в произведениях </a:t>
            </a:r>
            <a:r>
              <a:rPr lang="ru-RU" sz="2400" b="1" i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Л.Н</a:t>
            </a:r>
            <a:r>
              <a:rPr lang="ru-RU" sz="24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. Толстого и  </a:t>
            </a:r>
            <a:r>
              <a:rPr lang="ru-RU" sz="2400" b="1" i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И.С</a:t>
            </a:r>
            <a:r>
              <a:rPr lang="ru-RU" sz="24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. Тургенева в качестве </a:t>
            </a:r>
            <a:r>
              <a:rPr lang="ru-RU" sz="2400" b="1" i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приема</a:t>
            </a:r>
            <a:r>
              <a:rPr lang="ru-RU" sz="24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противопоставления.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Охарактеризовать антропонимические системы произведений </a:t>
            </a:r>
            <a:r>
              <a:rPr lang="ru-RU" sz="2400" b="1" i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Л.Н</a:t>
            </a:r>
            <a:r>
              <a:rPr lang="ru-RU" sz="24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. Толстого и </a:t>
            </a:r>
            <a:r>
              <a:rPr lang="ru-RU" sz="2400" b="1" i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И.С</a:t>
            </a:r>
            <a:r>
              <a:rPr lang="ru-RU" sz="24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. Тургенева. </a:t>
            </a:r>
          </a:p>
          <a:p>
            <a:pPr marL="342900" lvl="0" indent="-342900" algn="ctr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Выявить </a:t>
            </a:r>
            <a:r>
              <a:rPr lang="ru-RU" sz="2400" b="1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факты  </a:t>
            </a:r>
            <a:r>
              <a:rPr lang="ru-RU" sz="24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противопоставления посредством употребления антропонимических моделей </a:t>
            </a:r>
          </a:p>
          <a:p>
            <a:pPr marL="342900" lvl="0" indent="-342900" algn="ctr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Проанализировать особенности употребления антропонимов в тексте художественного произведения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892480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556792"/>
            <a:ext cx="7977310" cy="43204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12550" y="698238"/>
            <a:ext cx="6375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СРЕДСТВА СОЗДАНИЯ ХУДОЖЕСТВЕННОГО ОБРАЗА 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033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892480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74248"/>
            <a:ext cx="8136904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b="1" kern="0" dirty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Антропонимическая система произведения </a:t>
            </a:r>
            <a:r>
              <a:rPr lang="ru-RU" b="1" kern="0" dirty="0" err="1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Л.Н</a:t>
            </a:r>
            <a:r>
              <a:rPr lang="ru-RU" b="1" kern="0" dirty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Толстого «Кавказский пленник»</a:t>
            </a:r>
            <a:endParaRPr lang="ru-RU" b="1" kern="0" dirty="0">
              <a:solidFill>
                <a:srgbClr val="365F91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537790"/>
              </p:ext>
            </p:extLst>
          </p:nvPr>
        </p:nvGraphicFramePr>
        <p:xfrm>
          <a:off x="0" y="903678"/>
          <a:ext cx="9144001" cy="5954323"/>
        </p:xfrm>
        <a:graphic>
          <a:graphicData uri="http://schemas.openxmlformats.org/drawingml/2006/table">
            <a:tbl>
              <a:tblPr firstRow="1" firstCol="1" bandRow="1">
                <a:tableStyleId>{D113A9D2-9D6B-4929-AA2D-F23B5EE8CBE7}</a:tableStyleId>
              </a:tblPr>
              <a:tblGrid>
                <a:gridCol w="2271617"/>
                <a:gridCol w="2036123"/>
                <a:gridCol w="2769780"/>
                <a:gridCol w="2066481"/>
              </a:tblGrid>
              <a:tr h="3849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Имя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Характеристика </a:t>
                      </a:r>
                      <a:endParaRPr lang="ru-RU" sz="160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Чем мотивировано </a:t>
                      </a:r>
                      <a:endParaRPr lang="ru-RU" sz="160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Источник </a:t>
                      </a:r>
                      <a:endParaRPr lang="ru-RU" sz="160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798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Абдул-Мурат 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предрасположенность к жизни, подвижка. Не любил русских людей, но полюбил Жилина 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Абдул ( предрасположенность к жизни подвижника)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Мурат (целенаправленный) 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Словарь имен </a:t>
                      </a:r>
                      <a:r>
                        <a:rPr lang="en-US" sz="16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[2</a:t>
                      </a:r>
                      <a:r>
                        <a:rPr lang="ru-RU" sz="16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,с.7</a:t>
                      </a:r>
                      <a:r>
                        <a:rPr lang="en-US" sz="16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] </a:t>
                      </a:r>
                      <a:endParaRPr lang="ru-RU" sz="1600" b="1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698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Дина </a:t>
                      </a:r>
                      <a:endParaRPr lang="ru-RU" sz="160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Добрая, не понимала войны .</a:t>
                      </a:r>
                      <a:endParaRPr lang="ru-RU" sz="1600" b="1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значение имени «верная», «сильная».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Словарь имен </a:t>
                      </a:r>
                      <a:r>
                        <a:rPr lang="en-US" sz="16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[2</a:t>
                      </a:r>
                      <a:r>
                        <a:rPr lang="ru-RU" sz="16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,с.10</a:t>
                      </a:r>
                      <a:r>
                        <a:rPr lang="en-US" sz="16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]  </a:t>
                      </a:r>
                      <a:endParaRPr lang="ru-RU" sz="1600" b="1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39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Костылин </a:t>
                      </a:r>
                      <a:endParaRPr lang="ru-RU" sz="160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мужчина толстый, грузный, неподвижный, не контактирует с окружающими </a:t>
                      </a:r>
                      <a:endParaRPr lang="ru-RU" sz="1600" b="1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костыль – опора для человека с больными ногами 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В.И</a:t>
                      </a:r>
                      <a:r>
                        <a:rPr lang="ru-R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. Даль Словарь живого великорусского языка [</a:t>
                      </a:r>
                      <a:r>
                        <a:rPr lang="ru-RU" sz="16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2,с.96</a:t>
                      </a:r>
                      <a:r>
                        <a:rPr lang="ru-R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]  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800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Жилин </a:t>
                      </a:r>
                      <a:endParaRPr lang="ru-RU" sz="160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тонок, высок, подвижен, коммуникабелен </a:t>
                      </a:r>
                      <a:endParaRPr lang="ru-RU" sz="1600" b="1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жила – трубчатый сосуд, который разносит жизненные соки, обиходное название сухожилий 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В.И</a:t>
                      </a:r>
                      <a:r>
                        <a:rPr lang="ru-R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. Даль Словарь живого великорусского языка [</a:t>
                      </a:r>
                      <a:r>
                        <a:rPr lang="ru-RU" sz="16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2,с.31</a:t>
                      </a:r>
                      <a:r>
                        <a:rPr lang="ru-R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]</a:t>
                      </a:r>
                      <a:endParaRPr lang="ru-RU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180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8924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Жилин – «ЖИЛА» 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endParaRPr lang="ru-RU" sz="2400" i="1" dirty="0"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i="1" dirty="0" err="1" smtClean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Костылин</a:t>
            </a:r>
            <a:r>
              <a:rPr lang="ru-RU" sz="2400" i="1" dirty="0" smtClean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«КОСТЫЛЬ»</a:t>
            </a:r>
            <a:endParaRPr lang="ru-RU" sz="2400" i="1" dirty="0">
              <a:effectLst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74248"/>
            <a:ext cx="8136904" cy="383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endParaRPr lang="ru-RU" b="1" kern="0" dirty="0">
              <a:solidFill>
                <a:srgbClr val="365F91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остылин и жилин сочин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34" y="2492896"/>
            <a:ext cx="425107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463988" y="2887682"/>
            <a:ext cx="435625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Герои противопоставлены не только чертами характера и особенностями  поведения в плену, но и именами</a:t>
            </a:r>
            <a:endParaRPr lang="ru-RU" sz="2400" i="1" dirty="0">
              <a:effectLst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4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18864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Антропонимическая система рассказа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И.С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Тургенева «Муму»</a:t>
            </a:r>
            <a:endParaRPr lang="ru-RU" sz="20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251433"/>
              </p:ext>
            </p:extLst>
          </p:nvPr>
        </p:nvGraphicFramePr>
        <p:xfrm>
          <a:off x="0" y="896524"/>
          <a:ext cx="9143999" cy="60304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24102"/>
                <a:gridCol w="3221562"/>
                <a:gridCol w="2498335"/>
              </a:tblGrid>
              <a:tr h="4221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Имя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Значение именования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Характеристика в произведении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</a:tr>
              <a:tr h="1055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Герасим (был глухонемой, любил во всем порядок. Автор написал:-«Мужчина двенадцати вершков роста, сложенный </a:t>
                      </a:r>
                      <a:r>
                        <a:rPr lang="ru-RU" sz="1600" dirty="0" err="1">
                          <a:effectLst/>
                        </a:rPr>
                        <a:t>богатырем</a:t>
                      </a:r>
                      <a:r>
                        <a:rPr lang="ru-RU" sz="1600" dirty="0">
                          <a:effectLst/>
                        </a:rPr>
                        <a:t>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«честный, почтенный».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Герасим как ни с кем честен со всеми, но за неимением языка, выражает свои мысли поступками.)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</a:tr>
              <a:tr h="1055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Татьяна ( имя, свойственное для низших социальных слоев.)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«устроительница».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 жизни Татьяны нет счастливого устройства, она замужем за пьяницей Капитоном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</a:tr>
              <a:tr h="4221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Устьяна Федоровна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«справедливая»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Жена главного дворецкого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</a:tr>
              <a:tr h="4221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Любовь Любимовна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«любовь»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старшая приживалка в доме барыни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</a:tr>
              <a:tr h="1055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Антипка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упорный, крепкий, отражающий удары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форейтор (кучер) в доме барыни, бессловесный, трусливый как и вся челядь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</a:tr>
              <a:tr h="633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Барыня (вдова, владела многочисленной челядью, одинокая)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социальный статус, обозначение принадлежности к привилегированному классу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старая, капризная, изъясняется с прислугой визгом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908" marR="5590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167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916832"/>
            <a:ext cx="40324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Гаврила </a:t>
            </a:r>
            <a:r>
              <a:rPr lang="ru-RU" sz="2400" i="1" dirty="0" err="1" smtClean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Андреич</a:t>
            </a:r>
            <a:endParaRPr lang="ru-RU" sz="2400" i="1" dirty="0" smtClean="0">
              <a:effectLst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i="1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Любовь </a:t>
            </a:r>
            <a:r>
              <a:rPr lang="ru-RU" sz="2400" i="1" dirty="0" err="1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Любимовна</a:t>
            </a:r>
            <a:r>
              <a:rPr lang="ru-RU" sz="2400" i="1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i="1" dirty="0">
              <a:effectLst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3830597"/>
            <a:ext cx="9036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ru-RU" sz="24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Образ барыни противопоставлен всей системе образов крепостных. Тургенев указывает не </a:t>
            </a:r>
            <a:r>
              <a:rPr lang="ru-RU" sz="2400" i="1" dirty="0" err="1" smtClean="0">
                <a:ea typeface="Times New Roman" panose="02020603050405020304" pitchFamily="18" charset="0"/>
                <a:cs typeface="Times New Roman" panose="02020603050405020304" pitchFamily="18" charset="0"/>
              </a:rPr>
              <a:t>тлько</a:t>
            </a:r>
            <a:r>
              <a:rPr lang="ru-RU" sz="24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на  </a:t>
            </a:r>
            <a:r>
              <a:rPr lang="ru-RU" sz="2400" i="1" dirty="0" err="1" smtClean="0">
                <a:ea typeface="Times New Roman" panose="02020603050405020304" pitchFamily="18" charset="0"/>
                <a:cs typeface="Times New Roman" panose="02020603050405020304" pitchFamily="18" charset="0"/>
              </a:rPr>
              <a:t>ее</a:t>
            </a:r>
            <a:r>
              <a:rPr lang="ru-RU" sz="24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социальный статус, но и на негативные черты, присущие только данному персонажу. Старая, капризная, говорит визжащим голосом, приказным тоном. Так перед нами возникает негативный образ помещицы и отрицательное отношение к крепостному строю </a:t>
            </a:r>
            <a:endParaRPr lang="ru-RU" sz="2400" i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3920" y="557064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Герасим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i="1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Татьяна </a:t>
            </a:r>
            <a:endParaRPr lang="ru-RU" sz="2400" i="1" dirty="0">
              <a:effectLst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Тургенев Муму - читать краткое содержание и текст с иллюстрациям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9" t="-14567" r="429" b="22463"/>
          <a:stretch/>
        </p:blipFill>
        <p:spPr bwMode="auto">
          <a:xfrm>
            <a:off x="4856574" y="-442402"/>
            <a:ext cx="4286250" cy="307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668616" y="2789312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Барыня </a:t>
            </a:r>
            <a:endParaRPr lang="ru-RU" sz="2400" i="1" dirty="0">
              <a:effectLst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48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135" y="620688"/>
            <a:ext cx="90364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sz="24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имена собственные в произведениях, выбранные автором, служат не только для называния персонажа</a:t>
            </a:r>
            <a:r>
              <a:rPr lang="ru-RU" sz="2400" i="1" smtClean="0"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i="1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помощью именований авторы указывают на особенности эпохи, воздействуют на мысль читателя, а так же вкладывают в именования особый смысл, позволяющий говорить о том, что антропонимы используются в качестве художественных средств</a:t>
            </a:r>
            <a:endParaRPr lang="ru-RU" sz="2400" i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04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Иоффе А.Н._2">
  <a:themeElements>
    <a:clrScheme name="">
      <a:dk1>
        <a:srgbClr val="23015F"/>
      </a:dk1>
      <a:lt1>
        <a:srgbClr val="FFFFFF"/>
      </a:lt1>
      <a:dk2>
        <a:srgbClr val="6C00D8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1C015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</TotalTime>
  <Words>553</Words>
  <Application>Microsoft Office PowerPoint</Application>
  <PresentationFormat>Экран (4:3)</PresentationFormat>
  <Paragraphs>79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Иоффе А.Н._2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СШ 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Спиридонова Наталья Николаевна</dc:creator>
  <cp:lastModifiedBy>Наталья</cp:lastModifiedBy>
  <cp:revision>29</cp:revision>
  <dcterms:created xsi:type="dcterms:W3CDTF">2011-08-02T09:14:25Z</dcterms:created>
  <dcterms:modified xsi:type="dcterms:W3CDTF">2015-12-15T07:12:59Z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263255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