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4" r:id="rId12"/>
    <p:sldId id="267" r:id="rId13"/>
    <p:sldId id="28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FFFF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24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6829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96949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0239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61121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79109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92771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71100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25458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9397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4320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2761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AAE7-D9AA-43CD-A6DE-2D43C9D4A9D3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6361-C406-4BAE-B88E-4C468057E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55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clck/jsredir?from=yandex.ru;images/search;images;;&amp;text=&amp;etext=905.SB2UhLfAMJUmnGL3lwSIsxDnEhE8QM3Mku_gFg5Ydbro-XXDuiwQQfJMm1r7Sv-qGTS1VPNfm2F5rq_G7c92dA.eaf2c40d16623823599f2dca9dee8247ef97d673&amp;uuid=&amp;state=tid_Wvm4RM28ca_MiO4Ne9osTPtpHS9wicjEF5X7fRziVPIHCd9FyQ&amp;data=UlNrNmk5WktYejR0eWJFYk1Ldmtxc2Z2bmF1a0NTenJSd20wUmdvaXA5YnpMXzJWZWlmeWFZdXBMN3JOeWJLTHVMdm1Ud1ctVVVKVjVrUTZtRHE5cXdBTGdCaTNJZnRkbEZ6aGVsZEx4Nml0S3BPYThvSkFBczJKQ2FNS014Y1dydHd3Vm93cHZ2UjVoaDlYSDQyZ0E4bDJub3g1VzVoZA&amp;b64e=2&amp;sign=3ba6827104b4bbb1bb09ed1bf6dd1f30&amp;keyno=0&amp;l10n=ru" TargetMode="External"/><Relationship Id="rId13" Type="http://schemas.openxmlformats.org/officeDocument/2006/relationships/hyperlink" Target="http://yandex.ru/clck/jsredir?from=yandex.ru;images/search;images;;&amp;text=&amp;etext=905.zUbiNEzjYfjz6q8CCNoLoQF1TB4I-8XyGEWo0UCm8WhObPceyMDPAdiNuSkrDVu34ESCaoOj90zSpTBKbat4Dg.7d894d494faf32f9ec1538cb727827511097e994&amp;uuid=&amp;state=tid_Wvm4RM28ca_MiO4Ne9osTPtpHS9wicjEF5X7fRziVPIHCd9FyQ&amp;data=UlNrNmk5WktYejR0eWJFYk1Ldmtxa2VuM1RHV0c1THRnN3B2TjRKbmNsN213V0xqUVA2S3VVRC1xX1dVNkJyYV81ZHJKb1lmMjQ3Tl85ZDZyWXlteTQtdHl1Wi1LMmRy&amp;b64e=2&amp;sign=f8bb0d61b26d57966c5244427b26ff03&amp;keyno=0&amp;l10n=ru" TargetMode="External"/><Relationship Id="rId3" Type="http://schemas.openxmlformats.org/officeDocument/2006/relationships/hyperlink" Target="http://gruzdoff.ru/" TargetMode="External"/><Relationship Id="rId7" Type="http://schemas.openxmlformats.org/officeDocument/2006/relationships/hyperlink" Target="http://yandex.ru/clck/jsredir?from=yandex.ru;images/search;images;;&amp;text=&amp;etext=905.Fv4gPPXBN84WArg8WJgkTwY6CRC5AeVHFk6MBQbLR1S92Fz_mBtLwvCSQIzy-XEllUehEwZMelnStExutRT93w.99dc6477efc036e88e0b2aa862cf133532e8732e&amp;uuid=&amp;state=tid_Wvm4RM28ca_MiO4Ne9osTPtpHS9wicjEF5X7fRziVPIHCd9FyQ&amp;data=UlNrNmk5WktYejR0eWJFYk1LdmtxdlBxbmhKdlZVVloyMTdtYmsxaXhqc1F1QWdlUHpZc1E0aTQycFFrSXlRazA5REdMOWtQeEpEY0FXejFLc2Uxemg2ZFp6RXF5MHd0VWs3ZGFUb2NtS296WldoaGM3QUZiYWNRU21iYXp0MVo1aC1YWmpJeG8zZmJsdTRaaFVuN09R&amp;b64e=2&amp;sign=61f19006380fd14d8920720fcf7ab2f9&amp;keyno=0&amp;l10n=ru" TargetMode="External"/><Relationship Id="rId12" Type="http://schemas.openxmlformats.org/officeDocument/2006/relationships/hyperlink" Target="http://yandex.ru/clck/jsredir?from=yandex.ru;images/search;images;;&amp;text=&amp;etext=905.amNeT--W57SA7foIGBiY_szszWrqiy-PZSxAZgsvHq42dTtneKk5-gcggn4j53PCScXgvyMmHNLtt_4oaHot-g.b3545766ddf559aa2ed237da810caee28f99fba3&amp;uuid=&amp;state=tid_Wvm4RM28ca_MiO4Ne9osTPtpHS9wicjEF5X7fRziVPIHCd9FyQ&amp;data=UlNrNmk5WktYejR0eWJFYk1LdmtxcGxzUWRSZ1JWVFVXS0FBT01qVDZJbUg0T3dScGlWOVprY3EzN1lOdmV3RE5tNExfYmlrblZ1SFF3Y1l5RHJ2N1ZKN1VQbGNfVmRPZ3YxVU1fZHNUR09hNFN4d1JFQW1Bdw&amp;b64e=2&amp;sign=70fe1cfeca97a404969da59e21b6dd18&amp;keyno=0&amp;l10n=r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andex.ru/clck/jsredir?from=yandex.ru;images/search;images;;&amp;text=&amp;etext=905.AKsKK8-UvEjfcBqkkcIXRbaJQPBHKBXnZuclJeAFTWobF5x24tMa2XwFwx4HZBs82D78Nq6lTmp6gwvAE1VAXA.336cfd533b56fa9622d6fc1f586322c4a557c368&amp;uuid=&amp;state=tid_Wvm4RM28ca_MiO4Ne9osTPtpHS9wicjEF5X7fRziVPIHCd9FyQ&amp;data=UlNrNmk5WktYejR0eWJFYk1LdmtxbFpBRW44NHBvcV96WWVxZkF0RDZaM3E3cHJ6QVplaFpja19kekwzbnlOZ2hNeWRYTnlFNVJNd3dRTVMzLTNKSmxpUnFhelh4c3Q1YkFDbWwxcU5UWi04VXI5aC1QX3h2eFF3dVZEUVNoMXM4Skk3MGNsLWJuQQ&amp;b64e=2&amp;sign=e32208e9f96cd822a85cb044583736b9&amp;keyno=0&amp;l10n=ru" TargetMode="External"/><Relationship Id="rId11" Type="http://schemas.openxmlformats.org/officeDocument/2006/relationships/hyperlink" Target="http://yandex.ru/clck/jsredir?from=yandex.ru;images/search;images;;&amp;text=&amp;etext=905.U2ayBAA6BAFrg3pjIVUYKQT8Fa9r-vu6WOHjf7cUnjhGQau7BZ_4hSUOLzQG8oJPB3R5lGmUNluly-JZ_GEPhQ.e1fe0bfbb713c694d7be8f8e1f882c12f2cb5d73&amp;uuid=&amp;state=tid_Wvm4RM28ca_MiO4Ne9osTPtpHS9wicjEF5X7fRziVPIHCd9FyQ&amp;data=UlNrNmk5WktYejR0eWJFYk1LdmtxdGNGMmhZbEMtWm1SNlpIdWZkcHJTNC13ZmFkdmNyczFiRVRrcXBkMm9GR3RwUWhLcTBhVUI0TXVEZ2ZUMXljNVd6VU9ob05pWjQ2Vmh4WFRUcEpaV0NmSmpIRWo1XzZHeTVMT0JCYUJhclFTdElOTkhLR21ERTNwWXFtdmRwM0tST0ZrUzA0Q1NyUjNwd09wV0dXOGFDam5JYklFbVR1Rnc&amp;b64e=2&amp;sign=3a48951c7507f30eb0a59e59a5a31bc6&amp;keyno=0&amp;l10n=ru" TargetMode="External"/><Relationship Id="rId5" Type="http://schemas.openxmlformats.org/officeDocument/2006/relationships/hyperlink" Target="http://cheb-sosh28.edusite.ru/" TargetMode="External"/><Relationship Id="rId10" Type="http://schemas.openxmlformats.org/officeDocument/2006/relationships/hyperlink" Target="http://yandex.ru/clck/jsredir?from=yandex.ru;images/search;images;;&amp;text=&amp;etext=905.9l5gFqwWM1VfyNOZUgy78eDz_LfniBUy1PMnyHy8rDUAaCe1U48hM4qKaOIParKd5_xKMy0J-Achjk0yMIBitg.ba07b043172f531474666c24cdd1af81a4c6a771&amp;uuid=&amp;state=tid_Wvm4RM28ca_MiO4Ne9osTPtpHS9wicjEF5X7fRziVPIHCd9FyQ&amp;data=UlNrNmk5WktYejR0eWJFYk1Ldmtxc0RMd25YTDl0SXJpbkdkQ1gwaWdEQktfb3phZ2xrNENINVBGOXVVbm56d1ZUcUZQME1fM3dlZHB3TTY1Y1J1NlZPVHJneGU5VlFyQ1pfR2Qzcm4zY1pZWDNRRmVoSXRSWl9BU0VnNU1NeHZhMzhheVZqMVptdHdTZmIwMmZZd3B6d0JiVXJfU0FPbXJIVGxJUnpXbFN2dHd1X1hYS1ZtZ2ZSUURheXpNamJDTTBJVGJTMVo0YjVPd1RFRVBVelpGSzk0Q01mNGNBUUs&amp;b64e=2&amp;sign=7300e82e63d7e4b5bc0609bb958f1e84&amp;keyno=0&amp;l10n=ru" TargetMode="External"/><Relationship Id="rId4" Type="http://schemas.openxmlformats.org/officeDocument/2006/relationships/hyperlink" Target="http://www.moscow-faq.ru/" TargetMode="External"/><Relationship Id="rId9" Type="http://schemas.openxmlformats.org/officeDocument/2006/relationships/hyperlink" Target="http://yandex.ru/clck/jsredir?from=yandex.ru;images/search;images;;&amp;text=&amp;etext=905.Tn_FY41IuiMLuca9Da9MLsIaD9iAvO2bHo9Tyla47JW-g78yUBZ7rhdG6drNVYvFobN23c-xeAGxe5xsi_WGIw.135498a4fe7dfb219797a576872832b4bcb16b3a&amp;uuid=&amp;state=tid_Wvm4RM28ca_MiO4Ne9osTPtpHS9wicjEF5X7fRziVPIHCd9FyQ&amp;data=UlNrNmk5WktYejR0eWJFYk1LdmtxbTNwOGV2SXBaTHo4OW95Z1hfTWdmd0MzeEZTSkFuSUV0VnVkamczZzVVTDRYaXpVMUlhSVZqNWdqR2tqY0hFRnhKM181QzdRMC03LS1RNXBGRjlUVUJ6TUoyMDJUT0xld1FabmhDd3BwS0c&amp;b64e=2&amp;sign=8eed8544914f87caa5aecc40734a5f0d&amp;keyno=0&amp;l10n=ru" TargetMode="External"/><Relationship Id="rId14" Type="http://schemas.openxmlformats.org/officeDocument/2006/relationships/hyperlink" Target="http://yandex.ru/clck/jsredir?from=yandex.ru;images/search;images;;&amp;text=&amp;etext=905.uHHUAIvG7MH0tSmignehb_E5hAI08rBw8tAd6ZZv_P2ZTF_MAGJ89pASje_gJAlS4APwzpGG69W0LRL1kurY6w.df0ebf907679aa60d2a95d347197260fc6c483e5&amp;uuid=&amp;state=tid_Wvm4RM28ca_MiO4Ne9osTPtpHS9wicjEF5X7fRziVPIHCd9FyQ&amp;data=UlNrNmk5WktYejR0eWJFYk1LdmtxdkV1TkJKNnB1NWJ1NXNpcEZzbXZjODZMRXNtbXdWeTh0Y05mNnBvdG1JME4waE44cmFWYzA3MDFDR1ZqZllyQ3lvTHdsZDNGTDI2WmZkSDFxcjl1SXkyQy1SdHJGN29nSFNQTHRqZ2hqa28&amp;b64e=2&amp;sign=67f25c2f1b2313e0a863de053e641d09&amp;keyno=0&amp;l10n=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70430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0827" y="464949"/>
            <a:ext cx="95624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Arbat" pitchFamily="2" charset="0"/>
              </a:rPr>
              <a:t>Международный конкурс для детей и педагогов                                                                    «У ёлочки в гостях»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«Волшебный праздник – Новый год!»</a:t>
            </a:r>
          </a:p>
          <a:p>
            <a:pPr algn="ctr"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Бобко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 Мария Николаевна,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ученица  11 класса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МБОУ «Маганская СОШ»,             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" pitchFamily="2" charset="0"/>
              </a:rPr>
              <a:t>руководитель  работы                                      Максимова  Екатерина  Владимировна,                 учитель технологии,  библиотекарь                                       МБОУ «Маганская СОШ»</a:t>
            </a:r>
            <a:endParaRPr lang="ru-RU" sz="3200" b="1" dirty="0">
              <a:solidFill>
                <a:srgbClr val="FFFF00"/>
              </a:solidFill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401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95814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3541214"/>
            <a:ext cx="51206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 настоящее время многие </a:t>
            </a:r>
            <a:r>
              <a:rPr lang="ru-RU" sz="3200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столицы мира </a:t>
            </a:r>
            <a:r>
              <a:rPr lang="ru-RU" sz="3200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или даже отдельные страны тратят миллионы долларов, чтобы устроить пиротехническое шоу на Новый </a:t>
            </a:r>
            <a:r>
              <a:rPr lang="ru-RU" sz="3200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год</a:t>
            </a:r>
            <a:endParaRPr lang="ru-RU" sz="3200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658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elitefon.ru/pic/201302/2560x1600/elitefon.ru-35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177" y="740229"/>
            <a:ext cx="5556069" cy="4828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Совершенно разные, иногда необъяснимые, традиции и обычаи сохраняются по всему миру!</a:t>
            </a:r>
            <a:endParaRPr lang="ru-RU" sz="4000" dirty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469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litefon.ru/download.php?file=201211/1600x900/elitefon.ru-10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182" y="1027906"/>
            <a:ext cx="6188458" cy="4728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Можно бесконечно говорить о вариантах празднования Нового Года, о традициях в разных странах, о занятиях в предновогодней суете, о блюдах на столах в Новогоднюю ночь и многом-многом другом, связанном с этим замечательным праздником!</a:t>
            </a:r>
            <a:endParaRPr lang="ru-RU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030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2632"/>
            <a:ext cx="12192000" cy="73983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9258" y="199505"/>
            <a:ext cx="11222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все же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что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для нас этот праздник значит?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obmer.ru/www/3/ukrashenie_kolokolchiki_lentochki_5616x3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398" y="3507971"/>
            <a:ext cx="6517534" cy="2493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Думаю, я могу ответить на этот вопрос, как и любой человек на Земле</a:t>
            </a:r>
            <a:endParaRPr lang="ru-RU" sz="4000" b="1" dirty="0">
              <a:solidFill>
                <a:srgbClr val="00B0F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67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s.forwallpaper.com/files/images/3/39f2/39f2a5b5/181805/new-year-christmas-magic-bokeh-a-miracle-a-gift-a-surprise-box-a-fairy-t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499" y="0"/>
            <a:ext cx="12253499" cy="69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5246" y="312874"/>
            <a:ext cx="745236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dirty="0">
                <a:solidFill>
                  <a:srgbClr val="FF33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Для меня Новый Год – это Волшебство!</a:t>
            </a: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9447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tdata.ru/u12/photoF677/20889397414-0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4742" y="170996"/>
            <a:ext cx="6139544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5400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Это встреча с близкими людьми!</a:t>
            </a:r>
            <a:endParaRPr lang="ru-RU" sz="5400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287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ata.whicdn.com/images/19140089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06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800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Это чудеса!</a:t>
            </a:r>
            <a:endParaRPr lang="ru-RU" sz="8800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751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iles2.geometria.ru/pics/original/25415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2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Это веселье!</a:t>
            </a:r>
            <a:endParaRPr lang="ru-RU" sz="7200" dirty="0">
              <a:solidFill>
                <a:srgbClr val="00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351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kalipsoua.com/images/com_adsmanager/email/beng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4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Это Сказка!</a:t>
            </a:r>
            <a:endParaRPr lang="ru-RU" sz="8800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347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5057"/>
            <a:ext cx="12192001" cy="70430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74469" y="1564859"/>
            <a:ext cx="6470469" cy="2387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115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istral" panose="03090702030407020403" pitchFamily="66" charset="0"/>
              </a:rPr>
              <a:t>Волшебный праздник</a:t>
            </a:r>
            <a:r>
              <a:rPr lang="ru-RU" sz="138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istral" panose="03090702030407020403" pitchFamily="66" charset="0"/>
              </a:rPr>
              <a:t>-</a:t>
            </a:r>
            <a:endParaRPr lang="ru-RU" sz="166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istral" panose="03090702030407020403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17485" y="2408238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ru-RU" sz="16600" b="1" dirty="0"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istral" panose="03090702030407020403" pitchFamily="66" charset="0"/>
                <a:ea typeface="+mj-ea"/>
                <a:cs typeface="+mj-cs"/>
              </a:rPr>
              <a:t>Новый Год!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45401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6000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Катя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14647" y="548640"/>
            <a:ext cx="113773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Это исполнение желаний!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034027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5858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obmer.ru/www/3/ukrashenie_kolokolchiki_lentochki_5616x3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1596044"/>
            <a:ext cx="5970914" cy="5261956"/>
          </a:xfrm>
        </p:spPr>
        <p:txBody>
          <a:bodyPr>
            <a:normAutofit fontScale="92500" lnSpcReduction="10000"/>
          </a:bodyPr>
          <a:lstStyle/>
          <a:p>
            <a:r>
              <a:rPr lang="ru-RU" sz="2600" u="sng" dirty="0" smtClean="0">
                <a:hlinkClick r:id="rId3"/>
              </a:rPr>
              <a:t>http://gruzdoff.ru/</a:t>
            </a:r>
            <a:endParaRPr lang="ru-RU" sz="2600" dirty="0" smtClean="0"/>
          </a:p>
          <a:p>
            <a:r>
              <a:rPr lang="ru-RU" sz="2600" u="sng" dirty="0" smtClean="0">
                <a:hlinkClick r:id="rId4"/>
              </a:rPr>
              <a:t>http://www.moscow-faq.ru/</a:t>
            </a:r>
            <a:endParaRPr lang="ru-RU" sz="2600" dirty="0" smtClean="0"/>
          </a:p>
          <a:p>
            <a:r>
              <a:rPr lang="ru-RU" sz="2600" u="sng" dirty="0" smtClean="0">
                <a:hlinkClick r:id="rId5"/>
              </a:rPr>
              <a:t>http://cheb-sosh28.edusite.ru/</a:t>
            </a:r>
            <a:endParaRPr lang="ru-RU" sz="2600" dirty="0" smtClean="0"/>
          </a:p>
          <a:p>
            <a:r>
              <a:rPr lang="ru-RU" sz="2600" dirty="0" smtClean="0">
                <a:hlinkClick r:id="rId6"/>
              </a:rPr>
              <a:t>www.2fons.ru</a:t>
            </a:r>
            <a:endParaRPr lang="ru-RU" sz="2600" dirty="0" smtClean="0"/>
          </a:p>
          <a:p>
            <a:r>
              <a:rPr lang="ru-RU" sz="2600" dirty="0" err="1" smtClean="0">
                <a:hlinkClick r:id="rId7"/>
              </a:rPr>
              <a:t>makefl.weebly.com</a:t>
            </a:r>
            <a:endParaRPr lang="ru-RU" sz="2600" dirty="0" smtClean="0"/>
          </a:p>
          <a:p>
            <a:r>
              <a:rPr lang="ru-RU" sz="2600" dirty="0" err="1" smtClean="0">
                <a:hlinkClick r:id="rId8"/>
              </a:rPr>
              <a:t>mimege.ru</a:t>
            </a:r>
            <a:endParaRPr lang="ru-RU" sz="2600" dirty="0" smtClean="0"/>
          </a:p>
          <a:p>
            <a:r>
              <a:rPr lang="ru-RU" sz="2600" dirty="0" err="1" smtClean="0">
                <a:hlinkClick r:id="rId9"/>
              </a:rPr>
              <a:t>www.gandex.ru</a:t>
            </a:r>
            <a:endParaRPr lang="ru-RU" sz="2600" dirty="0" smtClean="0"/>
          </a:p>
          <a:p>
            <a:r>
              <a:rPr lang="ru-RU" sz="2600" dirty="0" err="1" smtClean="0">
                <a:hlinkClick r:id="rId10"/>
              </a:rPr>
              <a:t>nnm.me</a:t>
            </a:r>
            <a:endParaRPr lang="ru-RU" sz="2600" dirty="0" smtClean="0"/>
          </a:p>
          <a:p>
            <a:r>
              <a:rPr lang="ru-RU" sz="2600" dirty="0" err="1" smtClean="0">
                <a:hlinkClick r:id="rId11"/>
              </a:rPr>
              <a:t>smexov.ru</a:t>
            </a:r>
            <a:endParaRPr lang="ru-RU" sz="2600" dirty="0" smtClean="0"/>
          </a:p>
          <a:p>
            <a:r>
              <a:rPr lang="ru-RU" sz="2600" dirty="0" err="1" smtClean="0">
                <a:hlinkClick r:id="rId12"/>
              </a:rPr>
              <a:t>qiqru.org</a:t>
            </a:r>
            <a:endParaRPr lang="ru-RU" sz="2600" dirty="0" smtClean="0"/>
          </a:p>
          <a:p>
            <a:r>
              <a:rPr lang="ru-RU" sz="2600" dirty="0" err="1" smtClean="0">
                <a:hlinkClick r:id="rId13"/>
              </a:rPr>
              <a:t>io.ua</a:t>
            </a:r>
            <a:endParaRPr lang="ru-RU" sz="2600" dirty="0" smtClean="0"/>
          </a:p>
          <a:p>
            <a:r>
              <a:rPr lang="en-US" sz="2600" dirty="0" smtClean="0">
                <a:hlinkClick r:id="rId14"/>
              </a:rPr>
              <a:t>www.artfile.ru</a:t>
            </a:r>
            <a:r>
              <a:rPr lang="ru-RU" sz="2200" dirty="0" smtClean="0"/>
              <a:t> </a:t>
            </a:r>
          </a:p>
          <a:p>
            <a:pPr marL="0" indent="0" algn="ctr">
              <a:buNone/>
            </a:pPr>
            <a:endParaRPr lang="ru-RU" sz="4000" b="1" dirty="0">
              <a:solidFill>
                <a:srgbClr val="00B0F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67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0981" y="2320049"/>
            <a:ext cx="7141029" cy="499593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000" b="1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164"/>
            <a:ext cx="12192001" cy="71011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0" y="2477193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Этому празднику, полному магии, радости и чуда, радуются все люди на Земле: взрослые и дети, мужчины и женщины, русские и англичане, ученики и студенты, ВСЕ, без исключения!</a:t>
            </a:r>
            <a:endParaRPr lang="ru-RU" sz="3600" b="1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992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litefon.ru/download.php?file=201211/1440x900/elitefon.ru-16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415" y="372862"/>
            <a:ext cx="6365289" cy="6365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Интересно, почему же этот праздник -  с виду обычный переход от одного года к другому, так же как и от одного дня к другому – так популярен во всем мире? И почему именно в этот день все ждут чуда и верят, что их желания сбудутся?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649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wall.ru/walls/2/novogodnyaya-jolka-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8045"/>
            <a:ext cx="12192000" cy="73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2446"/>
            <a:ext cx="6461759" cy="5844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Все знают, что Новый Год отмечают в различных странах по-разному. У каждого народа свои традиции по поводу этого праздника, и даже даты проведения празднества отличаются!</a:t>
            </a:r>
            <a:endParaRPr lang="ru-RU" sz="4400" dirty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081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hotelier-indonesia.com/news/wp-content/uploads/2013/01/Laterns-Roof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771" y="592426"/>
            <a:ext cx="6836229" cy="6265574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ru-RU" sz="4300" dirty="0" smtClean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Например, в Китае </a:t>
            </a:r>
            <a:r>
              <a:rPr lang="ru-RU" sz="4300" dirty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Традиционный </a:t>
            </a:r>
            <a:r>
              <a:rPr lang="ru-RU" sz="4300" dirty="0" smtClean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Новый </a:t>
            </a:r>
            <a:r>
              <a:rPr lang="ru-RU" sz="4300" dirty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год приурочен к зимнему новолунию по завершении полного лунного цикла, состоявшемуся после зимнего </a:t>
            </a:r>
            <a:r>
              <a:rPr lang="ru-RU" sz="4300" dirty="0" smtClean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солнцестояния. В </a:t>
            </a:r>
            <a:r>
              <a:rPr lang="ru-RU" sz="4300" dirty="0">
                <a:solidFill>
                  <a:srgbClr val="FF33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григорианском календаре это соответствует одному из дней между 21 января и 21 февраля.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2427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9670" y="0"/>
            <a:ext cx="12261670" cy="74699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77" y="2696705"/>
            <a:ext cx="5643392" cy="2763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B0F0"/>
                </a:solidFill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А в Казахстане</a:t>
            </a:r>
            <a:r>
              <a:rPr lang="ru-RU" sz="4000" dirty="0">
                <a:solidFill>
                  <a:srgbClr val="00B0F0"/>
                </a:solidFill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 </a:t>
            </a:r>
            <a:r>
              <a:rPr lang="ru-RU" sz="4000" dirty="0" smtClean="0">
                <a:solidFill>
                  <a:srgbClr val="00B0F0"/>
                </a:solidFill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Новый Год </a:t>
            </a:r>
            <a:r>
              <a:rPr lang="ru-RU" sz="4000" dirty="0">
                <a:solidFill>
                  <a:srgbClr val="00B0F0"/>
                </a:solidFill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отмечается в ночь на 1 </a:t>
            </a:r>
            <a:r>
              <a:rPr lang="ru-RU" sz="4000" dirty="0" smtClean="0">
                <a:solidFill>
                  <a:srgbClr val="00B0F0"/>
                </a:solidFill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Comic Sans MS" panose="030F0702030302020204" pitchFamily="66" charset="0"/>
              </a:rPr>
              <a:t>января</a:t>
            </a:r>
            <a:endParaRPr lang="ru-RU" sz="4000" dirty="0">
              <a:solidFill>
                <a:srgbClr val="00B0F0"/>
              </a:solidFill>
              <a:effectLst>
                <a:glow rad="101600">
                  <a:srgbClr val="FF33CC">
                    <a:alpha val="6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br20flagsofallnations.com/images/flags/KAZK0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472" y="216976"/>
            <a:ext cx="4014709" cy="20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0993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ewhdwallpapers.in/resize/Christmas-128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629" y="0"/>
            <a:ext cx="12322629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4949"/>
            <a:ext cx="5860869" cy="532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В Англии, помимо ёлки, дом украшается веточками омелы. Букетики омелы есть даже на лампах и люстрах, и, по обычаю, можно поцеловать человека, стоящего в середине комнаты под букетиком омелы</a:t>
            </a:r>
            <a:endParaRPr lang="ru-RU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25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n.itar-tass.com/tass/m2/uploads/i/20140101/2234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5440" y="1250859"/>
            <a:ext cx="6844937" cy="435133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000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Во многих странах неотъемлемым элементом Нового Года являются пиротехнические изделия: хлопушки, бенгальские огни и, в последнее десятилетие, — салюты, ракеты, римские свечи, петарды и др</a:t>
            </a:r>
            <a:r>
              <a:rPr lang="ru-RU" sz="4000" dirty="0" smtClean="0">
                <a:latin typeface="Comic Sans MS" panose="030F0702030302020204" pitchFamily="66" charset="0"/>
              </a:rPr>
              <a:t>.</a:t>
            </a:r>
            <a:endParaRPr lang="ru-RU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306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406</Words>
  <Application>Microsoft Office PowerPoint</Application>
  <PresentationFormat>Произвольный</PresentationFormat>
  <Paragraphs>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Волшебный праздник-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Для меня Новый Год – это Волшебство! </vt:lpstr>
      <vt:lpstr>Слайд 16</vt:lpstr>
      <vt:lpstr>Слайд 17</vt:lpstr>
      <vt:lpstr>Слайд 18</vt:lpstr>
      <vt:lpstr>Это Сказка!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праздник-</dc:title>
  <dc:creator>Мария Бобко</dc:creator>
  <cp:lastModifiedBy>Катя</cp:lastModifiedBy>
  <cp:revision>29</cp:revision>
  <dcterms:created xsi:type="dcterms:W3CDTF">2015-12-10T14:40:31Z</dcterms:created>
  <dcterms:modified xsi:type="dcterms:W3CDTF">2015-12-20T15:34:22Z</dcterms:modified>
</cp:coreProperties>
</file>