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71" r:id="rId6"/>
    <p:sldId id="260" r:id="rId7"/>
    <p:sldId id="272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4064B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ladraz.ru/" TargetMode="External"/><Relationship Id="rId2" Type="http://schemas.openxmlformats.org/officeDocument/2006/relationships/hyperlink" Target="http://allforchildren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eti-onlin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720840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bat" pitchFamily="2" charset="0"/>
              </a:rPr>
              <a:t>Международный конкурс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bat" pitchFamily="2" charset="0"/>
              </a:rPr>
              <a:t>для детей и педагогов                                                                    «У ёлочки в гостях»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«Новый год!»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Лушечкина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 Анастасия,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ученица  6 класса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МБОУ «Маганская СОШ»,            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руководитель  работы                                      Максимова  Екатерина  Владимировна,                                      учитель технологии,  библиотекарь                                       МБОУ «Маганская СОШ»</a:t>
            </a:r>
            <a:endParaRPr lang="ru-RU" sz="2400" b="1" dirty="0">
              <a:solidFill>
                <a:srgbClr val="7030A0"/>
              </a:solidFill>
              <a:latin typeface="Arbat" pitchFamily="2" charset="0"/>
            </a:endParaRPr>
          </a:p>
        </p:txBody>
      </p:sp>
      <p:pic>
        <p:nvPicPr>
          <p:cNvPr id="7170" name="Picture 2" descr="C:\Users\Катя\Desktop\0a33ae0efd964c2bf10b13e1db07ec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664296" cy="377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98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E4064B"/>
                </a:solidFill>
              </a:rPr>
              <a:t>Дед мороз-красный нос</a:t>
            </a:r>
            <a:endParaRPr lang="ru-RU" dirty="0">
              <a:solidFill>
                <a:srgbClr val="E4064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Традиция рассказывать стихотворения в новый года деду морозу зародилась очень давно . Перед новым годом все дети начинали учить стихотворение про животных, про </a:t>
            </a:r>
            <a:r>
              <a:rPr lang="ru-RU" sz="2800" dirty="0"/>
              <a:t>н</a:t>
            </a:r>
            <a:r>
              <a:rPr lang="ru-RU" sz="2800" dirty="0" smtClean="0"/>
              <a:t>овый год и т.д. эта традиция действует до сих пор. В самые сказочные вечера все дети рассказывают стихи своим родственникам, друзьям.</a:t>
            </a:r>
            <a:br>
              <a:rPr lang="ru-RU" sz="2800" dirty="0" smtClean="0"/>
            </a:br>
            <a:r>
              <a:rPr lang="ru-RU" sz="2800" dirty="0" smtClean="0"/>
              <a:t>Когда учишь стихотворение ты  </a:t>
            </a:r>
            <a:r>
              <a:rPr lang="ru-RU" sz="2800" dirty="0" err="1" smtClean="0"/>
              <a:t>становишся</a:t>
            </a:r>
            <a:r>
              <a:rPr lang="ru-RU" sz="2800" dirty="0" smtClean="0"/>
              <a:t> ближе к новому году и всей новогодней суете</a:t>
            </a:r>
            <a:r>
              <a:rPr lang="ru-RU" sz="2800" dirty="0" smtClean="0">
                <a:solidFill>
                  <a:srgbClr val="E4064B"/>
                </a:solidFill>
              </a:rPr>
              <a:t>.</a:t>
            </a:r>
            <a:br>
              <a:rPr lang="ru-RU" sz="2800" dirty="0" smtClean="0">
                <a:solidFill>
                  <a:srgbClr val="E4064B"/>
                </a:solidFill>
              </a:rPr>
            </a:br>
            <a:endParaRPr lang="ru-RU" sz="2800" dirty="0">
              <a:solidFill>
                <a:srgbClr val="E4064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8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87424"/>
            <a:ext cx="3008313" cy="11620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Ёлка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460367" cy="5832648"/>
          </a:xfrm>
        </p:spPr>
        <p:txBody>
          <a:bodyPr>
            <a:noAutofit/>
          </a:bodyPr>
          <a:lstStyle/>
          <a:p>
            <a:pPr algn="ctr"/>
            <a:endParaRPr lang="ru-RU" sz="1800" dirty="0"/>
          </a:p>
          <a:p>
            <a:pPr algn="ctr"/>
            <a:r>
              <a:rPr lang="ru-RU" sz="2000" b="1" dirty="0"/>
              <a:t>На пушистых мягких лапах</a:t>
            </a:r>
          </a:p>
          <a:p>
            <a:pPr algn="ctr"/>
            <a:r>
              <a:rPr lang="ru-RU" sz="2000" b="1" dirty="0"/>
              <a:t>К нам приходит ёлка в дом!</a:t>
            </a:r>
          </a:p>
          <a:p>
            <a:pPr algn="ctr"/>
            <a:r>
              <a:rPr lang="ru-RU" sz="2000" b="1" dirty="0"/>
              <a:t>Чуть смолистый, терпкий запах</a:t>
            </a:r>
          </a:p>
          <a:p>
            <a:pPr algn="ctr"/>
            <a:r>
              <a:rPr lang="ru-RU" sz="2000" b="1" dirty="0"/>
              <a:t>С детства каждому знаком!</a:t>
            </a:r>
          </a:p>
          <a:p>
            <a:pPr algn="ctr"/>
            <a:r>
              <a:rPr lang="ru-RU" sz="2000" b="1" dirty="0" smtClean="0"/>
              <a:t>Встанет </a:t>
            </a:r>
            <a:r>
              <a:rPr lang="ru-RU" sz="2000" b="1" dirty="0"/>
              <a:t>скромно в уголочке,</a:t>
            </a:r>
          </a:p>
          <a:p>
            <a:pPr algn="ctr"/>
            <a:r>
              <a:rPr lang="ru-RU" sz="2000" b="1" dirty="0"/>
              <a:t>Ждёт с подарками ребят:</a:t>
            </a:r>
          </a:p>
          <a:p>
            <a:pPr algn="ctr"/>
            <a:r>
              <a:rPr lang="ru-RU" sz="2000" b="1" dirty="0"/>
              <a:t>Ярких лампочек цветочки</a:t>
            </a:r>
          </a:p>
          <a:p>
            <a:pPr algn="ctr"/>
            <a:r>
              <a:rPr lang="ru-RU" sz="2000" b="1" dirty="0"/>
              <a:t>Замигают, заблестят!</a:t>
            </a:r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конфеты, и хлопушки,</a:t>
            </a:r>
          </a:p>
          <a:p>
            <a:pPr algn="ctr"/>
            <a:r>
              <a:rPr lang="ru-RU" sz="2000" b="1" dirty="0"/>
              <a:t>Симпатичный серпантин,</a:t>
            </a:r>
          </a:p>
          <a:p>
            <a:pPr algn="ctr"/>
            <a:r>
              <a:rPr lang="ru-RU" sz="2000" b="1" dirty="0"/>
              <a:t>Разноцветные игрушки –</a:t>
            </a:r>
          </a:p>
          <a:p>
            <a:pPr algn="ctr"/>
            <a:r>
              <a:rPr lang="ru-RU" sz="2000" b="1" dirty="0"/>
              <a:t>Украшаем, что хотим!</a:t>
            </a:r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стоим вокруг толпою,</a:t>
            </a:r>
          </a:p>
          <a:p>
            <a:pPr algn="ctr"/>
            <a:r>
              <a:rPr lang="ru-RU" sz="2000" b="1" dirty="0"/>
              <a:t>Скрыв волнение своё…</a:t>
            </a:r>
          </a:p>
          <a:p>
            <a:pPr algn="ctr"/>
            <a:r>
              <a:rPr lang="ru-RU" sz="2000" b="1" dirty="0"/>
              <a:t>Забывая, что такою</a:t>
            </a:r>
          </a:p>
          <a:p>
            <a:pPr algn="ctr"/>
            <a:r>
              <a:rPr lang="ru-RU" sz="2000" b="1" dirty="0"/>
              <a:t>Сами сделали её!</a:t>
            </a:r>
          </a:p>
        </p:txBody>
      </p:sp>
      <p:pic>
        <p:nvPicPr>
          <p:cNvPr id="7" name="Picture 2" descr="C:\Users\Катя\Desktop\hello_html_m220c826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43731"/>
            <a:ext cx="4402832" cy="511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98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Снегурочка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104456" cy="59971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754760" cy="5544616"/>
          </a:xfrm>
        </p:spPr>
        <p:txBody>
          <a:bodyPr>
            <a:noAutofit/>
          </a:bodyPr>
          <a:lstStyle/>
          <a:p>
            <a:r>
              <a:rPr lang="ru-RU" sz="2000" b="1" dirty="0"/>
              <a:t>Она в сапожках белых</a:t>
            </a:r>
          </a:p>
          <a:p>
            <a:r>
              <a:rPr lang="ru-RU" sz="2000" b="1" dirty="0"/>
              <a:t>И в шубке голубой</a:t>
            </a:r>
          </a:p>
          <a:p>
            <a:r>
              <a:rPr lang="ru-RU" sz="2000" b="1" dirty="0"/>
              <a:t>Букет снежинок спелых</a:t>
            </a:r>
          </a:p>
          <a:p>
            <a:r>
              <a:rPr lang="ru-RU" sz="2000" b="1" dirty="0"/>
              <a:t>Приносит нам с тобой.</a:t>
            </a:r>
          </a:p>
          <a:p>
            <a:endParaRPr lang="ru-RU" sz="2000" b="1" dirty="0"/>
          </a:p>
          <a:p>
            <a:r>
              <a:rPr lang="ru-RU" sz="2000" b="1" dirty="0"/>
              <a:t>Белым-бела до пояса</a:t>
            </a:r>
          </a:p>
          <a:p>
            <a:r>
              <a:rPr lang="ru-RU" sz="2000" b="1" dirty="0"/>
              <a:t>Роскошная коса</a:t>
            </a:r>
          </a:p>
          <a:p>
            <a:r>
              <a:rPr lang="ru-RU" sz="2000" b="1" dirty="0"/>
              <a:t>И теплые-претеплые</a:t>
            </a:r>
          </a:p>
          <a:p>
            <a:r>
              <a:rPr lang="ru-RU" sz="2000" b="1" dirty="0"/>
              <a:t>Лучистые глаза.</a:t>
            </a:r>
          </a:p>
          <a:p>
            <a:endParaRPr lang="ru-RU" sz="2000" b="1" dirty="0"/>
          </a:p>
          <a:p>
            <a:r>
              <a:rPr lang="ru-RU" sz="2000" b="1" dirty="0"/>
              <a:t>В прозрачных льдинках варежки</a:t>
            </a:r>
          </a:p>
          <a:p>
            <a:r>
              <a:rPr lang="ru-RU" sz="2000" b="1" dirty="0"/>
              <a:t>И шапочка на ней.</a:t>
            </a:r>
          </a:p>
          <a:p>
            <a:r>
              <a:rPr lang="ru-RU" sz="2000" b="1" dirty="0"/>
              <a:t>Нам свет и радость даришь ты,</a:t>
            </a:r>
          </a:p>
          <a:p>
            <a:r>
              <a:rPr lang="ru-RU" sz="2000" b="1" dirty="0"/>
              <a:t>Любимица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424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Дед мороз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888432" cy="59046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Наши окна кистью белой</a:t>
            </a:r>
          </a:p>
          <a:p>
            <a:pPr algn="ctr"/>
            <a:r>
              <a:rPr lang="ru-RU" sz="2000" b="1" dirty="0"/>
              <a:t>Дед Мороз разрисовал.</a:t>
            </a:r>
          </a:p>
          <a:p>
            <a:pPr algn="ctr"/>
            <a:r>
              <a:rPr lang="ru-RU" sz="2000" b="1" dirty="0"/>
              <a:t>Снегом полюшко одел он,</a:t>
            </a:r>
          </a:p>
          <a:p>
            <a:pPr algn="ctr"/>
            <a:r>
              <a:rPr lang="ru-RU" sz="2000" b="1" dirty="0"/>
              <a:t>Снегом садик закидал.</a:t>
            </a:r>
          </a:p>
          <a:p>
            <a:pPr algn="ctr"/>
            <a:r>
              <a:rPr lang="ru-RU" sz="2000" b="1" dirty="0"/>
              <a:t>Разве к снегу не привыкнем,</a:t>
            </a:r>
          </a:p>
          <a:p>
            <a:pPr algn="ctr"/>
            <a:r>
              <a:rPr lang="ru-RU" sz="2000" b="1" dirty="0"/>
              <a:t>Разве в шубу спрячем нос?</a:t>
            </a:r>
          </a:p>
          <a:p>
            <a:pPr algn="ctr"/>
            <a:r>
              <a:rPr lang="ru-RU" sz="2000" b="1" dirty="0"/>
              <a:t>Мы как выйдем да как крикнем:</a:t>
            </a:r>
          </a:p>
          <a:p>
            <a:pPr algn="ctr"/>
            <a:r>
              <a:rPr lang="ru-RU" sz="2000" b="1" dirty="0"/>
              <a:t>— Здравствуй, Дедушка Мороз! </a:t>
            </a:r>
          </a:p>
          <a:p>
            <a:pPr algn="ctr"/>
            <a:r>
              <a:rPr lang="ru-RU" sz="2000" b="1" dirty="0"/>
              <a:t>Нам кататься, веселиться! </a:t>
            </a:r>
          </a:p>
          <a:p>
            <a:pPr algn="ctr"/>
            <a:r>
              <a:rPr lang="ru-RU" sz="2000" b="1" dirty="0"/>
              <a:t>Санки легкие — в разбег! </a:t>
            </a:r>
          </a:p>
          <a:p>
            <a:pPr algn="ctr"/>
            <a:r>
              <a:rPr lang="ru-RU" sz="2000" b="1" dirty="0"/>
              <a:t>Кто промчится, будто птица </a:t>
            </a:r>
          </a:p>
          <a:p>
            <a:pPr algn="ctr"/>
            <a:r>
              <a:rPr lang="ru-RU" sz="2000" b="1" dirty="0"/>
              <a:t>Кто свернется прямо в снег. </a:t>
            </a:r>
          </a:p>
          <a:p>
            <a:pPr algn="ctr"/>
            <a:r>
              <a:rPr lang="ru-RU" sz="2000" b="1" dirty="0"/>
              <a:t>Снег пушистый мягче ваты, </a:t>
            </a:r>
          </a:p>
          <a:p>
            <a:pPr algn="ctr"/>
            <a:r>
              <a:rPr lang="ru-RU" sz="2000" b="1" dirty="0"/>
              <a:t>Отряхнемся, побежим. </a:t>
            </a:r>
          </a:p>
          <a:p>
            <a:pPr algn="ctr"/>
            <a:r>
              <a:rPr lang="ru-RU" sz="2000" b="1" dirty="0"/>
              <a:t>Мы — веселые ребята, </a:t>
            </a:r>
          </a:p>
          <a:p>
            <a:pPr algn="ctr"/>
            <a:r>
              <a:rPr lang="ru-RU" sz="2000" b="1" dirty="0"/>
              <a:t>От мороза — не дрожим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C:\Users\Катя\Desktop\6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3050"/>
            <a:ext cx="4176464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0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6206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Год обезьяны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4032448" cy="6192688"/>
          </a:xfrm>
        </p:spPr>
        <p:txBody>
          <a:bodyPr>
            <a:noAutofit/>
          </a:bodyPr>
          <a:lstStyle/>
          <a:p>
            <a:r>
              <a:rPr lang="ru-RU" sz="2000" b="1" dirty="0"/>
              <a:t>Желанье каждый загадает, </a:t>
            </a:r>
          </a:p>
          <a:p>
            <a:r>
              <a:rPr lang="ru-RU" sz="2000" b="1" dirty="0"/>
              <a:t>Когда 12 раз пробьёт, </a:t>
            </a:r>
          </a:p>
          <a:p>
            <a:r>
              <a:rPr lang="ru-RU" sz="2000" b="1" dirty="0"/>
              <a:t>Пусть всё, чего душа желает, </a:t>
            </a:r>
          </a:p>
          <a:p>
            <a:r>
              <a:rPr lang="ru-RU" sz="2000" b="1" dirty="0"/>
              <a:t>Свершится и произойдёт! </a:t>
            </a:r>
          </a:p>
          <a:p>
            <a:r>
              <a:rPr lang="ru-RU" sz="2000" b="1" dirty="0"/>
              <a:t>И Обезьяны год грядущий </a:t>
            </a:r>
          </a:p>
          <a:p>
            <a:r>
              <a:rPr lang="ru-RU" sz="2000" b="1" dirty="0"/>
              <a:t>Пусть будет предыдущих лучше! </a:t>
            </a:r>
          </a:p>
          <a:p>
            <a:r>
              <a:rPr lang="ru-RU" sz="2000" b="1" dirty="0"/>
              <a:t>На ёлке пусть огни горят, </a:t>
            </a:r>
          </a:p>
          <a:p>
            <a:r>
              <a:rPr lang="ru-RU" sz="2000" b="1" dirty="0"/>
              <a:t>Все «С новым счастьем!» - говорят. </a:t>
            </a:r>
          </a:p>
          <a:p>
            <a:r>
              <a:rPr lang="ru-RU" sz="2000" b="1" dirty="0"/>
              <a:t>А пахнет в этот день особый </a:t>
            </a:r>
          </a:p>
          <a:p>
            <a:r>
              <a:rPr lang="ru-RU" sz="2000" b="1" dirty="0"/>
              <a:t>И мандарином и хвоей, </a:t>
            </a:r>
          </a:p>
          <a:p>
            <a:r>
              <a:rPr lang="ru-RU" sz="2000" b="1" dirty="0"/>
              <a:t>И всех нас в детство возвращает, </a:t>
            </a:r>
          </a:p>
          <a:p>
            <a:r>
              <a:rPr lang="ru-RU" sz="2000" b="1" dirty="0"/>
              <a:t>Приносит радость он с собой. </a:t>
            </a:r>
          </a:p>
          <a:p>
            <a:r>
              <a:rPr lang="ru-RU" sz="2000" b="1" dirty="0"/>
              <a:t>И будет этот год счастливым </a:t>
            </a:r>
          </a:p>
          <a:p>
            <a:r>
              <a:rPr lang="ru-RU" sz="2000" b="1" dirty="0"/>
              <a:t>И стол, и дом будет богат. </a:t>
            </a:r>
          </a:p>
          <a:p>
            <a:r>
              <a:rPr lang="ru-RU" sz="2000" b="1" dirty="0"/>
              <a:t>И достижения все наши </a:t>
            </a:r>
          </a:p>
          <a:p>
            <a:r>
              <a:rPr lang="ru-RU" sz="2000" b="1" dirty="0"/>
              <a:t>Пусть приумножатся стократ.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 descr="C:\Users\Катя\Desktop\1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528392" cy="4713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1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08912" cy="6237312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С Новым Годом!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1" y="908720"/>
            <a:ext cx="52759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en-US" sz="2800" dirty="0" smtClean="0"/>
              <a:t>http://pozdrav.a-angel.ru/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5091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http://allforchildren.ru/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http://kladraz.ru/</a:t>
            </a:r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http://deti-online.com/</a:t>
            </a:r>
            <a:endParaRPr lang="ru-RU" sz="2800" dirty="0" smtClean="0"/>
          </a:p>
          <a:p>
            <a:r>
              <a:rPr lang="en-US" sz="2800" dirty="0" smtClean="0"/>
              <a:t>http://beautyhalf.ru/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37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нового года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Autofit/>
          </a:bodyPr>
          <a:lstStyle/>
          <a:p>
            <a:pPr lvl="6" algn="ctr">
              <a:buNone/>
            </a:pPr>
            <a:r>
              <a:rPr lang="ru-RU" sz="2400" dirty="0"/>
              <a:t>В России этот праздник не всегда отмечался 1 января. Древние славяне делили год на 12 месяцев, и каждое название соответствовало определенному времени года. Январь был временем для вырубки леса; февралю сопутствовали лютые морозы; в марте собирали березовый сок; на апрель приходилось цветение плодовых деревьев; в мае зеленела трава, которая украшала землю; в июне созревала вишня, которая была одной из любимых ягод на </a:t>
            </a:r>
            <a:r>
              <a:rPr lang="ru-RU" sz="2400" dirty="0" smtClean="0"/>
              <a:t>Руси</a:t>
            </a:r>
            <a:endParaRPr lang="ru-RU" sz="2400" dirty="0"/>
          </a:p>
        </p:txBody>
      </p:sp>
      <p:pic>
        <p:nvPicPr>
          <p:cNvPr id="3074" name="Picture 2" descr="C:\Users\Катя\Desktop\uq0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650207" cy="2586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94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algn="ctr"/>
            <a:r>
              <a:rPr lang="ru-RU" sz="2400" dirty="0" smtClean="0"/>
              <a:t>На июль приходилось цветение липы, которую впоследствии использовали для приготовления чая; поэтому этот месяц так и называли— «липец». Август был началом сезонных работ, в поле шла жатва; сентябрь называли «</a:t>
            </a:r>
            <a:r>
              <a:rPr lang="ru-RU" sz="2400" dirty="0" err="1" smtClean="0"/>
              <a:t>вересень</a:t>
            </a:r>
            <a:r>
              <a:rPr lang="ru-RU" sz="2400" dirty="0" smtClean="0"/>
              <a:t>», так как на этот месяц приходилось цветение вереска; «листопад» — так называли октябрь, и это название говорит само за себя. Ноябрь сопровождался холодами, земля становилась голой, мерзлой, казалась безжизненной, а с приходом декабря приходил и холод с морозами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атя\Desktop\ngdetpict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915816" cy="291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94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6394722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Встречать Новый год люди стали ещё в глубокой древности. Давайте же рассмотрим становление празднования Нового года как праздника в разных странах мира.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Индии, Месопотамии, в Армении его встречали 21 марта, в день равноденствия, когда приходила весна и начинались полевые работы, делалось это неспроста, а чтобы получить богатый урожай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Древней Греции Новый год отмечали 22 июня, когда наступал самый продолжительный день в году. Праздновали его весело, с шествиями в ряженых костюмах сатиров, воспевающих бога Виноделия </a:t>
            </a:r>
            <a:r>
              <a:rPr lang="ru-RU" sz="2400" dirty="0" smtClean="0"/>
              <a:t>Диониса.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2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96944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В Древнем Египте Новый год встречали в сентябре, мистериями в честь звезды Сириуса. Жрецы проводили церемонию в честь появления звезды на небосклоне.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Но Рим оставил самый яркий след в становлении и праздновании Нового года, благодаря легендарному римскому императору Юлию Цезарю. Именно он ввёл в действие свой календарь с 365 днями, по 7 дней в неделю. Именно по нему в просвещённом мире стали вести летоисчисления.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3" name="Picture 3" descr="C:\Users\Катя\Desktop\d18fd0bbd0b8d0bdd0bad0b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79" y="4149080"/>
            <a:ext cx="2149936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Традиции и встреча нового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0"/>
          </a:xfrm>
        </p:spPr>
        <p:txBody>
          <a:bodyPr>
            <a:noAutofit/>
          </a:bodyPr>
          <a:lstStyle/>
          <a:p>
            <a:r>
              <a:rPr lang="ru-RU" sz="2400" dirty="0"/>
              <a:t>Неизменный атрибут праздника – елка, ведь деревья олицетворяют собой связь человека с природой и Высшими силами и являются символом обновления. По сложившейся традиции, елочку украшают яркими игрушками и сладостями за две недели до наступления Нового года. Стоит елочка вплоть до Крещения. Раньше ее разобрать и выбросить – отвлечь от дома богатство и удачу.</a:t>
            </a:r>
          </a:p>
          <a:p>
            <a:r>
              <a:rPr lang="ru-RU" sz="2400" dirty="0"/>
              <a:t>Еще одна замечательная традиция праздника – пышный и богатый стол. Считается, что вкусные и разнообразные угощения в новогоднюю ночь – стопроцентный залог того, что весь год голодать вы точно не будете. Конечно, новогодний стол немыслим без шаманского. Традиция пить в честь праздника игристое вино появилась еще в конце 16 века, во Франции, на родине этого замечательного напитка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539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Не стоит забывать и о подарках. Обычай дарить на Новый год памятные сувениры для взрослых и подарки для детей возник в Германии, еще в 15 веке, когда Новый год только-только начинали отмечать «на современный манер». Подарки можно изготовить и самостоятельно. Считается, то такие презенты приносят большую удачу.</a:t>
            </a:r>
          </a:p>
          <a:p>
            <a:r>
              <a:rPr lang="ru-RU" sz="2400" dirty="0" smtClean="0"/>
              <a:t>Новый год – праздник любви и всепрощения. Традиционно в новогоднюю ночь люди прощают друг другу обиды и обмениваются поцелуями.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146" name="Picture 2" descr="C:\Users\Катя\Desktop\36e3288d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41861"/>
            <a:ext cx="2016224" cy="2816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39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празднуют новый год?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Традиционно Новый год считается семейным праздником. Поэтому встречать его следует дома, с родными и близкими. Правда, это не значит, что так нужно провести весь праздник. Есть славный обычай в новогоднюю ночь выехать на природу и выпить по бокалу шампанского на опушке заснеженного леса.</a:t>
            </a:r>
          </a:p>
          <a:p>
            <a:r>
              <a:rPr lang="ru-RU" dirty="0"/>
              <a:t>Любители же пышных торжеств могут отправиться на новогодний бал. Традиции устраивать костюмированные балы и карнавалы в новогоднюю ночь насчитывается несколько сотен лет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lvl="8"/>
            <a:r>
              <a:rPr lang="ru-RU" sz="2800" dirty="0" smtClean="0"/>
              <a:t>Вне всяких сомнений, Новый год – самый веселый праздник. Поэтому его принято отмечать очень бурно. Даже если что-то не ладится и на душе «кошки скребут», в новогоднюю ночь надо радоваться, гулять, танцевать, наряжаться в маскарадные костюмы, поздравлять знакомых и незнакомых людей. Ни в коем случае нельзя оставаться в одиночестве и раскисать. Это и есть основная новогодняя традиция. Ведь, по поверьям, как проведешь новогоднюю ночь – таким будет и весь следующий год.</a:t>
            </a:r>
          </a:p>
          <a:p>
            <a:pPr lvl="8"/>
            <a:endParaRPr lang="ru-RU" dirty="0"/>
          </a:p>
        </p:txBody>
      </p:sp>
      <p:pic>
        <p:nvPicPr>
          <p:cNvPr id="4" name="Picture 3" descr="C:\Users\Катя\Desktop\24284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2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997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История нового года </vt:lpstr>
      <vt:lpstr>Слайд 3</vt:lpstr>
      <vt:lpstr>Встречать Новый год люди стали ещё в глубокой древности. Давайте же рассмотрим становление празднования Нового года как праздника в разных странах мира.  В Индии, Месопотамии, в Армении его встречали 21 марта, в день равноденствия, когда приходила весна и начинались полевые работы, делалось это неспроста, а чтобы получить богатый урожай.  В Древней Греции Новый год отмечали 22 июня, когда наступал самый продолжительный день в году. Праздновали его весело, с шествиями в ряженых костюмах сатиров, воспевающих бога Виноделия Диониса.   </vt:lpstr>
      <vt:lpstr>В Древнем Египте Новый год встречали в сентябре, мистериями в честь звезды Сириуса. Жрецы проводили церемонию в честь появления звезды на небосклоне.  Но Рим оставил самый яркий след в становлении и праздновании Нового года, благодаря легендарному римскому императору Юлию Цезарю. Именно он ввёл в действие свой календарь с 365 днями, по 7 дней в неделю. Именно по нему в просвещённом мире стали вести летоисчисления. </vt:lpstr>
      <vt:lpstr>Традиции и встреча нового года</vt:lpstr>
      <vt:lpstr>Слайд 7</vt:lpstr>
      <vt:lpstr>Где празднуют новый год?</vt:lpstr>
      <vt:lpstr>Слайд 9</vt:lpstr>
      <vt:lpstr>Дед мороз-красный нос</vt:lpstr>
      <vt:lpstr>Ёлка</vt:lpstr>
      <vt:lpstr>Снегурочка</vt:lpstr>
      <vt:lpstr>Дед мороз</vt:lpstr>
      <vt:lpstr>Год обезьяны</vt:lpstr>
      <vt:lpstr>С Новым Годом!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dc:creator>Валентина</dc:creator>
  <cp:lastModifiedBy>Катя</cp:lastModifiedBy>
  <cp:revision>26</cp:revision>
  <dcterms:created xsi:type="dcterms:W3CDTF">2015-12-05T07:45:11Z</dcterms:created>
  <dcterms:modified xsi:type="dcterms:W3CDTF">2016-01-09T06:43:59Z</dcterms:modified>
</cp:coreProperties>
</file>