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1" r:id="rId9"/>
    <p:sldId id="265" r:id="rId10"/>
    <p:sldId id="266" r:id="rId11"/>
    <p:sldId id="268" r:id="rId12"/>
    <p:sldId id="264" r:id="rId13"/>
    <p:sldId id="267" r:id="rId14"/>
    <p:sldId id="269" r:id="rId15"/>
    <p:sldId id="271" r:id="rId16"/>
    <p:sldId id="272" r:id="rId17"/>
    <p:sldId id="270" r:id="rId18"/>
    <p:sldId id="273" r:id="rId19"/>
    <p:sldId id="278" r:id="rId20"/>
    <p:sldId id="274" r:id="rId21"/>
    <p:sldId id="276" r:id="rId22"/>
    <p:sldId id="277" r:id="rId23"/>
    <p:sldId id="275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967"/>
    <a:srgbClr val="2A2DBA"/>
    <a:srgbClr val="232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4" autoAdjust="0"/>
    <p:restoredTop sz="94660" autoAdjust="0"/>
  </p:normalViewPr>
  <p:slideViewPr>
    <p:cSldViewPr snapToGrid="0">
      <p:cViewPr>
        <p:scale>
          <a:sx n="48" d="100"/>
          <a:sy n="48" d="100"/>
        </p:scale>
        <p:origin x="-384" y="-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B351-9095-4EDE-BEAF-2A3BF26F6985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A23E-F500-451D-90E9-697DA00D1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00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AF888-9162-4B5C-8DDD-2DF6CD54A8A6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B752-DDA7-46AB-8172-A51F62789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849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F1B3-3184-4B4C-BC5C-EC952515AF13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0CBF-2D25-4B6E-AF20-2BD2A703B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769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243C-7271-4FC1-B10B-A08D003CAAEA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C4D5-64BA-49BA-8F55-CB12F8DBE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6CB4-F3E5-4FBF-AE02-46E77BC91B26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54B7-4A2F-4543-9535-36DB4254D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043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D967-C187-4901-8FAE-AEFF79E0EDB1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9F88-B96D-48CA-93A2-C3EC6746E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265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408C-DB8A-425E-865B-36D460F1ED2C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CAFD-CE2C-43E3-9F9B-E89F512A8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838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8D8B-D09E-4E31-87A2-A4310E1A220E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17DFB-F876-4034-BE1A-1BE88EBF4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842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09634-6128-4FD1-A4DD-155146BDB36F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F1D1-4133-4D7B-9010-BEBF62938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01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1833-7704-4758-8394-D9D2E037DC6E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51C5-E6B3-40CC-B9DA-B33052813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529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F024E-AB94-4E73-81CE-6391BD7A716D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B7DFE-7366-4275-8006-62675BBDB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4608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ECF21-1CC4-476C-BCB0-B8215ADF3414}" type="datetimeFigureOut">
              <a:rPr lang="ru-RU"/>
              <a:pPr>
                <a:defRPr/>
              </a:pPr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23CC1-CE21-48AA-9961-31C473F78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8.xml"/><Relationship Id="rId18" Type="http://schemas.openxmlformats.org/officeDocument/2006/relationships/slide" Target="slide19.xml"/><Relationship Id="rId3" Type="http://schemas.microsoft.com/office/2007/relationships/hdphoto" Target="../media/hdphoto1.wdp"/><Relationship Id="rId21" Type="http://schemas.openxmlformats.org/officeDocument/2006/relationships/slide" Target="slide23.xml"/><Relationship Id="rId7" Type="http://schemas.openxmlformats.org/officeDocument/2006/relationships/slide" Target="slide11.xml"/><Relationship Id="rId12" Type="http://schemas.openxmlformats.org/officeDocument/2006/relationships/slide" Target="slide7.xml"/><Relationship Id="rId17" Type="http://schemas.openxmlformats.org/officeDocument/2006/relationships/slide" Target="slide18.xml"/><Relationship Id="rId25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slide" Target="slide6.xml"/><Relationship Id="rId24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20.xml"/><Relationship Id="rId4" Type="http://schemas.openxmlformats.org/officeDocument/2006/relationships/slide" Target="slide3.xml"/><Relationship Id="rId9" Type="http://schemas.openxmlformats.org/officeDocument/2006/relationships/slide" Target="slide10.xml"/><Relationship Id="rId14" Type="http://schemas.openxmlformats.org/officeDocument/2006/relationships/slide" Target="slide14.xml"/><Relationship Id="rId2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llcoo.com/holiday/2012_New_Year_Around_the_World/wallpapers/1280x800/New_Year_018.jpg" TargetMode="External"/><Relationship Id="rId13" Type="http://schemas.openxmlformats.org/officeDocument/2006/relationships/hyperlink" Target="http://900igr.net/datas/prazdniki/Novyj-god-dlja-detej/0008-008-SHotlandija.jpg" TargetMode="External"/><Relationship Id="rId18" Type="http://schemas.openxmlformats.org/officeDocument/2006/relationships/hyperlink" Target="http://crossfitteika.lv/wp-content/uploads/2014/12/CFTEIKA-CHRISTMAS.png" TargetMode="External"/><Relationship Id="rId3" Type="http://schemas.openxmlformats.org/officeDocument/2006/relationships/hyperlink" Target="http://www.nice-places.com/articles/europe/different/288.htm" TargetMode="External"/><Relationship Id="rId7" Type="http://schemas.openxmlformats.org/officeDocument/2006/relationships/hyperlink" Target="http://the-flack.com/wp-content/uploads/2012/07/Big-Ben-fireworks_m1.jpg" TargetMode="External"/><Relationship Id="rId12" Type="http://schemas.openxmlformats.org/officeDocument/2006/relationships/hyperlink" Target="http://www.londonforyou.ru/photos/phomTGtVU.jpg" TargetMode="External"/><Relationship Id="rId17" Type="http://schemas.openxmlformats.org/officeDocument/2006/relationships/hyperlink" Target="https://travelblog.expedia.com.sg/wp-content/uploads/2015/08/leuku_al_0082_4790.jpg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://www.visitcopenhagen.com/sites/default/files/asp/visitcopenhagen/kultorvets_julemarked_1180x510_vers_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.dailymail.co.uk/i/pix/2014/12/15/2410323100000578-2874222-image-m-34_1418642657117.jpg" TargetMode="External"/><Relationship Id="rId11" Type="http://schemas.openxmlformats.org/officeDocument/2006/relationships/hyperlink" Target="http://www.kannimports.com/pipka_santas/pipka_mem_macnicholas_lg.jpg" TargetMode="External"/><Relationship Id="rId5" Type="http://schemas.openxmlformats.org/officeDocument/2006/relationships/hyperlink" Target="http://peneroka.com/wp-content/uploads/2015/11/London-Eye-New-Years-Eve.jpg" TargetMode="External"/><Relationship Id="rId15" Type="http://schemas.openxmlformats.org/officeDocument/2006/relationships/hyperlink" Target="http://2.bp.blogspot.com/-gRuPxkfZXdI/TvYSrvbDtUI/AAAAAAAAAsc/vx7WgOFG3Qo/s1600/Holiday+Xmas_8.jpg" TargetMode="External"/><Relationship Id="rId10" Type="http://schemas.openxmlformats.org/officeDocument/2006/relationships/hyperlink" Target="https://upload.wikimedia.org/wikipedia/commons/e/e6/EdinburghNYE.jpg" TargetMode="External"/><Relationship Id="rId4" Type="http://schemas.openxmlformats.org/officeDocument/2006/relationships/hyperlink" Target="http://halyktravel.kz/images/hekimablog/blogimages/272/th1332139484-angliya-ng.jpg" TargetMode="External"/><Relationship Id="rId9" Type="http://schemas.openxmlformats.org/officeDocument/2006/relationships/hyperlink" Target="http://travelingcanucks.com/wp-content/uploads/2014/11/edinburgh-winter.jpg" TargetMode="External"/><Relationship Id="rId14" Type="http://schemas.openxmlformats.org/officeDocument/2006/relationships/hyperlink" Target="http://www.powned.tv/images/fotos/london01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tanuna.at.ua/blog/top_28_prazdnovanij_novogo_goda/2012-09-29-175" TargetMode="External"/><Relationship Id="rId13" Type="http://schemas.openxmlformats.org/officeDocument/2006/relationships/hyperlink" Target="http://www.s-b-s.su/ya-sama/articles/vse-o-prazdnikakh/nacionalnyjj-prazdnik/kak-otmechayut-novyjj-god-v-ispanii/" TargetMode="External"/><Relationship Id="rId18" Type="http://schemas.openxmlformats.org/officeDocument/2006/relationships/hyperlink" Target="http://outletov.net/goodtoknow/shoping-turistam/ikh-nravy-novogodnie-traditsii-raznykh-stran/" TargetMode="External"/><Relationship Id="rId3" Type="http://schemas.openxmlformats.org/officeDocument/2006/relationships/hyperlink" Target="http://ny.4banket.ru/wp-content/uploads/2015/11/Novogodnie-i-rozhdestvenskie-traditsii-finnov3.jpg" TargetMode="External"/><Relationship Id="rId7" Type="http://schemas.openxmlformats.org/officeDocument/2006/relationships/hyperlink" Target="http://panama.ru/novyj-god-v-paname/" TargetMode="External"/><Relationship Id="rId12" Type="http://schemas.openxmlformats.org/officeDocument/2006/relationships/hyperlink" Target="http://people.tourskidka.ru/greece/kak-otmechayut-novyy-god-v-grecii.html" TargetMode="External"/><Relationship Id="rId17" Type="http://schemas.openxmlformats.org/officeDocument/2006/relationships/hyperlink" Target="http://www.genskie-nogki.ru/features_of_new_year_celebrations.php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://www.evanvitaleconsulting.com/wp-content/uploads/2015/01/China-Light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360emandarin.com/sites/default/files/112.jpg" TargetMode="External"/><Relationship Id="rId11" Type="http://schemas.openxmlformats.org/officeDocument/2006/relationships/hyperlink" Target="http://imigrant-hungary.com/blog/gosudarstvennye-prazdniki-v-vengrii/" TargetMode="External"/><Relationship Id="rId5" Type="http://schemas.openxmlformats.org/officeDocument/2006/relationships/hyperlink" Target="http://st1.imhonet.ru/photos/out/45114eac/1063081_source.jpg" TargetMode="External"/><Relationship Id="rId15" Type="http://schemas.openxmlformats.org/officeDocument/2006/relationships/hyperlink" Target="http://domovladelets.ru/archive/article-191/" TargetMode="External"/><Relationship Id="rId10" Type="http://schemas.openxmlformats.org/officeDocument/2006/relationships/hyperlink" Target="http://gidland.com/content/novyy-god-v-avstrii" TargetMode="External"/><Relationship Id="rId19" Type="http://schemas.openxmlformats.org/officeDocument/2006/relationships/hyperlink" Target="http://forum.ocharovanie-zhenstvennosti.ru/viewtopic.php?f=363&amp;t=3900&amp;start=45" TargetMode="External"/><Relationship Id="rId4" Type="http://schemas.openxmlformats.org/officeDocument/2006/relationships/hyperlink" Target="http://www.triumftour.ru/_files_/t_images/big_2231.jpg" TargetMode="External"/><Relationship Id="rId9" Type="http://schemas.openxmlformats.org/officeDocument/2006/relationships/hyperlink" Target="http://my.mail.ru/community/vegeta-religioza/0917D0C5F906CF35.html" TargetMode="External"/><Relationship Id="rId14" Type="http://schemas.openxmlformats.org/officeDocument/2006/relationships/hyperlink" Target="http://progorod58.ru/news/view/71005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lider99.livejournal.com/385517.html" TargetMode="External"/><Relationship Id="rId13" Type="http://schemas.openxmlformats.org/officeDocument/2006/relationships/hyperlink" Target="http://matrade.ru/uploads/posts/2014-06/1403528028_12412_xkq3bs.jpeg" TargetMode="External"/><Relationship Id="rId18" Type="http://schemas.openxmlformats.org/officeDocument/2006/relationships/hyperlink" Target="http://dzyannica.by/sites/default/files/2014%20god/foto_8829/plan%20meropriyatii_big.jpg" TargetMode="External"/><Relationship Id="rId3" Type="http://schemas.openxmlformats.org/officeDocument/2006/relationships/hyperlink" Target="http://rus-gall.livejournal.com/73123.html" TargetMode="External"/><Relationship Id="rId7" Type="http://schemas.openxmlformats.org/officeDocument/2006/relationships/hyperlink" Target="http://www.wittyfeed.com/story/11892/9-Best-Places-To-Celebrate-New-Year-2016" TargetMode="External"/><Relationship Id="rId12" Type="http://schemas.openxmlformats.org/officeDocument/2006/relationships/hyperlink" Target="http://3.bp.blogspot.com/-oLgtlKPLiJ4/UsNdb8kGlSI/AAAAAAAAA54/STJf8xQeaKA/s1600/VSVSV.jpg" TargetMode="External"/><Relationship Id="rId17" Type="http://schemas.openxmlformats.org/officeDocument/2006/relationships/hyperlink" Target="https://im0-tub-ru.yandex.net/i?id=9f236e82239f2289ba8be00b767ecbcb&amp;n=33&amp;h=190&amp;w=254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://ye.ua/images/news/Nasinnya_mozhna_proroschuvati_u_termosi_136386104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dravkom.ru/how_right/ne-indeikoy-edinoy-kakie-bluda-podayut-v-mire-na-rozhdestvo-i-novy-god" TargetMode="External"/><Relationship Id="rId11" Type="http://schemas.openxmlformats.org/officeDocument/2006/relationships/hyperlink" Target="https://im0-tub-ru.yandex.net/i?id=d2771dc7a5c51ccabee8928953cda37e&amp;n=33&amp;h=190&amp;w=338" TargetMode="External"/><Relationship Id="rId5" Type="http://schemas.openxmlformats.org/officeDocument/2006/relationships/hyperlink" Target="http://wairssalon.3nx.ru/viewtopic.php?p=785" TargetMode="External"/><Relationship Id="rId15" Type="http://schemas.openxmlformats.org/officeDocument/2006/relationships/hyperlink" Target="https://im1-tub-ru.yandex.net/i?id=5bc552fc55f80e09ab6873245af83b57&amp;n=33&amp;h=190&amp;w=292" TargetMode="External"/><Relationship Id="rId10" Type="http://schemas.openxmlformats.org/officeDocument/2006/relationships/hyperlink" Target="http://cs2.livemaster.ru/storage/fc/2c/bbb71f66c21eda23a7e3157e28rq--muzykalnye-instrumenty-svistok-derevyannyj-dudochka.jpg" TargetMode="External"/><Relationship Id="rId4" Type="http://schemas.openxmlformats.org/officeDocument/2006/relationships/hyperlink" Target="http://nnm.me/blogs/aleeks1/rossiya-vstretila-novyy-2014-god/" TargetMode="External"/><Relationship Id="rId9" Type="http://schemas.openxmlformats.org/officeDocument/2006/relationships/hyperlink" Target="http://detsad321.ru/index-1382.htm" TargetMode="External"/><Relationship Id="rId14" Type="http://schemas.openxmlformats.org/officeDocument/2006/relationships/hyperlink" Target="https://transformsiberia.files.wordpress.com/2013/02/screen-shot-2013-02-05-at-10-50-12-pm.png?w=58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ownloads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5537200" y="1625600"/>
            <a:ext cx="139700" cy="227013"/>
            <a:chOff x="1816" y="1245"/>
            <a:chExt cx="360" cy="585"/>
          </a:xfrm>
        </p:grpSpPr>
        <p:sp>
          <p:nvSpPr>
            <p:cNvPr id="2116" name="AutoShap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117" name="AutoShape 8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3" name="Group 9"/>
          <p:cNvGrpSpPr>
            <a:grpSpLocks/>
          </p:cNvGrpSpPr>
          <p:nvPr/>
        </p:nvGrpSpPr>
        <p:grpSpPr bwMode="auto">
          <a:xfrm>
            <a:off x="5443538" y="1492250"/>
            <a:ext cx="133350" cy="217488"/>
            <a:chOff x="1816" y="1245"/>
            <a:chExt cx="360" cy="585"/>
          </a:xfrm>
        </p:grpSpPr>
        <p:sp>
          <p:nvSpPr>
            <p:cNvPr id="2114" name="AutoShap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115" name="AutoShape 11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4" name="Group 12"/>
          <p:cNvGrpSpPr>
            <a:grpSpLocks/>
          </p:cNvGrpSpPr>
          <p:nvPr/>
        </p:nvGrpSpPr>
        <p:grpSpPr bwMode="auto">
          <a:xfrm>
            <a:off x="5770563" y="1730375"/>
            <a:ext cx="133350" cy="217488"/>
            <a:chOff x="1816" y="1245"/>
            <a:chExt cx="360" cy="585"/>
          </a:xfrm>
        </p:grpSpPr>
        <p:sp>
          <p:nvSpPr>
            <p:cNvPr id="2112" name="AutoShape 1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113" name="AutoShape 14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5" name="Group 15"/>
          <p:cNvGrpSpPr>
            <a:grpSpLocks/>
          </p:cNvGrpSpPr>
          <p:nvPr/>
        </p:nvGrpSpPr>
        <p:grpSpPr bwMode="auto">
          <a:xfrm>
            <a:off x="8672513" y="2595563"/>
            <a:ext cx="138112" cy="223837"/>
            <a:chOff x="1816" y="1245"/>
            <a:chExt cx="360" cy="585"/>
          </a:xfrm>
        </p:grpSpPr>
        <p:sp>
          <p:nvSpPr>
            <p:cNvPr id="2110" name="AutoShape 1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111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6" name="Group 18"/>
          <p:cNvGrpSpPr>
            <a:grpSpLocks/>
          </p:cNvGrpSpPr>
          <p:nvPr/>
        </p:nvGrpSpPr>
        <p:grpSpPr bwMode="auto">
          <a:xfrm>
            <a:off x="8810625" y="1830388"/>
            <a:ext cx="142875" cy="233362"/>
            <a:chOff x="1816" y="1245"/>
            <a:chExt cx="360" cy="585"/>
          </a:xfrm>
        </p:grpSpPr>
        <p:sp>
          <p:nvSpPr>
            <p:cNvPr id="2108" name="AutoShape 19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109" name="AutoShape 20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7" name="Group 21"/>
          <p:cNvGrpSpPr>
            <a:grpSpLocks/>
          </p:cNvGrpSpPr>
          <p:nvPr/>
        </p:nvGrpSpPr>
        <p:grpSpPr bwMode="auto">
          <a:xfrm>
            <a:off x="5624513" y="1104900"/>
            <a:ext cx="141287" cy="228600"/>
            <a:chOff x="1816" y="1245"/>
            <a:chExt cx="360" cy="585"/>
          </a:xfrm>
        </p:grpSpPr>
        <p:sp>
          <p:nvSpPr>
            <p:cNvPr id="2106" name="AutoShape 22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107" name="AutoShape 23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8" name="Group 24"/>
          <p:cNvGrpSpPr>
            <a:grpSpLocks/>
          </p:cNvGrpSpPr>
          <p:nvPr/>
        </p:nvGrpSpPr>
        <p:grpSpPr bwMode="auto">
          <a:xfrm>
            <a:off x="5005388" y="1416050"/>
            <a:ext cx="142875" cy="231775"/>
            <a:chOff x="1816" y="1245"/>
            <a:chExt cx="360" cy="585"/>
          </a:xfrm>
        </p:grpSpPr>
        <p:sp>
          <p:nvSpPr>
            <p:cNvPr id="2104" name="AutoShape 25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105" name="AutoShape 26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9" name="Group 27"/>
          <p:cNvGrpSpPr>
            <a:grpSpLocks/>
          </p:cNvGrpSpPr>
          <p:nvPr/>
        </p:nvGrpSpPr>
        <p:grpSpPr bwMode="auto">
          <a:xfrm>
            <a:off x="4767263" y="1838325"/>
            <a:ext cx="142875" cy="233363"/>
            <a:chOff x="1816" y="1245"/>
            <a:chExt cx="360" cy="585"/>
          </a:xfrm>
        </p:grpSpPr>
        <p:sp>
          <p:nvSpPr>
            <p:cNvPr id="2102" name="AutoShape 28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103" name="AutoShape 29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0" name="Group 30"/>
          <p:cNvGrpSpPr>
            <a:grpSpLocks/>
          </p:cNvGrpSpPr>
          <p:nvPr/>
        </p:nvGrpSpPr>
        <p:grpSpPr bwMode="auto">
          <a:xfrm>
            <a:off x="5319713" y="1814513"/>
            <a:ext cx="138112" cy="223837"/>
            <a:chOff x="1816" y="1245"/>
            <a:chExt cx="360" cy="585"/>
          </a:xfrm>
        </p:grpSpPr>
        <p:sp>
          <p:nvSpPr>
            <p:cNvPr id="2100" name="AutoShape 31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101" name="AutoShape 32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1" name="Group 33"/>
          <p:cNvGrpSpPr>
            <a:grpSpLocks/>
          </p:cNvGrpSpPr>
          <p:nvPr/>
        </p:nvGrpSpPr>
        <p:grpSpPr bwMode="auto">
          <a:xfrm>
            <a:off x="5681663" y="1968500"/>
            <a:ext cx="142875" cy="231775"/>
            <a:chOff x="1816" y="1245"/>
            <a:chExt cx="360" cy="585"/>
          </a:xfrm>
        </p:grpSpPr>
        <p:sp>
          <p:nvSpPr>
            <p:cNvPr id="2098" name="AutoShape 34">
              <a:hlinkClick r:id="rId1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99" name="AutoShape 35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2" name="Group 15"/>
          <p:cNvGrpSpPr>
            <a:grpSpLocks/>
          </p:cNvGrpSpPr>
          <p:nvPr/>
        </p:nvGrpSpPr>
        <p:grpSpPr bwMode="auto">
          <a:xfrm>
            <a:off x="8362950" y="1524000"/>
            <a:ext cx="138113" cy="223838"/>
            <a:chOff x="1816" y="1245"/>
            <a:chExt cx="360" cy="585"/>
          </a:xfrm>
        </p:grpSpPr>
        <p:sp>
          <p:nvSpPr>
            <p:cNvPr id="2096" name="AutoShape 16">
              <a:hlinkClick r:id="rId1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97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9696450" y="1957388"/>
            <a:ext cx="138113" cy="223837"/>
            <a:chOff x="1816" y="1245"/>
            <a:chExt cx="360" cy="585"/>
          </a:xfrm>
        </p:grpSpPr>
        <p:sp>
          <p:nvSpPr>
            <p:cNvPr id="2094" name="AutoShape 16">
              <a:hlinkClick r:id="rId1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95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4" name="Group 15"/>
          <p:cNvGrpSpPr>
            <a:grpSpLocks/>
          </p:cNvGrpSpPr>
          <p:nvPr/>
        </p:nvGrpSpPr>
        <p:grpSpPr bwMode="auto">
          <a:xfrm>
            <a:off x="7554913" y="2330450"/>
            <a:ext cx="138112" cy="223838"/>
            <a:chOff x="1816" y="1245"/>
            <a:chExt cx="360" cy="585"/>
          </a:xfrm>
        </p:grpSpPr>
        <p:sp>
          <p:nvSpPr>
            <p:cNvPr id="2092" name="AutoShape 16">
              <a:hlinkClick r:id="rId1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93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5" name="Group 15"/>
          <p:cNvGrpSpPr>
            <a:grpSpLocks/>
          </p:cNvGrpSpPr>
          <p:nvPr/>
        </p:nvGrpSpPr>
        <p:grpSpPr bwMode="auto">
          <a:xfrm>
            <a:off x="1752600" y="2414588"/>
            <a:ext cx="138113" cy="214312"/>
            <a:chOff x="1816" y="1245"/>
            <a:chExt cx="360" cy="585"/>
          </a:xfrm>
        </p:grpSpPr>
        <p:sp>
          <p:nvSpPr>
            <p:cNvPr id="2090" name="AutoShape 16">
              <a:hlinkClick r:id="rId1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91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6" name="Group 15"/>
          <p:cNvGrpSpPr>
            <a:grpSpLocks/>
          </p:cNvGrpSpPr>
          <p:nvPr/>
        </p:nvGrpSpPr>
        <p:grpSpPr bwMode="auto">
          <a:xfrm>
            <a:off x="2195513" y="2976563"/>
            <a:ext cx="138112" cy="214312"/>
            <a:chOff x="1816" y="1245"/>
            <a:chExt cx="360" cy="585"/>
          </a:xfrm>
        </p:grpSpPr>
        <p:sp>
          <p:nvSpPr>
            <p:cNvPr id="2088" name="AutoShape 16">
              <a:hlinkClick r:id="rId1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89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7" name="Group 15"/>
          <p:cNvGrpSpPr>
            <a:grpSpLocks/>
          </p:cNvGrpSpPr>
          <p:nvPr/>
        </p:nvGrpSpPr>
        <p:grpSpPr bwMode="auto">
          <a:xfrm>
            <a:off x="2941638" y="3998913"/>
            <a:ext cx="138112" cy="214312"/>
            <a:chOff x="1816" y="1245"/>
            <a:chExt cx="360" cy="585"/>
          </a:xfrm>
        </p:grpSpPr>
        <p:sp>
          <p:nvSpPr>
            <p:cNvPr id="2086" name="AutoShape 16">
              <a:hlinkClick r:id="rId1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87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8" name="Group 15"/>
          <p:cNvGrpSpPr>
            <a:grpSpLocks/>
          </p:cNvGrpSpPr>
          <p:nvPr/>
        </p:nvGrpSpPr>
        <p:grpSpPr bwMode="auto">
          <a:xfrm>
            <a:off x="1714500" y="3000375"/>
            <a:ext cx="138113" cy="214313"/>
            <a:chOff x="1816" y="1245"/>
            <a:chExt cx="360" cy="585"/>
          </a:xfrm>
        </p:grpSpPr>
        <p:sp>
          <p:nvSpPr>
            <p:cNvPr id="2084" name="AutoShape 16">
              <a:hlinkClick r:id="rId2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85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9" name="Group 15"/>
          <p:cNvGrpSpPr>
            <a:grpSpLocks/>
          </p:cNvGrpSpPr>
          <p:nvPr/>
        </p:nvGrpSpPr>
        <p:grpSpPr bwMode="auto">
          <a:xfrm>
            <a:off x="7872413" y="2352675"/>
            <a:ext cx="138112" cy="214313"/>
            <a:chOff x="1816" y="1245"/>
            <a:chExt cx="360" cy="585"/>
          </a:xfrm>
        </p:grpSpPr>
        <p:sp>
          <p:nvSpPr>
            <p:cNvPr id="2082" name="AutoShape 16">
              <a:hlinkClick r:id="rId2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83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70" name="Group 15"/>
          <p:cNvGrpSpPr>
            <a:grpSpLocks/>
          </p:cNvGrpSpPr>
          <p:nvPr/>
        </p:nvGrpSpPr>
        <p:grpSpPr bwMode="auto">
          <a:xfrm>
            <a:off x="5478463" y="1579563"/>
            <a:ext cx="138112" cy="214312"/>
            <a:chOff x="1816" y="1245"/>
            <a:chExt cx="360" cy="585"/>
          </a:xfrm>
        </p:grpSpPr>
        <p:sp>
          <p:nvSpPr>
            <p:cNvPr id="2080" name="AutoShape 16">
              <a:hlinkClick r:id="rId2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81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71" name="Group 15"/>
          <p:cNvGrpSpPr>
            <a:grpSpLocks/>
          </p:cNvGrpSpPr>
          <p:nvPr/>
        </p:nvGrpSpPr>
        <p:grpSpPr bwMode="auto">
          <a:xfrm>
            <a:off x="6178550" y="1106488"/>
            <a:ext cx="242888" cy="377825"/>
            <a:chOff x="1816" y="1245"/>
            <a:chExt cx="360" cy="585"/>
          </a:xfrm>
        </p:grpSpPr>
        <p:sp>
          <p:nvSpPr>
            <p:cNvPr id="2078" name="AutoShape 16">
              <a:hlinkClick r:id="rId2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79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72" name="Group 15"/>
          <p:cNvGrpSpPr>
            <a:grpSpLocks/>
          </p:cNvGrpSpPr>
          <p:nvPr/>
        </p:nvGrpSpPr>
        <p:grpSpPr bwMode="auto">
          <a:xfrm>
            <a:off x="4984750" y="1139825"/>
            <a:ext cx="138113" cy="223838"/>
            <a:chOff x="1816" y="1245"/>
            <a:chExt cx="360" cy="585"/>
          </a:xfrm>
        </p:grpSpPr>
        <p:sp>
          <p:nvSpPr>
            <p:cNvPr id="2076" name="AutoShape 16">
              <a:hlinkClick r:id="rId2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77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73" name="Group 15"/>
          <p:cNvGrpSpPr>
            <a:grpSpLocks/>
          </p:cNvGrpSpPr>
          <p:nvPr/>
        </p:nvGrpSpPr>
        <p:grpSpPr bwMode="auto">
          <a:xfrm>
            <a:off x="4948238" y="2019300"/>
            <a:ext cx="138112" cy="223838"/>
            <a:chOff x="1816" y="1245"/>
            <a:chExt cx="360" cy="585"/>
          </a:xfrm>
        </p:grpSpPr>
        <p:sp>
          <p:nvSpPr>
            <p:cNvPr id="2074" name="AutoShape 16">
              <a:hlinkClick r:id="rId2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16" y="1245"/>
              <a:ext cx="360" cy="3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hangingPunct="1"/>
              <a:endParaRPr lang="ru-RU" altLang="ru-RU" dirty="0"/>
            </a:p>
          </p:txBody>
        </p:sp>
        <p:cxnSp>
          <p:nvCxnSpPr>
            <p:cNvPr id="2075" name="AutoShape 17"/>
            <p:cNvCxnSpPr>
              <a:cxnSpLocks noChangeShapeType="1"/>
            </p:cNvCxnSpPr>
            <p:nvPr/>
          </p:nvCxnSpPr>
          <p:spPr bwMode="auto">
            <a:xfrm>
              <a:off x="1816" y="1320"/>
              <a:ext cx="0" cy="51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660" y="3018326"/>
            <a:ext cx="6322667" cy="1325563"/>
          </a:xfrm>
        </p:spPr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Как отмечают 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Новый год </a:t>
            </a:r>
            <a:b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в разных странах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70" name="Прямоугольник 70"/>
          <p:cNvSpPr>
            <a:spLocks noChangeArrowheads="1"/>
          </p:cNvSpPr>
          <p:nvPr/>
        </p:nvSpPr>
        <p:spPr bwMode="auto">
          <a:xfrm>
            <a:off x="1752600" y="4728680"/>
            <a:ext cx="1043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Arial" charset="0"/>
              </a:rPr>
              <a:t>Международный </a:t>
            </a: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конкурс для детей и педагогов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charset="0"/>
              </a:rPr>
              <a:t>"</a:t>
            </a: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У ёлочки в гостях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charset="0"/>
              </a:rPr>
              <a:t>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2060"/>
              </a:solidFill>
              <a:latin typeface="Arial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ФИО автора - </a:t>
            </a: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Поскребышев Артем Дмитриевич</a:t>
            </a: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Класс, школа </a:t>
            </a: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- 6 класс, АОУ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charset="0"/>
              </a:rPr>
              <a:t>Удмуртский </a:t>
            </a: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кадетский корпус ПФО </a:t>
            </a:r>
            <a:endParaRPr lang="ru-RU" altLang="ru-RU" sz="2000" dirty="0">
              <a:solidFill>
                <a:srgbClr val="002060"/>
              </a:solidFill>
              <a:latin typeface="Arial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002060"/>
              </a:solidFill>
              <a:latin typeface="Arial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г. Воткинск</a:t>
            </a: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66357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</a:rPr>
              <a:t>Скандинавия</a:t>
            </a:r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673100" y="1181100"/>
            <a:ext cx="112141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В первые секунды Нового года принято хрюкать под столом, чтобы отогнать от семьи нечисть, болезни и неудачи.</a:t>
            </a:r>
            <a:endParaRPr lang="ru-RU" altLang="ru-RU" sz="200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9" name="Picture 3" descr="G: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254250"/>
            <a:ext cx="60833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G:\Рисунок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254250"/>
            <a:ext cx="50990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238" y="390525"/>
            <a:ext cx="10515600" cy="77628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bg1"/>
                </a:solidFill>
                <a:latin typeface="Arial" charset="0"/>
              </a:rPr>
              <a:t>Вьетнам</a:t>
            </a:r>
            <a:endParaRPr lang="ru-RU" altLang="ru-RU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15925" y="1301750"/>
            <a:ext cx="113601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Новый год по лунно-солнечному календарю называется Тэт. Это семейный праздник, во время которого забываются все ссоры, прощаются обиды. Свои жилища вьетнамцы украшают миниатюрными мандариновыми деревьями с крохотными плодами. В каждом вьетнамском доме есть алтарь предков, и воздать дань их памяти — важная часть новогоднего торжества. Отмечают во Вьетнаме Новый год и 1 января, называется он "праздником молодых".</a:t>
            </a:r>
          </a:p>
        </p:txBody>
      </p:sp>
      <p:pic>
        <p:nvPicPr>
          <p:cNvPr id="12294" name="Picture 2" descr="G:\Рисунок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3167063"/>
            <a:ext cx="444023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G:\Рисунок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3233738"/>
            <a:ext cx="47275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</a:rPr>
              <a:t>Шотландия</a:t>
            </a:r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685800" y="1168400"/>
            <a:ext cx="10909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Новый год встречают своеобразным факельным шествием: поджигают бочки с дегтем и катят их по улицам. Таким образом, шотландцы "сжигают" старый год и освещают дорогу новому. От того, кто первым войдет в дом утром нового года, зависит благополучие хозяев. Считается, что счастье принесет темноволосый мужчина, пришедший с подарком.</a:t>
            </a:r>
            <a:endParaRPr lang="ru-RU" altLang="ru-RU" sz="240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3317" name="Picture 5" descr="G:\Рисунок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2943225"/>
            <a:ext cx="48006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G:\Рисунок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3700"/>
            <a:ext cx="51943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92163" y="193675"/>
            <a:ext cx="10515600" cy="7207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bg1"/>
                </a:solidFill>
                <a:latin typeface="Arial" charset="0"/>
              </a:rPr>
              <a:t>Китай</a:t>
            </a:r>
            <a:endParaRPr lang="ru-RU" altLang="ru-RU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423863" y="852488"/>
            <a:ext cx="112141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В новогоднюю ночь зажигают на улицах и площадях бесчисленное множество маленьких фонариков, веря, что искры от них прогонят злых духов. Сам же Новый год наступает в январе-феврале, поэтому ассоциируется он с завершением зимы и началом весны. Фонарям придают различную форму, украшают яркими рисунками, затейливыми орнаментами. Китайцы особенно любят ставить на улицах фонари в виде 12 животных, символизирующих каждый год из 12-летнего цикла лунного календаря.</a:t>
            </a:r>
            <a:endParaRPr lang="ru-RU" altLang="ru-RU" sz="2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341" name="Picture 3" descr="G:\Рисунок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148013"/>
            <a:ext cx="50466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G:\Рисунок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3148013"/>
            <a:ext cx="5043488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238" y="390525"/>
            <a:ext cx="10515600" cy="70167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</a:rPr>
              <a:t>Монголия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60400" y="1171575"/>
            <a:ext cx="1102836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Arial" charset="0"/>
              </a:rPr>
              <a:t>С приходом первого дня Нового года в стране начинается поистине всенародное гулянье. Официальный Новый год в стране — 1 января, а Новый год по лунно-солнечному календарю называется "Цагаан сар". По традиции в катан семье провожают старый год, проводы называются "битуун". В этот момент нельзя ссориться, спорить, ругаться и обманывать, это считается большим грехом.</a:t>
            </a:r>
          </a:p>
        </p:txBody>
      </p:sp>
      <p:pic>
        <p:nvPicPr>
          <p:cNvPr id="15365" name="Picture 2" descr="https://transformsiberia.files.wordpress.com/2013/02/screen-shot-2013-02-05-at-10-50-12-pm.png?w=5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230563"/>
            <a:ext cx="47720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://www.deano.de/wp-content/uploads/vietnam-new-ye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230563"/>
            <a:ext cx="489426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bg1"/>
                </a:solidFill>
                <a:latin typeface="Arial" charset="0"/>
              </a:rPr>
              <a:t>Индия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57200" y="1169988"/>
            <a:ext cx="113284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В Индии целых восемь дат, которые отмечаются как Новый год, так как в стране пересекается множество культур. В один из таких дней — Гуди Падва — необходимо съесть листья дерева ним-ним, которые на вкус очень горькие и неприятные. Но по старому поверью, они оберегают человека от болезней и бед и обеспечивают, как ни странно, сладкую жизнь. Жители украшают себя цветами розовых, красных, фиолетовых, или белых оттенков.</a:t>
            </a:r>
          </a:p>
        </p:txBody>
      </p:sp>
      <p:pic>
        <p:nvPicPr>
          <p:cNvPr id="16389" name="Picture 2" descr="G:\Рисунок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203575"/>
            <a:ext cx="48641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G:\Рисунок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203575"/>
            <a:ext cx="47593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722313" y="365125"/>
            <a:ext cx="10631487" cy="10636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</a:rPr>
              <a:t>Алжир, Марокко, Пакистан,</a:t>
            </a:r>
            <a:br>
              <a:rPr lang="ru-RU" altLang="ru-RU" b="1" smtClean="0">
                <a:solidFill>
                  <a:srgbClr val="002060"/>
                </a:solidFill>
                <a:latin typeface="Arial" charset="0"/>
              </a:rPr>
            </a:br>
            <a:r>
              <a:rPr lang="ru-RU" altLang="ru-RU" b="1" smtClean="0">
                <a:solidFill>
                  <a:srgbClr val="002060"/>
                </a:solidFill>
                <a:latin typeface="Arial" charset="0"/>
              </a:rPr>
              <a:t>Сирия, Танзания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08013" y="1676400"/>
            <a:ext cx="110791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Arial" charset="0"/>
              </a:rPr>
              <a:t>В Алжире, в Марокко, в Пакистане, в Сирии и в Танзании встречают Мухаррам — первый месяц года мусульманского лунного календаря. За несколько недель до этой даты мусульмане кладут на блюдо с водой зерна пшеницы или ячменя, чтобы они проросли. К началу нового года появляются ростки, которые символизируют начало новой жизни.</a:t>
            </a:r>
          </a:p>
        </p:txBody>
      </p:sp>
      <p:pic>
        <p:nvPicPr>
          <p:cNvPr id="17413" name="Picture 3" descr="G: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319463"/>
            <a:ext cx="532765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G:\Рисунок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319463"/>
            <a:ext cx="5262563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1338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bg1"/>
                </a:solidFill>
                <a:latin typeface="Arial" charset="0"/>
              </a:rPr>
              <a:t>Япония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57213" y="1016000"/>
            <a:ext cx="112268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Новый год в Японии - один из самых популярных праздников в стране. Японские дети встречают Новый год в новой одежде, полагая, что это принесет удачу и здоровье. А утром, когда Новый год уже вступает в свои права, японцы выходят встречать восход солнца, с первыми лучами они поздравляют друг друга и вручают подарки. Одной из самых ярких деталей убранства японского жилища перед Новым годом является "кадомацу" — цветочная композиция, в которой главенствует сосна, символ долголетия и выносливости.</a:t>
            </a:r>
          </a:p>
        </p:txBody>
      </p:sp>
      <p:pic>
        <p:nvPicPr>
          <p:cNvPr id="18437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G:\Рисунок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476625"/>
            <a:ext cx="460851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 descr="G:\Рисунок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449638"/>
            <a:ext cx="34067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86677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</a:rPr>
              <a:t>Куба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47700" y="1190625"/>
            <a:ext cx="11176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Arial" charset="0"/>
              </a:rPr>
              <a:t>На Кубе в канун Нового года заполняют водой всю посуду, которая есть в доме, а в полночь начинают выливать жидкость из окон. Таким образом все жители острова Свободы желают Новому году светлого и чистого, как вода, пути. А пока часы бьют 12 раз, необходимо проглотить 12 виноградинок, и тогда добро, согласие, процветание и мир будут сопровождать тебя все двенадцать месяцев.</a:t>
            </a:r>
          </a:p>
        </p:txBody>
      </p:sp>
      <p:pic>
        <p:nvPicPr>
          <p:cNvPr id="19461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G:\Рисунок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3087688"/>
            <a:ext cx="3097212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 descr="G:\Рисунок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144838"/>
            <a:ext cx="572293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bg1"/>
                </a:solidFill>
                <a:latin typeface="Arial" charset="0"/>
              </a:rPr>
              <a:t>Венесуэла</a:t>
            </a:r>
            <a:endParaRPr lang="ru-RU" altLang="ru-RU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430213" y="1168400"/>
            <a:ext cx="11247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bg1"/>
                </a:solidFill>
                <a:latin typeface="Arial" charset="0"/>
                <a:ea typeface="Times New Roman" pitchFamily="18" charset="0"/>
              </a:rPr>
              <a:t>Встреча Нового года в Венесуэле является особенным событием. Все родственники собираются вместе и готовят Ла айака  — один из видов очень сытной пищи с множеством приправ, которую едят все домочадцы в течение новогодней ночи. Все желают друг другу счастья в новом году и забывают все прошлые обиды.</a:t>
            </a:r>
          </a:p>
        </p:txBody>
      </p:sp>
      <p:pic>
        <p:nvPicPr>
          <p:cNvPr id="20485" name="Picture 5" descr="G:\Рисунок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932113"/>
            <a:ext cx="5053012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G:\Рисунок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963863"/>
            <a:ext cx="57023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Австрия</a:t>
            </a:r>
            <a:endParaRPr lang="ru-RU" altLang="ru-RU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17525" y="1270000"/>
            <a:ext cx="1150778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 dirty="0">
                <a:solidFill>
                  <a:srgbClr val="002060"/>
                </a:solidFill>
                <a:latin typeface="Arial" charset="0"/>
              </a:rPr>
              <a:t>Новый год в Австрии называется Сильвестром в честь Святого Сильвестра. Перед праздником все стараются запастись маленькими статуэтками в форме свинок, грибов, трубочистов. Эти фигурки по преданию приносят счастье в новом году. Австрийцы считают, что свинья, роя землю рылом, двигается вперёд, то и её фигурка поможет им в новом году продвигаться вперёд к намеченным целям.</a:t>
            </a:r>
          </a:p>
        </p:txBody>
      </p:sp>
      <p:pic>
        <p:nvPicPr>
          <p:cNvPr id="1026" name="Picture 2" descr="G: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109913"/>
            <a:ext cx="55784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109913"/>
            <a:ext cx="482123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</a:rPr>
              <a:t>Бразилия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723900" y="1181100"/>
            <a:ext cx="107823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Arial" charset="0"/>
              </a:rPr>
              <a:t>В Бразилии праздник встречи Нового года называется Иеманже. Пляжи наполняются людьми, и религиозное пение восхваляет Иеманже. Даже те, кто живет далеко от воды, стараются приехать на побережье, чтобы сделать подношения морю: чаще всего это — цветы на маленьких кораблях из древесины. Участники церемонии одеваются в костюмы определенного цвета — в зависимости от святого, который "будет править" в течение нового года.</a:t>
            </a:r>
          </a:p>
        </p:txBody>
      </p:sp>
      <p:pic>
        <p:nvPicPr>
          <p:cNvPr id="21509" name="Picture 3" descr="G:\Рисунок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379788"/>
            <a:ext cx="50530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G:\Рисунок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429000"/>
            <a:ext cx="5080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55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bg1"/>
                </a:solidFill>
                <a:latin typeface="Arial" charset="0"/>
              </a:rPr>
              <a:t>Панама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444500" y="1155700"/>
            <a:ext cx="11210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В Панаме в полночь, когда Новый год только начинается, звонят во все колокола, завывают сирены, гудят автомобили. Сами же панамцы — и дети, и взрослые — в это время громко кричат и стучат всем, что попадется им под руки. Разрисовав себя яркими красками, жители городов устраивают множество очагов, в которых сжигают старые вещи и беды заодно.</a:t>
            </a:r>
          </a:p>
        </p:txBody>
      </p:sp>
      <p:pic>
        <p:nvPicPr>
          <p:cNvPr id="22534" name="Picture 2" descr="G:\Рисунок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2844800"/>
            <a:ext cx="5199062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G:\Рисунок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2827338"/>
            <a:ext cx="4673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71272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002060"/>
                </a:solidFill>
                <a:latin typeface="Arial" charset="0"/>
              </a:rPr>
              <a:t>Россия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71500" y="1262063"/>
            <a:ext cx="112268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Arial" charset="0"/>
              </a:rPr>
              <a:t>Снег, мороз, нарядная елка, мешок подарков (которые принесли с собой Дед Мороз и Снегурочка), фейерверки, хлопушки, праздничный стол – именно так отмечают приход Нового года в России уже более 300 лет. Главные герои Нового года - Дед Мороз и его внучка Снегурочка.</a:t>
            </a:r>
            <a:endParaRPr lang="ru-RU" altLang="ru-RU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3557" name="Picture 2" descr="G: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68600"/>
            <a:ext cx="5621338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G:\Рисунок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771775"/>
            <a:ext cx="56197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163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bg1"/>
                </a:solidFill>
                <a:latin typeface="Arial" charset="0"/>
              </a:rPr>
              <a:t>Непал</a:t>
            </a:r>
            <a:endParaRPr lang="ru-RU" altLang="ru-RU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66750" y="1173163"/>
            <a:ext cx="11071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В Непале Новый год встречают с восходом солнца. Ночью, когда полная Луна, непальцы зажигают огромные костры и кидают в огонь ненужные вещи. На следующий день начинается Праздник красок, и тогда вся страна превращается в огромную радугу. Люди разрисовывают себе лица, руки, грудь необычным узором, а потом танцуют и поют песни на улицах.</a:t>
            </a:r>
          </a:p>
        </p:txBody>
      </p:sp>
      <p:pic>
        <p:nvPicPr>
          <p:cNvPr id="24581" name="Picture 2" descr="G:\Рисунок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965450"/>
            <a:ext cx="44799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G:\Рисунок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3011488"/>
            <a:ext cx="48958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1" descr="http://allpolus.com/uploads/posts/2015-12/1451406640_imag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838201" y="3099850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>
              <a:defRPr/>
            </a:pPr>
            <a:r>
              <a:rPr lang="ru-RU" i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Новый год отмечается по-разному и в разное время, но по-прежнему остается одним из самых добрых и светлых праздников. Несмотря на многообразие культур, традиций и обычаев, в каждой стране мира у Нового года есть общая черта – его нужно встретить весело!</a:t>
            </a:r>
            <a:br>
              <a:rPr lang="ru-RU" i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</a:br>
            <a:r>
              <a:rPr lang="ru-RU" i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/>
            </a:r>
            <a:br>
              <a:rPr lang="ru-RU" i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</a:br>
            <a:endParaRPr lang="ru-RU" sz="6600" i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6485" y="5414210"/>
            <a:ext cx="1029903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i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charset="0"/>
                <a:cs typeface="+mn-cs"/>
              </a:rPr>
              <a:t>С Новым годом!</a:t>
            </a:r>
            <a:endParaRPr lang="ru-RU" sz="7200" b="1" dirty="0">
              <a:latin typeface="Calibri Light"/>
              <a:cs typeface="+mn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ctrTitle"/>
          </p:nvPr>
        </p:nvSpPr>
        <p:spPr>
          <a:xfrm>
            <a:off x="492125" y="388938"/>
            <a:ext cx="11223625" cy="788987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171967"/>
                </a:solidFill>
                <a:latin typeface="Arial" charset="0"/>
                <a:cs typeface="Arial" charset="0"/>
              </a:rPr>
              <a:t>Список использованных источников</a:t>
            </a:r>
            <a:endParaRPr lang="ru-RU" altLang="ru-RU" sz="4400" smtClean="0">
              <a:solidFill>
                <a:srgbClr val="171967"/>
              </a:solidFill>
              <a:latin typeface="Arial" charset="0"/>
              <a:cs typeface="Arial" charset="0"/>
            </a:endParaRPr>
          </a:p>
        </p:txBody>
      </p:sp>
      <p:sp>
        <p:nvSpPr>
          <p:cNvPr id="266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6625" y="1463675"/>
            <a:ext cx="10504488" cy="5176838"/>
          </a:xfrm>
        </p:spPr>
        <p:txBody>
          <a:bodyPr/>
          <a:lstStyle/>
          <a:p>
            <a:pPr algn="l"/>
            <a:r>
              <a:rPr lang="ru-RU" altLang="ru-RU" sz="1400" b="1" i="1" smtClean="0">
                <a:solidFill>
                  <a:srgbClr val="171967"/>
                </a:solidFill>
                <a:latin typeface="Arial" charset="0"/>
                <a:cs typeface="Arial" charset="0"/>
                <a:hlinkClick r:id="rId3"/>
              </a:rPr>
              <a:t>http://www.nice-places.com/articles/europe/different/288.htm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4"/>
              </a:rPr>
              <a:t>http://halyktravel.kz/images/hekimablog/blogimages/272/th1332139484-angliya-ng.jpg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5"/>
              </a:rPr>
              <a:t>http://peneroka.com/wp-content/uploads/2015/11/London-Eye-New-Years-Eve.jpg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smtClean="0">
                <a:solidFill>
                  <a:srgbClr val="171967"/>
                </a:solidFill>
                <a:latin typeface="Arial" charset="0"/>
                <a:cs typeface="Arial" charset="0"/>
                <a:hlinkClick r:id="rId6"/>
              </a:rPr>
              <a:t>http://i.dailymail.co.uk/i/pix/2014/12/15/2410323100000578-2874222-image-m-34_1418642657117.jpg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smtClean="0">
                <a:solidFill>
                  <a:srgbClr val="171967"/>
                </a:solidFill>
                <a:latin typeface="Arial" charset="0"/>
                <a:cs typeface="Arial" charset="0"/>
                <a:hlinkClick r:id="rId7"/>
              </a:rPr>
              <a:t>http://the-flack.com/wp-content/uploads/2012/07/Big-Ben-fireworks_m1.jpg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8"/>
              </a:rPr>
              <a:t>http://www.wallcoo.com/holiday/2012_New_Year_Around_the_World/wallpapers/1280x800/New_Year_018.jpg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9"/>
              </a:rPr>
              <a:t>http://travelingcanucks.com/wp-content/uploads/2014/11/edinburgh-winter.jpg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10"/>
              </a:rPr>
              <a:t>https://upload.wikimedia.org/wikipedia/commons/e/e6/EdinburghNYE.jpg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11"/>
              </a:rPr>
              <a:t>http://www.kannimports.com/pipka_santas/pipka_mem_macnicholas_lg.jpg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12"/>
              </a:rPr>
              <a:t>http://www.londonforyou.ru/photos/phomTGtVU.jpg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13"/>
              </a:rPr>
              <a:t>http://900igr.net/datas/prazdniki/Novyj-god-dlja-detej/0008-008-SHotlandija.jpg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14"/>
              </a:rPr>
              <a:t>http://www.powned.tv/images/fotos/london01.jpg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15"/>
              </a:rPr>
              <a:t>http://2.bp.blogspot.com/-gRuPxkfZXdI/TvYSrvbDtUI/AAAAAAAAAsc/vx7WgOFG3Qo/s1600/Holiday+Xmas_8.jpg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16"/>
              </a:rPr>
              <a:t>http://www.visitcopenhagen.com/sites/default/files/asp/visitcopenhagen/kultorvets_julemarked_1180x510_vers_3.jpg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17"/>
              </a:rPr>
              <a:t>https://travelblog.expedia.com.sg/wp-content/uploads/2015/08/leuku_al_0082_4790.jpg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  <a:p>
            <a:pPr algn="l"/>
            <a:r>
              <a:rPr lang="ru-RU" altLang="ru-RU" sz="1400" b="1" i="1" u="sng" smtClean="0">
                <a:solidFill>
                  <a:srgbClr val="171967"/>
                </a:solidFill>
                <a:latin typeface="Arial" charset="0"/>
                <a:cs typeface="Arial" charset="0"/>
                <a:hlinkClick r:id="rId18"/>
              </a:rPr>
              <a:t>http://crossfitteika.lv/wp-content/uploads/2014/12/CFTEIKA-CHRISTMAS.png</a:t>
            </a:r>
            <a:endParaRPr lang="ru-RU" altLang="ru-RU" sz="1400" b="1" i="1" smtClean="0">
              <a:solidFill>
                <a:srgbClr val="171967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825500" y="212725"/>
            <a:ext cx="10515600" cy="727075"/>
          </a:xfrm>
        </p:spPr>
        <p:txBody>
          <a:bodyPr/>
          <a:lstStyle/>
          <a:p>
            <a:r>
              <a:rPr lang="ru-RU" altLang="ru-RU" b="1" smtClean="0">
                <a:solidFill>
                  <a:srgbClr val="171967"/>
                </a:solidFill>
                <a:latin typeface="Arial" charset="0"/>
                <a:cs typeface="Arial" charset="0"/>
              </a:rPr>
              <a:t>Список использованных источников</a:t>
            </a:r>
            <a:endParaRPr lang="ru-RU" altLang="ru-RU" smtClean="0">
              <a:solidFill>
                <a:srgbClr val="171967"/>
              </a:solidFill>
            </a:endParaRPr>
          </a:p>
        </p:txBody>
      </p:sp>
      <p:sp>
        <p:nvSpPr>
          <p:cNvPr id="27652" name="Содержимое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638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1400" b="1" i="1" u="sng" smtClean="0">
                <a:latin typeface="Arial" charset="0"/>
                <a:cs typeface="Arial" charset="0"/>
                <a:hlinkClick r:id="rId3"/>
              </a:rPr>
              <a:t>http://ny.4banket.ru/wp-content/uploads/2015/11/Novogodnie-i-rozhdestvenskie-traditsii-finnov3.jpg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u="sng" smtClean="0">
                <a:latin typeface="Arial" charset="0"/>
                <a:cs typeface="Arial" charset="0"/>
                <a:hlinkClick r:id="rId4"/>
              </a:rPr>
              <a:t>http://www.triumftour.ru/_files_/t_images/big_2231.jpg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u="sng" smtClean="0">
                <a:latin typeface="Arial" charset="0"/>
                <a:cs typeface="Arial" charset="0"/>
                <a:hlinkClick r:id="rId5"/>
              </a:rPr>
              <a:t>http://st1.imhonet.ru/photos/out/45114eac/1063081_source.jpg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u="sng" smtClean="0">
                <a:latin typeface="Arial" charset="0"/>
                <a:cs typeface="Arial" charset="0"/>
                <a:hlinkClick r:id="rId6"/>
              </a:rPr>
              <a:t>http://360emandarin.com/sites/default/files/112.jpg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7"/>
              </a:rPr>
              <a:t>http://panama.ru/novyj-god-v-paname/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ru-RU" sz="1400" b="1" i="1" smtClean="0">
                <a:latin typeface="Arial" charset="0"/>
                <a:cs typeface="Arial" charset="0"/>
                <a:hlinkClick r:id="rId8"/>
              </a:rPr>
              <a:t>http://tanuna.at.ua/blog/top_28_prazdnovanij_novogo_goda/2012-09-29-175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9"/>
              </a:rPr>
              <a:t>http://my.mail.ru/community/vegeta-religioza/0917D0C5F906CF35.html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9"/>
              </a:rPr>
              <a:t>http://my.mail.ru/community/vegeta-religioza/0917D0C5F906CF35.html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10"/>
              </a:rPr>
              <a:t>http://gidland.com/content/novyy-god-v-avstrii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11"/>
              </a:rPr>
              <a:t>http://imigrant-hungary.com/blog/gosudarstvennye-prazdniki-v-vengrii/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12"/>
              </a:rPr>
              <a:t>http://people.tourskidka.ru/greece/kak-otmechayut-novyy-god-v-grecii.html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13"/>
              </a:rPr>
              <a:t>http://www.s-b-s.su/ya-sama/articles/vse-o-prazdnikakh/nacionalnyjj-prazdnik/kak-otmechayut-novyjj-god-v-ispanii/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14"/>
              </a:rPr>
              <a:t>http://progorod58.ru/news/view/71005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15"/>
              </a:rPr>
              <a:t>http://domovladelets.ru/archive/article-191/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ru-RU" sz="1400" b="1" i="1" smtClean="0">
                <a:latin typeface="Arial" charset="0"/>
                <a:cs typeface="Arial" charset="0"/>
                <a:hlinkClick r:id="rId16"/>
              </a:rPr>
              <a:t>http://www.evanvitaleconsulting.com/wp-content/uploads/2015/01/China-Lights.jpg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17"/>
              </a:rPr>
              <a:t>http://www.genskie-nogki.ru/features_of_new_year_celebrations.php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1400" b="1" i="1" smtClean="0">
                <a:latin typeface="Arial" charset="0"/>
                <a:cs typeface="Arial" charset="0"/>
                <a:hlinkClick r:id="rId18"/>
              </a:rPr>
              <a:t>http://outletov.net/goodtoknow/shoping-turistam/ikh-nravy-novogodnie-traditsii-raznykh-stran/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ru-RU" sz="1400" b="1" i="1" smtClean="0">
                <a:latin typeface="Arial" charset="0"/>
                <a:cs typeface="Arial" charset="0"/>
                <a:hlinkClick r:id="rId19"/>
              </a:rPr>
              <a:t>http://forum.ocharovanie-zhenstvennosti.ru/viewtopic.php?f=363&amp;t=3900&amp;start=45</a:t>
            </a:r>
            <a:endParaRPr lang="ru-RU" altLang="ru-RU" sz="1400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altLang="ru-RU" sz="1400" b="1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altLang="ru-RU" sz="1400" b="1" i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ctrTitle"/>
          </p:nvPr>
        </p:nvSpPr>
        <p:spPr>
          <a:xfrm>
            <a:off x="431800" y="665163"/>
            <a:ext cx="10934700" cy="642937"/>
          </a:xfrm>
        </p:spPr>
        <p:txBody>
          <a:bodyPr/>
          <a:lstStyle/>
          <a:p>
            <a:r>
              <a:rPr lang="ru-RU" altLang="ru-RU" sz="4400" b="1" smtClean="0">
                <a:solidFill>
                  <a:srgbClr val="171967"/>
                </a:solidFill>
                <a:latin typeface="Arial" charset="0"/>
                <a:cs typeface="Arial" charset="0"/>
              </a:rPr>
              <a:t>Список использованных источников</a:t>
            </a:r>
            <a:endParaRPr lang="ru-RU" altLang="ru-RU" sz="4400" b="1" smtClean="0"/>
          </a:p>
        </p:txBody>
      </p:sp>
      <p:sp>
        <p:nvSpPr>
          <p:cNvPr id="286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0" y="1274763"/>
            <a:ext cx="11023600" cy="2370137"/>
          </a:xfrm>
        </p:spPr>
        <p:txBody>
          <a:bodyPr/>
          <a:lstStyle/>
          <a:p>
            <a:pPr algn="l"/>
            <a:r>
              <a:rPr lang="en-US" altLang="ru-RU" sz="1400" b="1" i="1" smtClean="0">
                <a:latin typeface="Arial" charset="0"/>
                <a:cs typeface="Arial" charset="0"/>
                <a:hlinkClick r:id="rId3"/>
              </a:rPr>
              <a:t>http://rus-gall.livejournal.com/73123.html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 algn="l"/>
            <a:r>
              <a:rPr lang="en-US" altLang="ru-RU" sz="1400" b="1" i="1" smtClean="0">
                <a:latin typeface="Arial" charset="0"/>
                <a:cs typeface="Arial" charset="0"/>
                <a:hlinkClick r:id="rId4"/>
              </a:rPr>
              <a:t>http://nnm.me/blogs/aleeks1/rossiya-vstretila-novyy-2014-god/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 algn="l"/>
            <a:r>
              <a:rPr lang="en-US" altLang="ru-RU" sz="1400" b="1" i="1" smtClean="0">
                <a:latin typeface="Arial" charset="0"/>
                <a:cs typeface="Arial" charset="0"/>
                <a:hlinkClick r:id="rId5"/>
              </a:rPr>
              <a:t>http://wairssalon.3nx.ru/viewtopic.php?p=785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 algn="l"/>
            <a:r>
              <a:rPr lang="en-US" altLang="ru-RU" sz="1400" b="1" i="1" smtClean="0">
                <a:latin typeface="Arial" charset="0"/>
                <a:cs typeface="Arial" charset="0"/>
                <a:hlinkClick r:id="rId6"/>
              </a:rPr>
              <a:t>http://zdravkom.ru/how_right/ne-indeikoy-edinoy-kakie-bluda-podayut-v-mire-na-rozhdestvo-i-novy-god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 algn="l"/>
            <a:r>
              <a:rPr lang="en-US" altLang="ru-RU" sz="1400" b="1" i="1" smtClean="0">
                <a:latin typeface="Arial" charset="0"/>
                <a:cs typeface="Arial" charset="0"/>
                <a:hlinkClick r:id="rId7"/>
              </a:rPr>
              <a:t>http://www.wittyfeed.com/story/11892/9-Best-Places-To-Celebrate-New-Year-2016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 algn="l"/>
            <a:r>
              <a:rPr lang="en-US" altLang="ru-RU" sz="1400" b="1" i="1" smtClean="0">
                <a:latin typeface="Arial" charset="0"/>
                <a:cs typeface="Arial" charset="0"/>
                <a:hlinkClick r:id="rId8"/>
              </a:rPr>
              <a:t>http://lider99.livejournal.com/385517.html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 algn="l"/>
            <a:r>
              <a:rPr lang="en-US" altLang="ru-RU" sz="1400" b="1" i="1" smtClean="0">
                <a:latin typeface="Arial" charset="0"/>
                <a:cs typeface="Arial" charset="0"/>
                <a:hlinkClick r:id="rId9"/>
              </a:rPr>
              <a:t>http://detsad321.ru/index-1382.htm</a:t>
            </a:r>
            <a:endParaRPr lang="ru-RU" altLang="ru-RU" sz="1400" b="1" i="1" smtClean="0">
              <a:latin typeface="Arial" charset="0"/>
              <a:cs typeface="Arial" charset="0"/>
            </a:endParaRPr>
          </a:p>
          <a:p>
            <a:pPr algn="l"/>
            <a:r>
              <a:rPr lang="ru-RU" altLang="ru-RU" sz="1400" u="sng" smtClean="0">
                <a:hlinkClick r:id="rId10"/>
              </a:rPr>
              <a:t>http://cs2.livemaster.ru/storage/fc/2c/bbb71f66c21eda23a7e3157e28rq--muzykalnye-instrumenty-svistok-derevyannyj-dudochka.jpg</a:t>
            </a:r>
            <a:endParaRPr lang="ru-RU" altLang="ru-RU" sz="1400" smtClean="0"/>
          </a:p>
          <a:p>
            <a:pPr algn="l"/>
            <a:r>
              <a:rPr lang="ru-RU" altLang="ru-RU" sz="1400" u="sng" smtClean="0">
                <a:hlinkClick r:id="rId11"/>
              </a:rPr>
              <a:t>https://im0-tub-ru.yandex.net/i?id=d2771dc7a5c51ccabee8928953cda37e&amp;n=33&amp;h=190&amp;w=338</a:t>
            </a:r>
            <a:endParaRPr lang="ru-RU" altLang="ru-RU" sz="1400" smtClean="0"/>
          </a:p>
          <a:p>
            <a:pPr algn="l"/>
            <a:r>
              <a:rPr lang="ru-RU" altLang="ru-RU" sz="1400" u="sng" smtClean="0">
                <a:hlinkClick r:id="rId12"/>
              </a:rPr>
              <a:t>http://3.bp.blogspot.com/-oLgtlKPLiJ4/UsNdb8kGlSI/AAAAAAAAA54/STJf8xQeaKA/s1600/VSVSV.jpg</a:t>
            </a:r>
            <a:endParaRPr lang="ru-RU" altLang="ru-RU" sz="1400" smtClean="0"/>
          </a:p>
          <a:p>
            <a:pPr algn="l"/>
            <a:r>
              <a:rPr lang="ru-RU" altLang="ru-RU" sz="1400" u="sng" smtClean="0">
                <a:hlinkClick r:id="rId13"/>
              </a:rPr>
              <a:t>http://matrade.ru/uploads/posts/2014-06/1403528028_12412_xkq3bs.jpeg</a:t>
            </a:r>
            <a:endParaRPr lang="ru-RU" altLang="ru-RU" sz="1400" smtClean="0"/>
          </a:p>
          <a:p>
            <a:pPr algn="l"/>
            <a:r>
              <a:rPr lang="ru-RU" altLang="ru-RU" sz="1400" u="sng" smtClean="0">
                <a:hlinkClick r:id="rId14"/>
              </a:rPr>
              <a:t>https://transformsiberia.files.wordpress.com/2013/02/screen-shot-2013-02-05-at-10-50-12-pm.png?w=584</a:t>
            </a:r>
            <a:endParaRPr lang="ru-RU" altLang="ru-RU" sz="1400" smtClean="0"/>
          </a:p>
          <a:p>
            <a:pPr algn="l"/>
            <a:r>
              <a:rPr lang="ru-RU" altLang="ru-RU" sz="1400" u="sng" smtClean="0">
                <a:hlinkClick r:id="rId15"/>
              </a:rPr>
              <a:t>https://im1-tub-ru.yandex.net/i?id=5bc552fc55f80e09ab6873245af83b57&amp;n=33&amp;h=190&amp;w=292</a:t>
            </a:r>
            <a:endParaRPr lang="ru-RU" altLang="ru-RU" sz="1400" smtClean="0"/>
          </a:p>
          <a:p>
            <a:pPr algn="l"/>
            <a:r>
              <a:rPr lang="ru-RU" altLang="ru-RU" sz="1400" u="sng" smtClean="0">
                <a:hlinkClick r:id="rId16"/>
              </a:rPr>
              <a:t>http://ye.ua/images/news/Nasinnya_mozhna_proroschuvati_u_termosi_1363861040.jpg</a:t>
            </a:r>
            <a:endParaRPr lang="ru-RU" altLang="ru-RU" sz="1400" smtClean="0"/>
          </a:p>
          <a:p>
            <a:pPr algn="l"/>
            <a:r>
              <a:rPr lang="ru-RU" altLang="ru-RU" sz="1400" u="sng" smtClean="0">
                <a:hlinkClick r:id="rId17"/>
              </a:rPr>
              <a:t>https://im0-tub-ru.yandex.net/i?id=9f236e82239f2289ba8be00b767ecbcb&amp;n=33&amp;h=190&amp;w=254</a:t>
            </a:r>
            <a:endParaRPr lang="ru-RU" altLang="ru-RU" sz="1400" smtClean="0"/>
          </a:p>
          <a:p>
            <a:pPr algn="l"/>
            <a:r>
              <a:rPr lang="ru-RU" altLang="ru-RU" sz="1400" u="sng" smtClean="0">
                <a:hlinkClick r:id="rId18"/>
              </a:rPr>
              <a:t>http://dzyannica.by/sites/default/files/2014%20god/foto_8829/plan%20meropriyatii_big.jpg</a:t>
            </a:r>
            <a:endParaRPr lang="ru-RU" altLang="ru-RU" sz="1400" smtClean="0"/>
          </a:p>
          <a:p>
            <a:pPr algn="l"/>
            <a:r>
              <a:rPr lang="ru-RU" altLang="ru-RU" sz="1400" smtClean="0"/>
              <a:t>http://thetraveltheme.com/wp-content/uploads/2010/11/shutterstock_8008168.jpg</a:t>
            </a:r>
          </a:p>
          <a:p>
            <a:pPr algn="l"/>
            <a:endParaRPr lang="ru-RU" altLang="ru-RU" sz="1400" b="1" i="1" smtClean="0">
              <a:latin typeface="Arial" charset="0"/>
              <a:cs typeface="Arial" charset="0"/>
            </a:endParaRPr>
          </a:p>
          <a:p>
            <a:pPr algn="l"/>
            <a:endParaRPr lang="ru-RU" altLang="ru-RU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589088" y="152400"/>
            <a:ext cx="9144000" cy="663575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solidFill>
                  <a:schemeClr val="bg1"/>
                </a:solidFill>
                <a:latin typeface="Arial" charset="0"/>
              </a:rPr>
              <a:t>Венгрия</a:t>
            </a: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50913"/>
            <a:ext cx="11112500" cy="22621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dirty="0" smtClean="0">
                <a:solidFill>
                  <a:schemeClr val="bg1"/>
                </a:solidFill>
                <a:latin typeface="Arial" charset="0"/>
              </a:rPr>
              <a:t>В первую секунду Нового года предпочитают свистеть в детские дудочки, рожки, свистульки. Считается, что именно они отгоняют от жилища злых духов и призывают радость, благополучие. Готовясь к празднику, венгры не забывают о магической силе новогодних блюд: фасоль и горох сохраняют силу духа и тела, яблоки — красоту и любовь, орехи способны защитить от беды, чеснок — от болезней, а мед — подсластить жизнь.</a:t>
            </a:r>
          </a:p>
        </p:txBody>
      </p:sp>
      <p:pic>
        <p:nvPicPr>
          <p:cNvPr id="2051" name="Picture 3" descr="G: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984500"/>
            <a:ext cx="5240337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G:\Рисунок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2982913"/>
            <a:ext cx="4889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1524000" y="301625"/>
            <a:ext cx="9144000" cy="803275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solidFill>
                  <a:srgbClr val="002060"/>
                </a:solidFill>
                <a:latin typeface="Arial" charset="0"/>
              </a:rPr>
              <a:t>Румыния</a:t>
            </a:r>
            <a:endParaRPr lang="ru-RU" altLang="ru-RU" sz="4400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679450" y="1265238"/>
            <a:ext cx="109108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В Румынии принято запекать в новогодние  пироги различные маленькие «сюрпризы» – мелкие деньги, фарфоровые фигурки, колечки, а могут положить и стручок горького перца. Если попадется монетка – разбогатеешь, кольцо – в семье будет свадьба, куколка – прибавление.</a:t>
            </a:r>
            <a:endParaRPr lang="ru-RU" altLang="ru-RU" sz="24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074" name="Picture 2" descr="G: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2716213"/>
            <a:ext cx="49545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G:\Рисунок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2716213"/>
            <a:ext cx="483235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787400" y="212725"/>
            <a:ext cx="10515600" cy="93027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Arial" charset="0"/>
              </a:rPr>
              <a:t>Германия</a:t>
            </a:r>
            <a:endParaRPr lang="ru-RU" alt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857250" y="1119188"/>
            <a:ext cx="104441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В Германии считают, что Санта Клаус в Новый год появляется на ослике. Перед сном дети ставят на стол тарелку для подарков, которые им принесет Санта Клаус, а в башмаки кладут сено - угощение для его ослика.</a:t>
            </a:r>
            <a:endParaRPr lang="ru-RU" altLang="ru-RU" sz="2400" dirty="0">
              <a:solidFill>
                <a:schemeClr val="bg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9" name="Picture 3" descr="G: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8"/>
          <a:stretch>
            <a:fillRect/>
          </a:stretch>
        </p:blipFill>
        <p:spPr bwMode="auto">
          <a:xfrm>
            <a:off x="0" y="2563813"/>
            <a:ext cx="5864225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G:\Рисунок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563813"/>
            <a:ext cx="5278438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Испания</a:t>
            </a:r>
            <a:endParaRPr lang="ru-RU" altLang="ru-RU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96900" y="1231900"/>
            <a:ext cx="109728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Существует традиция в новогоднюю ночь есть виноград. Под бой часов нужно успеть съесть 12 виноградных ягод, по одной за каждый из двенадцати грядущих месяцев</a:t>
            </a:r>
            <a:r>
              <a:rPr lang="ru-RU" altLang="ru-RU" sz="2400" dirty="0">
                <a:solidFill>
                  <a:srgbClr val="002060"/>
                </a:solidFill>
                <a:latin typeface="Arial" charset="0"/>
              </a:rPr>
              <a:t>. Нужно успеть съесть все виноградинки и выплюнуть косточки раньше, чем закончится бой часов, только в этом случае сбудутся все загаданные желания. Виноград для испанцев – символ богатства, здоровья, благополучия и счастья в семье. </a:t>
            </a:r>
            <a:endParaRPr lang="ru-RU" altLang="ru-RU" sz="2400" dirty="0">
              <a:solidFill>
                <a:srgbClr val="002060"/>
              </a:solidFill>
              <a:latin typeface="Arial" charset="0"/>
              <a:ea typeface="Calibri" pitchFamily="34" charset="0"/>
            </a:endParaRPr>
          </a:p>
        </p:txBody>
      </p:sp>
      <p:pic>
        <p:nvPicPr>
          <p:cNvPr id="5122" name="Picture 2" descr="G:\Рисуно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106738"/>
            <a:ext cx="4492625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G:\Рисунок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3097213"/>
            <a:ext cx="50673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 descr="http://i58.fastpic.ru/big/2014/0103/15/1352a639b71f1406d9983c07db357b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Arial" charset="0"/>
              </a:rPr>
              <a:t>Италия</a:t>
            </a:r>
            <a:endParaRPr lang="ru-RU" alt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685800" y="1168400"/>
            <a:ext cx="108839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Принято из квартир в самую последнюю минуту старого года выбрасывать разбитую посуду, старую одежду и даже мебель. Вслед за ними летят хлопушки, конфетти, бенгальские огни. Считается, что если в новогоднюю ночь выбросить старую вещь, то в наступающем году купишь новую. А все дети ждут волшебницу </a:t>
            </a:r>
            <a:r>
              <a:rPr lang="ru-RU" altLang="ru-RU" sz="24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Бефану</a:t>
            </a:r>
            <a:r>
              <a:rPr lang="ru-RU" altLang="ru-RU" sz="2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которая прилетает ночью на метле и через каминную трубу проникает в дом. Она наполняет подарками детские башмачки, специально подвешенные к камину.</a:t>
            </a:r>
            <a:endParaRPr lang="ru-RU" altLang="ru-RU" sz="2000" dirty="0">
              <a:solidFill>
                <a:schemeClr val="bg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7" name="Picture 3" descr="G: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9950"/>
            <a:ext cx="5340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G:\Рисунок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409950"/>
            <a:ext cx="5102225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14400" y="165100"/>
            <a:ext cx="10515600" cy="7239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Греция</a:t>
            </a:r>
            <a:endParaRPr lang="ru-RU" altLang="ru-RU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609600" y="939800"/>
            <a:ext cx="1100613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Новый год — это день святого Василия, который прославился необычайной добротой. Дети оставляют свои ботинки возле камина, в надежде, что святой заполнит их подарками</a:t>
            </a:r>
            <a:r>
              <a:rPr lang="ru-RU" altLang="ru-RU" sz="2400">
                <a:solidFill>
                  <a:srgbClr val="002060"/>
                </a:solidFill>
                <a:latin typeface="Arial" charset="0"/>
              </a:rPr>
              <a:t>. Основным сладким кушаньем считается «василопита» — пирог с рисунками из теста, орехов и смородины.  Внутрь такого пирога кладут монетку, которая считается символом благополучия в следующем году.</a:t>
            </a:r>
            <a:endParaRPr lang="ru-RU" altLang="ru-RU" sz="2400">
              <a:solidFill>
                <a:srgbClr val="002060"/>
              </a:solidFill>
              <a:latin typeface="Arial" charset="0"/>
              <a:ea typeface="Calibri" pitchFamily="34" charset="0"/>
            </a:endParaRPr>
          </a:p>
        </p:txBody>
      </p:sp>
      <p:pic>
        <p:nvPicPr>
          <p:cNvPr id="7170" name="Picture 2" descr="G: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3052763"/>
            <a:ext cx="516096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G:\Рисунок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3713"/>
            <a:ext cx="54292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bg1"/>
                </a:solidFill>
                <a:latin typeface="Arial" charset="0"/>
              </a:rPr>
              <a:t>Англия</a:t>
            </a:r>
            <a:endParaRPr lang="ru-RU" altLang="ru-RU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519113" y="1120775"/>
            <a:ext cx="108743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По старинному обычаю, когда часы начинают бить 12, отворяют задние двери дома, чтобы выпустить старый год, а с последним ударом открывают передние двери, впуская новый год. В Новый год , по традиции, лакомятся индейкой с каштанами и пудингом с серебряными монетками. А в последние часы уходящего года англичане участвуют в веселых играх: прыгают в круг из горящих свечей или поедают яблоко без помощи рук.</a:t>
            </a:r>
            <a:endParaRPr lang="ru-RU" altLang="ru-RU" sz="2400">
              <a:solidFill>
                <a:schemeClr val="bg1"/>
              </a:solidFill>
              <a:latin typeface="Arial" charset="0"/>
              <a:ea typeface="Calibri" pitchFamily="34" charset="0"/>
            </a:endParaRPr>
          </a:p>
        </p:txBody>
      </p:sp>
      <p:pic>
        <p:nvPicPr>
          <p:cNvPr id="8194" name="Picture 2" descr="G: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214688"/>
            <a:ext cx="49561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G:\Рисунок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3214688"/>
            <a:ext cx="51212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C:\Users\Марина\Downloads\шар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5391150"/>
            <a:ext cx="142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1132</Words>
  <Application>Microsoft Office PowerPoint</Application>
  <PresentationFormat>Произвольный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Как отмечают  Новый год  в разных странах</vt:lpstr>
      <vt:lpstr>Австрия</vt:lpstr>
      <vt:lpstr>Венгрия</vt:lpstr>
      <vt:lpstr>Румыния</vt:lpstr>
      <vt:lpstr>Германия</vt:lpstr>
      <vt:lpstr>Испания</vt:lpstr>
      <vt:lpstr>Италия</vt:lpstr>
      <vt:lpstr>Греция</vt:lpstr>
      <vt:lpstr>Англия</vt:lpstr>
      <vt:lpstr>Скандинавия</vt:lpstr>
      <vt:lpstr>Вьетнам</vt:lpstr>
      <vt:lpstr>Шотландия</vt:lpstr>
      <vt:lpstr>Китай</vt:lpstr>
      <vt:lpstr>Монголия</vt:lpstr>
      <vt:lpstr>Индия</vt:lpstr>
      <vt:lpstr>Алжир, Марокко, Пакистан, Сирия, Танзания</vt:lpstr>
      <vt:lpstr>Япония</vt:lpstr>
      <vt:lpstr>Куба</vt:lpstr>
      <vt:lpstr>Венесуэла</vt:lpstr>
      <vt:lpstr>Бразилия</vt:lpstr>
      <vt:lpstr>Панама</vt:lpstr>
      <vt:lpstr>Россия</vt:lpstr>
      <vt:lpstr>Непал</vt:lpstr>
      <vt:lpstr>Презентация PowerPoint</vt:lpstr>
      <vt:lpstr>Список использованных источников</vt:lpstr>
      <vt:lpstr>Список использованных источников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отмечают Новый год в разных странах.</dc:title>
  <dc:creator>ученик</dc:creator>
  <cp:lastModifiedBy>Марина</cp:lastModifiedBy>
  <cp:revision>132</cp:revision>
  <dcterms:created xsi:type="dcterms:W3CDTF">2015-12-19T13:59:50Z</dcterms:created>
  <dcterms:modified xsi:type="dcterms:W3CDTF">2016-01-05T23:37:46Z</dcterms:modified>
</cp:coreProperties>
</file>