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57" r:id="rId4"/>
    <p:sldId id="271" r:id="rId5"/>
    <p:sldId id="258" r:id="rId6"/>
    <p:sldId id="259" r:id="rId7"/>
    <p:sldId id="272" r:id="rId8"/>
    <p:sldId id="260" r:id="rId9"/>
    <p:sldId id="261" r:id="rId10"/>
    <p:sldId id="274" r:id="rId11"/>
    <p:sldId id="273" r:id="rId12"/>
    <p:sldId id="275" r:id="rId13"/>
    <p:sldId id="263" r:id="rId14"/>
    <p:sldId id="264" r:id="rId15"/>
    <p:sldId id="265" r:id="rId16"/>
    <p:sldId id="276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="" xmlns:p15="http://schemas.microsoft.com/office/powerpoint/2012/main" userId="Ка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24" autoAdjust="0"/>
  </p:normalViewPr>
  <p:slideViewPr>
    <p:cSldViewPr snapToGrid="0">
      <p:cViewPr varScale="1">
        <p:scale>
          <a:sx n="37" d="100"/>
          <a:sy n="37" d="100"/>
        </p:scale>
        <p:origin x="-99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4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E2A2A-BBAF-4975-A1B8-6B6C4A1D484F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DDBD-D4C6-47F1-89E1-149443818BA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865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DDBD-D4C6-47F1-89E1-149443818BA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350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DDBD-D4C6-47F1-89E1-149443818BA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7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DDBD-D4C6-47F1-89E1-149443818BA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7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800" y="1206499"/>
            <a:ext cx="9431867" cy="1554163"/>
          </a:xfrm>
          <a:ln w="50800" cap="sq" cmpd="sng">
            <a:noFill/>
            <a:prstDash val="sysDot"/>
          </a:ln>
        </p:spPr>
        <p:txBody>
          <a:bodyPr anchor="b"/>
          <a:lstStyle>
            <a:lvl1pPr algn="ctr">
              <a:defRPr sz="6000" b="1" i="1" cap="none" spc="0" baseline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4867" y="3157538"/>
            <a:ext cx="6045200" cy="665162"/>
          </a:xfrm>
          <a:ln w="6350">
            <a:noFill/>
            <a:prstDash val="dash"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2742238"/>
      </p:ext>
    </p:extLst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2330588"/>
      </p:ext>
    </p:extLst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0240042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101"/>
            <a:ext cx="10515600" cy="636589"/>
          </a:xfrm>
          <a:noFill/>
          <a:ln w="15875" cap="sq" cmpd="sng">
            <a:noFill/>
            <a:prstDash val="solid"/>
            <a:miter lim="800000"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3374866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815650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5497862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1041640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4672791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4667228"/>
      </p:ext>
    </p:extLst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3688006"/>
      </p:ext>
    </p:extLst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962522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7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EE258A-3ADD-476E-8EC5-F52450ACDC35}" type="datetimeFigureOut">
              <a:rPr lang="ru-RU" smtClean="0"/>
              <a:pPr/>
              <a:t>08.01.2016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5ADAFD-AC09-4DE6-84C9-FC62D81DE8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516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zateevo.ru/userfiles/image/God_Tigra/Dedy_Morozy_NG/Ded_Moroz4.jpg" TargetMode="External"/><Relationship Id="rId7" Type="http://schemas.openxmlformats.org/officeDocument/2006/relationships/hyperlink" Target="http://japansky.ru/wp-content/uploads/2013/12/%D0%9D%D0%BE%D0%B2%D1%8B%D0%B9-%D0%B3%D0%BE%D0%B4-%D0%B2-%D0%AF%D0%BF%D0%BE%D0%BD%D0%B8%D0%B8-e1321298959137.jpg" TargetMode="External"/><Relationship Id="rId2" Type="http://schemas.openxmlformats.org/officeDocument/2006/relationships/hyperlink" Target="http://www.elle.ru/stil-zhizni/puteshestviya/kak-otmechayut-novyiy-god-v-raznyih-strana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altourtravel.ru/assets/images/new_g_tur/vetnam_new_year.jpg" TargetMode="External"/><Relationship Id="rId5" Type="http://schemas.openxmlformats.org/officeDocument/2006/relationships/hyperlink" Target="http://www.fresher.ru/images6/kak-vstrechali-novyj-god-v-raznyx-stranax/3.jpg" TargetMode="External"/><Relationship Id="rId4" Type="http://schemas.openxmlformats.org/officeDocument/2006/relationships/hyperlink" Target="http://norse.ru/img/pub/17-picture_big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9266" y="2093603"/>
            <a:ext cx="9431867" cy="1554163"/>
          </a:xfrm>
        </p:spPr>
        <p:txBody>
          <a:bodyPr/>
          <a:lstStyle/>
          <a:p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в разных странах мира</a:t>
            </a:r>
            <a:endParaRPr lang="ru-RU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2156" y="4991725"/>
            <a:ext cx="6045200" cy="1219333"/>
          </a:xfrm>
        </p:spPr>
        <p:txBody>
          <a:bodyPr/>
          <a:lstStyle/>
          <a:p>
            <a:r>
              <a:rPr lang="ru-RU" b="1" dirty="0" smtClean="0">
                <a:solidFill>
                  <a:srgbClr val="FF0000">
                    <a:alpha val="75000"/>
                  </a:srgbClr>
                </a:solidFill>
              </a:rPr>
              <a:t>Выполнила: Костылева Екатерина,</a:t>
            </a:r>
          </a:p>
          <a:p>
            <a:r>
              <a:rPr lang="ru-RU" b="1" dirty="0" smtClean="0">
                <a:solidFill>
                  <a:srgbClr val="FF0000">
                    <a:alpha val="75000"/>
                  </a:srgbClr>
                </a:solidFill>
              </a:rPr>
              <a:t>ученица 10-А класса</a:t>
            </a:r>
          </a:p>
          <a:p>
            <a:r>
              <a:rPr lang="ru-RU" b="1" dirty="0" smtClean="0">
                <a:solidFill>
                  <a:srgbClr val="FF0000">
                    <a:alpha val="75000"/>
                  </a:srgbClr>
                </a:solidFill>
              </a:rPr>
              <a:t>МБОУ «Гимназия №26 г. Миасс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93650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83830" y="1993692"/>
            <a:ext cx="8859186" cy="3432748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Не в традициях испанцев проводить новогоднюю ночь за пышным застольем </a:t>
            </a:r>
            <a:r>
              <a:rPr lang="ru-RU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— немного легких закусок и одно основное блюдо, сладости — вот и все, что можно увидеть на новогоднем столе испанцев. Более богатый ужин с обилием праздничных блюд принято устраивать в канун католического Рождества.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Испания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54472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28799" y="1918741"/>
            <a:ext cx="9099031" cy="3342807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Вообще же испанцы Новый год </a:t>
            </a:r>
            <a:r>
              <a:rPr lang="ru-RU" i="1" u="sng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привыкли встречать очень шумно и массово на главных площадях городов вокруг новогодней елки</a:t>
            </a:r>
            <a:r>
              <a:rPr lang="ru-RU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 Хотя </a:t>
            </a:r>
            <a:r>
              <a:rPr lang="ru-RU" i="1" u="sng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дома многие предпочитают не ставить традиционное хвойное дерево</a:t>
            </a:r>
            <a:r>
              <a:rPr lang="ru-RU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а покупают красивый рождественский цветок — </a:t>
            </a:r>
            <a:r>
              <a:rPr lang="ru-RU" i="1" u="sng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пуансеттию</a:t>
            </a:r>
            <a:r>
              <a:rPr lang="ru-RU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 Наверное, именно поэтому местный Дед Мороз, которого называют, </a:t>
            </a:r>
            <a:r>
              <a:rPr lang="ru-RU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Папа Ноэль или Олентцеро</a:t>
            </a:r>
            <a:r>
              <a:rPr lang="ru-RU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оставляет подарки на балконе.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Испания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54472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46" y="2324906"/>
            <a:ext cx="4131018" cy="275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61155" y="1433090"/>
            <a:ext cx="5336498" cy="474285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странах Юго-Восточной Азии, в частности, во Вьетнаме, год встречают между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21 января и 19 февраля.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лавный атрибут вьетнамского праздника —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щедро декорированные грабли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Считается, что чем шире и богаче грабли, тем больше и лучше ими можно загребать счастье и достаток. </a:t>
            </a:r>
          </a:p>
          <a:p>
            <a:endParaRPr lang="ru-RU" i="1" dirty="0" smtClean="0">
              <a:cs typeface="Arial" pitchFamily="34" charset="0"/>
            </a:endParaRPr>
          </a:p>
          <a:p>
            <a:endParaRPr lang="ru-RU" i="1" dirty="0" smtClean="0">
              <a:cs typeface="Arial" pitchFamily="34" charset="0"/>
            </a:endParaRPr>
          </a:p>
          <a:p>
            <a:endParaRPr lang="ru-RU" i="1" dirty="0" smtClean="0">
              <a:cs typeface="Arial" pitchFamily="34" charset="0"/>
            </a:endParaRPr>
          </a:p>
          <a:p>
            <a:endParaRPr lang="ru-RU" i="1" dirty="0" smtClean="0">
              <a:cs typeface="Arial" pitchFamily="34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Вьетнам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9393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843790" y="2128603"/>
            <a:ext cx="9009089" cy="319290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Вьетнамский Дед Мороз —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персонаж Тао Куэн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его называют духом семейного очага.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Загадать желание просто — в новогоднюю ночь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надо всего лишь пустить в ближайший водоем живого карпа, предварительно нашептав ему свое желание.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дальше вольный карп отправится в путешествие, в конце которого и донесет желания до Всевышнего.</a:t>
            </a:r>
          </a:p>
          <a:p>
            <a:endParaRPr lang="ru-RU" i="1" dirty="0" smtClean="0">
              <a:cs typeface="Arial" pitchFamily="34" charset="0"/>
            </a:endParaRPr>
          </a:p>
          <a:p>
            <a:endParaRPr lang="ru-RU" i="1" dirty="0" smtClean="0">
              <a:cs typeface="Arial" pitchFamily="34" charset="0"/>
            </a:endParaRPr>
          </a:p>
          <a:p>
            <a:endParaRPr lang="ru-RU" i="1" dirty="0" smtClean="0">
              <a:cs typeface="Arial" pitchFamily="34" charset="0"/>
            </a:endParaRPr>
          </a:p>
          <a:p>
            <a:endParaRPr lang="ru-RU" i="1" dirty="0" smtClean="0">
              <a:cs typeface="Arial" pitchFamily="34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Вьетнам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9393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56" y="2262907"/>
            <a:ext cx="3836233" cy="2557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1311" y="1289154"/>
            <a:ext cx="5366479" cy="488780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Еще одна симпатичная традиция для встречи Лунного Нового Года (как он называется в Азии) —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пожелания счастья, процветания и долголетия, выведенные черными чернилами на красной бумаге.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Арт-объекты с девизами на будущее украшают гостиные вьетнамских жилищ — 12 месяцев кряду, пока не обновятся в канун грядущего года.</a:t>
            </a:r>
          </a:p>
          <a:p>
            <a:endParaRPr lang="ru-RU" i="1" dirty="0" smtClean="0"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Вьетнам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68639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2" y="2244251"/>
            <a:ext cx="4228149" cy="281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9899" y="162309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Как и в других странах, в Италии считается, что отмечать Новый год надо, избавляясь от старого. Поэтому немало итальянцев до сих пор практикуют средневековый обычай, 31 декабря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выбрасывая из окон ненужные, ветхие и надоевшие вещи</a:t>
            </a:r>
            <a:r>
              <a:rPr lang="ru-RU" i="1" dirty="0" smtClean="0"/>
              <a:t>.</a:t>
            </a:r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Италия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0781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8918" y="2143594"/>
            <a:ext cx="9518754" cy="318626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Немало хлопот у итальянцев и 1 января.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</a:t>
            </a:r>
            <a:r>
              <a:rPr lang="ru-RU" i="1" dirty="0" smtClean="0"/>
              <a:t>, надо принести в дом воду из источника — считается, что чистая проточная вода приносит счастье.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</a:t>
            </a:r>
            <a:r>
              <a:rPr lang="ru-RU" i="1" dirty="0" smtClean="0"/>
              <a:t>, выходя поутру на улицу, имеет смысл внимательно смотреть по сторонам. Не только для того, чтобы не наступить случайно на чей-то выкинутый из окна хлам, но и затем, чтобы первым встреченным оказался правильный человек. </a:t>
            </a:r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Италия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0781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2" y="1921831"/>
            <a:ext cx="2179248" cy="331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6715" y="1852920"/>
            <a:ext cx="566387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Подарки же детям и взрослым приносит вовсе не Дед Мороз, а пожилая леди —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Фея Бефана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Она прилетает на волшебной метле, открывает двери золотым ключиком и наполняет подарками детские чулки, специально подвешенные у камина.</a:t>
            </a:r>
          </a:p>
          <a:p>
            <a:endParaRPr lang="ru-RU" dirty="0" smtClean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Италия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07430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79" y="2203553"/>
            <a:ext cx="3738469" cy="286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6420" y="1136054"/>
            <a:ext cx="5687518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традиции, по которым встречают год в Японии, напоминают близкие тому, как отмечают новый год в других странах. Например, в Стране Восходящего Солнца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 принято праздновать в новой одежде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гарантирует здоровье и удачу. Есть и свое «священное дерево»: роль елок в Японии играет новогоднее деревце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мотибана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Можно увидеть и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сосновые ветки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ими украшают входную дверь. </a:t>
            </a:r>
          </a:p>
          <a:p>
            <a:endParaRPr lang="ru-RU" dirty="0" smtClean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Япония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87973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20" y="2203554"/>
            <a:ext cx="3534532" cy="2827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7524" y="125599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новогодний стол первым делом отправляется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лапша, рис, карп и фасоль.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символы долголетия, достатка, силы и здоровья.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у японцев и свои «куранты». Приход года возвещают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 ударов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колокола — по поверью, его звон убивает человеческие пороки, а значит, человек, услышавший его, в новом году станет чуточку лучше.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Япония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71454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897356" y="2293495"/>
            <a:ext cx="5181600" cy="3944324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Финляндия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Шотландия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Испания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Вьетнам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Италия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Япония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Список литературы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3615128" y="1019331"/>
            <a:ext cx="4961744" cy="1191605"/>
          </a:xfrm>
        </p:spPr>
        <p:txBody>
          <a:bodyPr/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Содержание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endshow" highlightClick="1"/>
          </p:cNvPr>
          <p:cNvSpPr/>
          <p:nvPr/>
        </p:nvSpPr>
        <p:spPr>
          <a:xfrm>
            <a:off x="7540778" y="5159760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ЗАВЕРШИТЬ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66829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78077" y="1902541"/>
            <a:ext cx="9719188" cy="3480619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://www.elle.ru/stil-zhizni/puteshestviya/kak-otmechayut-novyiy-god-v-raznyih-stranah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https://upload.wikimedia.org/wikipedia/commons/1/19/Risalamande.jpg </a:t>
            </a:r>
            <a:endParaRPr lang="ru-RU" sz="1800" dirty="0" smtClean="0">
              <a:solidFill>
                <a:schemeClr val="tx1"/>
              </a:solidFill>
              <a:hlinkClick r:id="rId3"/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zateevo.ru/userfiles/image/God_Tigra/Dedy_Morozy_NG/Ded_Moroz4.jpg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norse.ru/img/pub/17-picture_big.jpg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www.fresher.ru/images6/kak-vstrechali-novyj-god-v-raznyx-stranax/3.jpg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baikaltourtravel.ru/assets/images/new_g_tur/vetnam_new_year.jpg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7"/>
              </a:rPr>
              <a:t>http</a:t>
            </a:r>
            <a:r>
              <a:rPr lang="en-US" sz="1800" dirty="0">
                <a:solidFill>
                  <a:schemeClr val="tx1"/>
                </a:solidFill>
                <a:hlinkClick r:id="rId7"/>
              </a:rPr>
              <a:t>://japansky.ru/wp-content/uploads/2013/12/%D0%9D%D0%BE%D0%B2%D1%8B%D0%B9-%D0%B3%D0%BE%D0%B4-%D0%B2-%</a:t>
            </a:r>
            <a:r>
              <a:rPr lang="en-US" sz="1800" dirty="0" smtClean="0">
                <a:solidFill>
                  <a:schemeClr val="tx1"/>
                </a:solidFill>
                <a:hlinkClick r:id="rId7"/>
              </a:rPr>
              <a:t>D0%AF%D0%BF%D0%BE%D0%BD%D0%B8%D0%B8-e1321298959137.jpg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914401" y="1019332"/>
            <a:ext cx="10373192" cy="6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Список литературы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98353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1" y="1019331"/>
            <a:ext cx="4961744" cy="1191605"/>
          </a:xfrm>
        </p:spPr>
        <p:txBody>
          <a:bodyPr/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Финляндия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58" y="2375829"/>
            <a:ext cx="4320000" cy="2429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17554" y="1283725"/>
            <a:ext cx="5181600" cy="503429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лавным зимним праздником у финнов считается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Рождество, которое празднуют 25 декабря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новогоднюю ночь на родине Деда Мороза практикуются гадания — как и в нашей традиции, обращаться к мистическим силам принято после главного зимнего церковного праздника. В будущее заглядывают с помощью воска. </a:t>
            </a:r>
          </a:p>
          <a:p>
            <a:endParaRPr lang="ru-RU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85294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1" y="1019331"/>
            <a:ext cx="4961744" cy="1191605"/>
          </a:xfrm>
        </p:spPr>
        <p:txBody>
          <a:bodyPr/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Финляндия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32544" y="1753849"/>
            <a:ext cx="5181600" cy="468409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святое для каждого финна — это обильное застолье с угощениями и напитками, среди которых непременно должны быть сливовый кисель и сладкая рисовая каша. </a:t>
            </a:r>
          </a:p>
          <a:p>
            <a:endParaRPr lang="ru-RU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pic>
        <p:nvPicPr>
          <p:cNvPr id="10" name="Picture 2" descr="Risalaman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9541" y="2034107"/>
            <a:ext cx="3380495" cy="328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185294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52" y="2201085"/>
            <a:ext cx="4115115" cy="288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2318" y="131596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конечно же, какой Новый год без Деда Мороза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Финский Дед зовется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Йоулупукки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Йоулупукки добр, выполняет все желания, главное — не требовать слишком громко. У финского Мороза очень хороший слух, он услышит и шепот. А вот если покрикивать, желание могут услышать злые духи, и тогда его исполнения никто не гарантирует.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914401" y="1019331"/>
            <a:ext cx="4961744" cy="1191605"/>
          </a:xfrm>
        </p:spPr>
        <p:txBody>
          <a:bodyPr/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Финляндия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72143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88" y="2303563"/>
            <a:ext cx="4257096" cy="2838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18938"/>
            <a:ext cx="4755630" cy="40879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раздник называется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Хогмани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и это настоящий огненный карнавал! По обычаю ночью накануне 1 января мирные граждане палят бочки с дегтем и катят их по улицам, сжигая таким образом Старый и приглашая Новый год.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Шотландия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10301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8939" y="2113612"/>
            <a:ext cx="9473784" cy="3327817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две легенды, которые раскрывают значение горящих корзин. Первая отсылает к языческим поверьям, согласно которым огненные шары символизировали солнце. Бросая их в море, шотландцы отдавали морским обитателям часть света и тепла — чтобы впоследствии рассчитывать на благосклонность водной стихии. Другое поверье гласит, что огонь очищает от злых духов и демонов.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Шотландия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10301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72" y="2203553"/>
            <a:ext cx="4275941" cy="2906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55267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времяпрепровождение требует обильного застолья.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почете у шотландцев с давних времен особые традиционные блюда: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новогодний завтрак подают овсяные лепешки, пудинг и особый сорт сыра — кеббен, на обед и ужин — вареного гуся или бифштекс, пирог или яблоки, запеченные в тесте.</a:t>
            </a:r>
          </a:p>
          <a:p>
            <a:endParaRPr lang="ru-RU" dirty="0" smtClean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098623" y="5351488"/>
            <a:ext cx="2743200" cy="754653"/>
          </a:xfrm>
          <a:prstGeom prst="roundRect">
            <a:avLst/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Шотландия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40412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255239" y="1349115"/>
            <a:ext cx="3732551" cy="49167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древней испанской традиции, каждый человек в новогоднюю ночь на удачу </a:t>
            </a:r>
            <a:r>
              <a:rPr lang="ru-RU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должен съесть 12 виноградин — по одной с каждым ударом местных курантов.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098623" y="5351488"/>
            <a:ext cx="2203554" cy="1034322"/>
          </a:xfrm>
          <a:prstGeom prst="rightArrow">
            <a:avLst>
              <a:gd name="adj1" fmla="val 70290"/>
              <a:gd name="adj2" fmla="val 58696"/>
            </a:avLst>
          </a:prstGeom>
          <a:gradFill>
            <a:gsLst>
              <a:gs pos="20000">
                <a:srgbClr val="C00000"/>
              </a:gs>
              <a:gs pos="50000">
                <a:srgbClr val="FF0300"/>
              </a:gs>
              <a:gs pos="80000">
                <a:srgbClr val="C00000"/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>
                    <a:alpha val="67000"/>
                  </a:schemeClr>
                </a:solidFill>
              </a:rPr>
              <a:t>ДАЛЕЕ</a:t>
            </a:r>
            <a:endParaRPr lang="ru-RU" sz="3200" b="1" dirty="0">
              <a:solidFill>
                <a:schemeClr val="lt1">
                  <a:alpha val="67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914401" y="1019331"/>
            <a:ext cx="4961744" cy="11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Испания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" name="Объект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186" y="2119426"/>
            <a:ext cx="5613269" cy="3007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454472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wyj-god0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947</Words>
  <Application>Microsoft Office PowerPoint</Application>
  <PresentationFormat>Произвольный</PresentationFormat>
  <Paragraphs>92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nowyj-god08</vt:lpstr>
      <vt:lpstr>Новый год в разных странах мира</vt:lpstr>
      <vt:lpstr>Содержание</vt:lpstr>
      <vt:lpstr>Финляндия</vt:lpstr>
      <vt:lpstr>Финляндия</vt:lpstr>
      <vt:lpstr>Финляндия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Запивалова</cp:lastModifiedBy>
  <cp:revision>105</cp:revision>
  <dcterms:created xsi:type="dcterms:W3CDTF">2015-11-28T11:15:32Z</dcterms:created>
  <dcterms:modified xsi:type="dcterms:W3CDTF">2016-01-07T19:03:58Z</dcterms:modified>
</cp:coreProperties>
</file>