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56" r:id="rId2"/>
    <p:sldId id="257" r:id="rId3"/>
    <p:sldId id="258" r:id="rId4"/>
    <p:sldId id="259" r:id="rId5"/>
    <p:sldId id="261" r:id="rId6"/>
    <p:sldId id="260" r:id="rId7"/>
    <p:sldId id="262" r:id="rId8"/>
    <p:sldId id="264" r:id="rId9"/>
    <p:sldId id="265" r:id="rId10"/>
    <p:sldId id="266" r:id="rId11"/>
    <p:sldId id="263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111" d="100"/>
          <a:sy n="111" d="100"/>
        </p:scale>
        <p:origin x="-1518" y="-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163C423-ACB6-4BC6-BA2A-6AB740AE8298}" type="datetimeFigureOut">
              <a:rPr lang="ru-RU" smtClean="0"/>
              <a:pPr/>
              <a:t>11.01.2016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F491677-824B-43CF-80EA-C43A2A298B6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4196880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033966-069A-41A2-8708-E8FAD2A20554}" type="datetimeFigureOut">
              <a:rPr lang="ru-RU" smtClean="0"/>
              <a:pPr/>
              <a:t>11.01.2016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5100A3-D077-4839-9559-2E1DB935693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 advTm="0">
    <p:wipe dir="d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033966-069A-41A2-8708-E8FAD2A20554}" type="datetimeFigureOut">
              <a:rPr lang="ru-RU" smtClean="0"/>
              <a:pPr/>
              <a:t>11.01.2016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5100A3-D077-4839-9559-2E1DB935693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 advTm="0">
    <p:wipe dir="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033966-069A-41A2-8708-E8FAD2A20554}" type="datetimeFigureOut">
              <a:rPr lang="ru-RU" smtClean="0"/>
              <a:pPr/>
              <a:t>11.01.2016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5100A3-D077-4839-9559-2E1DB935693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 advTm="0">
    <p:wipe dir="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033966-069A-41A2-8708-E8FAD2A20554}" type="datetimeFigureOut">
              <a:rPr lang="ru-RU" smtClean="0"/>
              <a:pPr/>
              <a:t>11.01.2016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5100A3-D077-4839-9559-2E1DB935693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 advTm="0">
    <p:wipe dir="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033966-069A-41A2-8708-E8FAD2A20554}" type="datetimeFigureOut">
              <a:rPr lang="ru-RU" smtClean="0"/>
              <a:pPr/>
              <a:t>11.01.2016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5100A3-D077-4839-9559-2E1DB935693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 advTm="0">
    <p:wipe dir="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033966-069A-41A2-8708-E8FAD2A20554}" type="datetimeFigureOut">
              <a:rPr lang="ru-RU" smtClean="0"/>
              <a:pPr/>
              <a:t>11.01.2016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5100A3-D077-4839-9559-2E1DB935693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 advTm="0">
    <p:wipe dir="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033966-069A-41A2-8708-E8FAD2A20554}" type="datetimeFigureOut">
              <a:rPr lang="ru-RU" smtClean="0"/>
              <a:pPr/>
              <a:t>11.01.2016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5100A3-D077-4839-9559-2E1DB935693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 advTm="0">
    <p:wipe dir="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033966-069A-41A2-8708-E8FAD2A20554}" type="datetimeFigureOut">
              <a:rPr lang="ru-RU" smtClean="0"/>
              <a:pPr/>
              <a:t>11.01.2016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5100A3-D077-4839-9559-2E1DB935693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 advTm="0">
    <p:wipe dir="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033966-069A-41A2-8708-E8FAD2A20554}" type="datetimeFigureOut">
              <a:rPr lang="ru-RU" smtClean="0"/>
              <a:pPr/>
              <a:t>11.01.2016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5100A3-D077-4839-9559-2E1DB935693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 advTm="0">
    <p:wipe dir="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033966-069A-41A2-8708-E8FAD2A20554}" type="datetimeFigureOut">
              <a:rPr lang="ru-RU" smtClean="0"/>
              <a:pPr/>
              <a:t>11.01.2016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5100A3-D077-4839-9559-2E1DB935693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 advTm="0">
    <p:wipe dir="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033966-069A-41A2-8708-E8FAD2A20554}" type="datetimeFigureOut">
              <a:rPr lang="ru-RU" smtClean="0"/>
              <a:pPr/>
              <a:t>11.01.2016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5100A3-D077-4839-9559-2E1DB935693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 advTm="0">
    <p:wipe dir="d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033966-069A-41A2-8708-E8FAD2A20554}" type="datetimeFigureOut">
              <a:rPr lang="ru-RU" smtClean="0"/>
              <a:pPr/>
              <a:t>11.01.2016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5100A3-D077-4839-9559-2E1DB935693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med" advTm="0">
    <p:wipe dir="d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7" Type="http://schemas.openxmlformats.org/officeDocument/2006/relationships/image" Target="../media/image1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phg513f6a56856d4_800x600.jpe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928662" y="1643050"/>
            <a:ext cx="7186583" cy="193899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0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«Мыльные пузыри –</a:t>
            </a:r>
          </a:p>
          <a:p>
            <a:pPr algn="ctr"/>
            <a:r>
              <a:rPr lang="ru-RU" sz="6000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э</a:t>
            </a:r>
            <a:r>
              <a:rPr lang="ru-RU" sz="60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то чудо»</a:t>
            </a:r>
            <a:endParaRPr lang="ru-RU" sz="60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143636" y="4572008"/>
            <a:ext cx="2803021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FFC000"/>
                </a:solidFill>
              </a:rPr>
              <a:t>Выполнила </a:t>
            </a:r>
          </a:p>
          <a:p>
            <a:r>
              <a:rPr lang="ru-RU" sz="2400" b="1" dirty="0">
                <a:solidFill>
                  <a:srgbClr val="FFC000"/>
                </a:solidFill>
              </a:rPr>
              <a:t>у</a:t>
            </a:r>
            <a:r>
              <a:rPr lang="ru-RU" sz="2400" b="1" dirty="0" smtClean="0">
                <a:solidFill>
                  <a:srgbClr val="FFC000"/>
                </a:solidFill>
              </a:rPr>
              <a:t>ченица 3а класса</a:t>
            </a:r>
          </a:p>
          <a:p>
            <a:r>
              <a:rPr lang="ru-RU" sz="2400" b="1" dirty="0" err="1" smtClean="0">
                <a:solidFill>
                  <a:srgbClr val="FFC000"/>
                </a:solidFill>
              </a:rPr>
              <a:t>Евченко</a:t>
            </a:r>
            <a:r>
              <a:rPr lang="ru-RU" sz="2400" b="1" dirty="0" smtClean="0">
                <a:solidFill>
                  <a:srgbClr val="FFC000"/>
                </a:solidFill>
              </a:rPr>
              <a:t> Дарья</a:t>
            </a:r>
          </a:p>
          <a:p>
            <a:r>
              <a:rPr lang="ru-RU" sz="2400" b="1" dirty="0" smtClean="0">
                <a:solidFill>
                  <a:srgbClr val="FFC000"/>
                </a:solidFill>
              </a:rPr>
              <a:t>Руководитель</a:t>
            </a:r>
          </a:p>
          <a:p>
            <a:r>
              <a:rPr lang="ru-RU" sz="2400" b="1" dirty="0" err="1" smtClean="0">
                <a:solidFill>
                  <a:srgbClr val="FFC000"/>
                </a:solidFill>
              </a:rPr>
              <a:t>Кияева</a:t>
            </a:r>
            <a:r>
              <a:rPr lang="ru-RU" sz="2400" b="1" dirty="0" smtClean="0">
                <a:solidFill>
                  <a:srgbClr val="FFC000"/>
                </a:solidFill>
              </a:rPr>
              <a:t> Ю.А.</a:t>
            </a:r>
            <a:endParaRPr lang="ru-RU" sz="2400" b="1" dirty="0">
              <a:solidFill>
                <a:srgbClr val="FFC000"/>
              </a:solidFill>
            </a:endParaRPr>
          </a:p>
        </p:txBody>
      </p:sp>
    </p:spTree>
  </p:cSld>
  <p:clrMapOvr>
    <a:masterClrMapping/>
  </p:clrMapOvr>
  <p:transition spd="med" advTm="60000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6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phg513f6a56856d4_800x600.jpe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0" y="428604"/>
            <a:ext cx="6643702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FFC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Рецепт №4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FFC000"/>
              </a:solidFill>
              <a:effectLst/>
              <a:latin typeface="Arial" pitchFamily="34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FFC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 чашку налили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FFC000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½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FFC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стакана тёплой воды.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FFC000"/>
              </a:solidFill>
              <a:effectLst/>
              <a:latin typeface="Arial" pitchFamily="34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FFC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Добавили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FFC000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½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FFC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стакана жидкого мыла </a:t>
            </a: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FFC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  2 столовых ложки сахара. 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FFC000"/>
              </a:solidFill>
              <a:effectLst/>
              <a:latin typeface="Arial" pitchFamily="34" charset="0"/>
            </a:endParaRPr>
          </a:p>
        </p:txBody>
      </p:sp>
      <p:pic>
        <p:nvPicPr>
          <p:cNvPr id="7" name="Рисунок 6" descr="Изображение2 015.jpg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285852" y="2071678"/>
            <a:ext cx="5588120" cy="419094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2143108" y="5357826"/>
            <a:ext cx="628654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45085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b="1" dirty="0" smtClean="0">
                <a:solidFill>
                  <a:schemeClr val="accent6">
                    <a:lumMod val="40000"/>
                    <a:lumOff val="60000"/>
                  </a:scheme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Всё перемешали и получили новый рецепт.</a:t>
            </a:r>
            <a:endParaRPr lang="ru-RU" sz="2000" b="1" dirty="0" smtClean="0">
              <a:solidFill>
                <a:schemeClr val="accent6">
                  <a:lumMod val="40000"/>
                  <a:lumOff val="60000"/>
                </a:schemeClr>
              </a:solidFill>
              <a:latin typeface="Arial" pitchFamily="34" charset="0"/>
            </a:endParaRPr>
          </a:p>
          <a:p>
            <a:pPr lvl="0" indent="45085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b="1" dirty="0" smtClean="0">
                <a:solidFill>
                  <a:schemeClr val="accent6">
                    <a:lumMod val="40000"/>
                    <a:lumOff val="60000"/>
                  </a:scheme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Раствор имеет приятный запах. </a:t>
            </a:r>
          </a:p>
          <a:p>
            <a:pPr lvl="0" indent="45085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b="1" dirty="0" smtClean="0">
                <a:solidFill>
                  <a:schemeClr val="accent6">
                    <a:lumMod val="40000"/>
                    <a:lumOff val="60000"/>
                  </a:scheme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Пузыри стали получаться большими и лопались </a:t>
            </a:r>
          </a:p>
          <a:p>
            <a:pPr lvl="0" indent="45085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b="1" dirty="0" smtClean="0">
                <a:solidFill>
                  <a:schemeClr val="accent6">
                    <a:lumMod val="40000"/>
                    <a:lumOff val="60000"/>
                  </a:scheme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не сразу. </a:t>
            </a:r>
            <a:endParaRPr lang="ru-RU" sz="2000" b="1" dirty="0" smtClean="0">
              <a:solidFill>
                <a:schemeClr val="accent6">
                  <a:lumMod val="40000"/>
                  <a:lumOff val="60000"/>
                </a:schemeClr>
              </a:solidFill>
              <a:latin typeface="Arial" pitchFamily="34" charset="0"/>
            </a:endParaRPr>
          </a:p>
        </p:txBody>
      </p:sp>
    </p:spTree>
  </p:cSld>
  <p:clrMapOvr>
    <a:masterClrMapping/>
  </p:clrMapOvr>
  <p:transition spd="med" advTm="0">
    <p:wipe dir="d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phg513f6a56856d4_800x600.jpe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1285852" y="2500306"/>
            <a:ext cx="660469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с</a:t>
            </a:r>
            <a:r>
              <a:rPr lang="ru-RU" sz="54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пасибо за внимание</a:t>
            </a:r>
            <a:endParaRPr lang="ru-RU" sz="54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med" advTm="0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phg513f6a56856d4_800x600.jpe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1000100" y="1857364"/>
            <a:ext cx="7643866" cy="2154436"/>
          </a:xfrm>
          <a:prstGeom prst="rect">
            <a:avLst/>
          </a:prstGeom>
          <a:noFill/>
          <a:effectLst>
            <a:glow rad="101600">
              <a:schemeClr val="accent2">
                <a:satMod val="175000"/>
                <a:alpha val="40000"/>
              </a:schemeClr>
            </a:glow>
          </a:effectLst>
          <a:scene3d>
            <a:camera prst="perspectiveAbove"/>
            <a:lightRig rig="threePt" dir="t"/>
          </a:scene3d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Цель проекта:</a:t>
            </a:r>
          </a:p>
          <a:p>
            <a:r>
              <a:rPr lang="ru-RU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с</a:t>
            </a:r>
            <a:r>
              <a:rPr lang="ru-RU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оздание  мыльных</a:t>
            </a:r>
          </a:p>
          <a:p>
            <a:r>
              <a:rPr lang="ru-RU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 пузырей  в  домашних условиях</a:t>
            </a:r>
            <a:endParaRPr lang="ru-RU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med" advTm="10000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phg513f6a56856d4_800x600.jpe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4337" name="Rectangle 1"/>
          <p:cNvSpPr>
            <a:spLocks noChangeArrowheads="1"/>
          </p:cNvSpPr>
          <p:nvPr/>
        </p:nvSpPr>
        <p:spPr bwMode="auto">
          <a:xfrm>
            <a:off x="928662" y="1192259"/>
            <a:ext cx="7858180" cy="40318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lang="ru-RU" sz="4000" b="1" dirty="0">
                <a:solidFill>
                  <a:srgbClr val="FF0000"/>
                </a:solidFill>
              </a:rPr>
              <a:t>Задачи: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lang="ru-RU" sz="2400" b="1" dirty="0" smtClean="0">
                <a:solidFill>
                  <a:srgbClr val="FFC000"/>
                </a:solidFill>
                <a:latin typeface="Georgia" pitchFamily="18" charset="0"/>
              </a:rPr>
              <a:t>Изучить </a:t>
            </a:r>
            <a:r>
              <a:rPr lang="ru-RU" sz="2400" b="1" dirty="0">
                <a:solidFill>
                  <a:srgbClr val="FFC000"/>
                </a:solidFill>
                <a:latin typeface="Georgia" pitchFamily="18" charset="0"/>
              </a:rPr>
              <a:t>разные  источники  информации.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lang="ru-RU" sz="2400" b="1" dirty="0">
                <a:solidFill>
                  <a:srgbClr val="FFC000"/>
                </a:solidFill>
                <a:latin typeface="Georgia" pitchFamily="18" charset="0"/>
              </a:rPr>
              <a:t>Познакомиться с историей происхождения </a:t>
            </a:r>
            <a:endParaRPr lang="ru-RU" sz="2400" b="1" dirty="0" smtClean="0">
              <a:solidFill>
                <a:srgbClr val="FFC000"/>
              </a:solidFill>
              <a:latin typeface="Georgia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457200" algn="l"/>
              </a:tabLst>
            </a:pPr>
            <a:r>
              <a:rPr lang="ru-RU" sz="2400" b="1" dirty="0" smtClean="0">
                <a:solidFill>
                  <a:srgbClr val="FFC000"/>
                </a:solidFill>
                <a:latin typeface="Georgia" pitchFamily="18" charset="0"/>
              </a:rPr>
              <a:t>мыльных </a:t>
            </a:r>
            <a:r>
              <a:rPr lang="ru-RU" sz="2400" b="1" dirty="0">
                <a:solidFill>
                  <a:srgbClr val="FFC000"/>
                </a:solidFill>
                <a:latin typeface="Georgia" pitchFamily="18" charset="0"/>
              </a:rPr>
              <a:t>пузырей.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lang="ru-RU" sz="2400" b="1" dirty="0">
                <a:solidFill>
                  <a:srgbClr val="FFC000"/>
                </a:solidFill>
                <a:latin typeface="Georgia" pitchFamily="18" charset="0"/>
              </a:rPr>
              <a:t>Изучить рецепты приготовления </a:t>
            </a:r>
            <a:r>
              <a:rPr lang="ru-RU" sz="2400" b="1" dirty="0" smtClean="0">
                <a:solidFill>
                  <a:srgbClr val="FFC000"/>
                </a:solidFill>
                <a:latin typeface="Georgia" pitchFamily="18" charset="0"/>
              </a:rPr>
              <a:t>мыльных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457200" algn="l"/>
              </a:tabLst>
            </a:pPr>
            <a:r>
              <a:rPr lang="ru-RU" sz="2400" b="1" dirty="0" smtClean="0">
                <a:solidFill>
                  <a:srgbClr val="FFC000"/>
                </a:solidFill>
                <a:latin typeface="Georgia" pitchFamily="18" charset="0"/>
              </a:rPr>
              <a:t> </a:t>
            </a:r>
            <a:r>
              <a:rPr lang="ru-RU" sz="2400" b="1" dirty="0">
                <a:solidFill>
                  <a:srgbClr val="FFC000"/>
                </a:solidFill>
                <a:latin typeface="Georgia" pitchFamily="18" charset="0"/>
              </a:rPr>
              <a:t>пузырей.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lang="ru-RU" sz="2400" b="1" dirty="0">
                <a:solidFill>
                  <a:srgbClr val="FFC000"/>
                </a:solidFill>
                <a:latin typeface="Georgia" pitchFamily="18" charset="0"/>
              </a:rPr>
              <a:t>Приготовить растворы  мыльных пузырей </a:t>
            </a:r>
            <a:endParaRPr lang="ru-RU" sz="2400" b="1" dirty="0" smtClean="0">
              <a:solidFill>
                <a:srgbClr val="FFC000"/>
              </a:solidFill>
              <a:latin typeface="Georgia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457200" algn="l"/>
              </a:tabLst>
            </a:pPr>
            <a:r>
              <a:rPr lang="ru-RU" sz="2400" b="1" dirty="0" smtClean="0">
                <a:solidFill>
                  <a:srgbClr val="FFC000"/>
                </a:solidFill>
                <a:latin typeface="Georgia" pitchFamily="18" charset="0"/>
              </a:rPr>
              <a:t>в </a:t>
            </a:r>
            <a:r>
              <a:rPr lang="ru-RU" sz="2400" b="1" dirty="0">
                <a:solidFill>
                  <a:srgbClr val="FFC000"/>
                </a:solidFill>
                <a:latin typeface="Georgia" pitchFamily="18" charset="0"/>
              </a:rPr>
              <a:t>домашних условиях.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lang="ru-RU" sz="2400" b="1" dirty="0">
                <a:solidFill>
                  <a:srgbClr val="FFC000"/>
                </a:solidFill>
                <a:latin typeface="Georgia" pitchFamily="18" charset="0"/>
              </a:rPr>
              <a:t>Узнать секреты мыльного пузыря.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lang="ru-RU" sz="2400" b="1" dirty="0">
                <a:solidFill>
                  <a:srgbClr val="FFC000"/>
                </a:solidFill>
                <a:latin typeface="Georgia" pitchFamily="18" charset="0"/>
              </a:rPr>
              <a:t>Сделать выводы по проделанной работе.</a:t>
            </a:r>
          </a:p>
        </p:txBody>
      </p:sp>
    </p:spTree>
  </p:cSld>
  <p:clrMapOvr>
    <a:masterClrMapping/>
  </p:clrMapOvr>
  <p:transition spd="med" advTm="15000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143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143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3000" fill="hold"/>
                                        <p:tgtEl>
                                          <p:spTgt spid="1433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3000" fill="hold"/>
                                        <p:tgtEl>
                                          <p:spTgt spid="1433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3000" fill="hold"/>
                                        <p:tgtEl>
                                          <p:spTgt spid="1433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3000" fill="hold"/>
                                        <p:tgtEl>
                                          <p:spTgt spid="1433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3000" fill="hold"/>
                                        <p:tgtEl>
                                          <p:spTgt spid="1433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3000" fill="hold"/>
                                        <p:tgtEl>
                                          <p:spTgt spid="1433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3000" fill="hold"/>
                                        <p:tgtEl>
                                          <p:spTgt spid="1433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3000" fill="hold"/>
                                        <p:tgtEl>
                                          <p:spTgt spid="1433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3000" fill="hold"/>
                                        <p:tgtEl>
                                          <p:spTgt spid="1433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3000" fill="hold"/>
                                        <p:tgtEl>
                                          <p:spTgt spid="1433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3000" fill="hold"/>
                                        <p:tgtEl>
                                          <p:spTgt spid="1433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3000" fill="hold"/>
                                        <p:tgtEl>
                                          <p:spTgt spid="1433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3000" fill="hold"/>
                                        <p:tgtEl>
                                          <p:spTgt spid="1433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3000" fill="hold"/>
                                        <p:tgtEl>
                                          <p:spTgt spid="1433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3000" fill="hold"/>
                                        <p:tgtEl>
                                          <p:spTgt spid="1433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3000" fill="hold"/>
                                        <p:tgtEl>
                                          <p:spTgt spid="1433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3000" fill="hold"/>
                                        <p:tgtEl>
                                          <p:spTgt spid="1433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3000" fill="hold"/>
                                        <p:tgtEl>
                                          <p:spTgt spid="1433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7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phg513f6a56856d4_800x600.jpe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13314" name="Picture 2" descr="http://u.jimdo.com/www400/o/s39e92de870276802/img/i91a86a48e557acdf/1299964292/std/imag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5599" y="285728"/>
            <a:ext cx="3373459" cy="242889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6" name="Прямоугольник 5"/>
          <p:cNvSpPr/>
          <p:nvPr/>
        </p:nvSpPr>
        <p:spPr>
          <a:xfrm>
            <a:off x="0" y="2786058"/>
            <a:ext cx="4572000" cy="707886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000" b="1" i="1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Алан </a:t>
            </a:r>
            <a:r>
              <a:rPr lang="ru-RU" sz="2000" b="1" i="1" dirty="0" err="1">
                <a:solidFill>
                  <a:schemeClr val="accent6">
                    <a:lumMod val="60000"/>
                    <a:lumOff val="40000"/>
                  </a:schemeClr>
                </a:solidFill>
              </a:rPr>
              <a:t>Маккей</a:t>
            </a:r>
            <a:r>
              <a:rPr lang="ru-RU" sz="2000" b="1" i="1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 пустил мыльный </a:t>
            </a:r>
            <a:endParaRPr lang="ru-RU" sz="2000" b="1" i="1" dirty="0" smtClean="0">
              <a:solidFill>
                <a:schemeClr val="accent6">
                  <a:lumMod val="60000"/>
                  <a:lumOff val="40000"/>
                </a:schemeClr>
              </a:solidFill>
            </a:endParaRPr>
          </a:p>
          <a:p>
            <a:pPr algn="ctr"/>
            <a:r>
              <a:rPr lang="ru-RU" sz="2000" b="1" i="1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пузырь </a:t>
            </a:r>
            <a:r>
              <a:rPr lang="ru-RU" sz="2000" b="1" i="1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длиной 32 м; </a:t>
            </a:r>
          </a:p>
        </p:txBody>
      </p:sp>
      <p:pic>
        <p:nvPicPr>
          <p:cNvPr id="13316" name="Picture 4" descr="http://www.destinations.ru/news-images/308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0628" y="1285860"/>
            <a:ext cx="3489762" cy="326293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8" name="Прямоугольник 7"/>
          <p:cNvSpPr/>
          <p:nvPr/>
        </p:nvSpPr>
        <p:spPr>
          <a:xfrm>
            <a:off x="4357686" y="285728"/>
            <a:ext cx="450059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err="1">
                <a:solidFill>
                  <a:schemeClr val="accent6">
                    <a:lumMod val="60000"/>
                    <a:lumOff val="40000"/>
                  </a:schemeClr>
                </a:solidFill>
              </a:rPr>
              <a:t>Фэн</a:t>
            </a:r>
            <a:r>
              <a:rPr lang="ru-RU" sz="2000" b="1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 Янг соорудил самую большую в мире стену из мыльных пузырей высотой около 48 м; </a:t>
            </a:r>
          </a:p>
        </p:txBody>
      </p:sp>
      <p:pic>
        <p:nvPicPr>
          <p:cNvPr id="13318" name="Picture 6" descr=" &amp;Pcy;&amp;yacy;&amp;tcy;&amp;ncy;&amp;acy;&amp;dcy;&amp;tscy;&amp;acy;&amp;tcy;&amp;softcy; &amp;chcy;&amp;iecy;&amp;lcy;&amp;ocy;&amp;vcy;&amp;iecy;&amp;kcy; &amp;ncy;&amp;acy; &amp;mcy;&amp;ycy;&amp;lcy;&amp;softcy;&amp;ncy;&amp;ycy;&amp;jcy; &amp;pcy;&amp;ucy;&amp;zcy;&amp;ycy;&amp;rcy;&amp;softcy;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14347" y="3929066"/>
            <a:ext cx="2937171" cy="263366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3319" name="Rectangle 7"/>
          <p:cNvSpPr>
            <a:spLocks noChangeArrowheads="1"/>
          </p:cNvSpPr>
          <p:nvPr/>
        </p:nvSpPr>
        <p:spPr bwMode="auto">
          <a:xfrm>
            <a:off x="3095778" y="5005013"/>
            <a:ext cx="5724259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60000"/>
                    <a:lumOff val="40000"/>
                  </a:schemeClr>
                </a:solidFill>
                <a:effectLst/>
                <a:latin typeface="Arial" pitchFamily="34" charset="0"/>
                <a:ea typeface="Times New Roman" pitchFamily="18" charset="0"/>
              </a:rPr>
              <a:t>Сэм </a:t>
            </a:r>
            <a:r>
              <a:rPr kumimoji="0" lang="ru-RU" sz="2000" b="1" i="0" u="none" strike="noStrike" cap="none" normalizeH="0" baseline="0" dirty="0" err="1" smtClean="0">
                <a:ln>
                  <a:noFill/>
                </a:ln>
                <a:solidFill>
                  <a:schemeClr val="accent6">
                    <a:lumMod val="60000"/>
                    <a:lumOff val="40000"/>
                  </a:schemeClr>
                </a:solidFill>
                <a:effectLst/>
                <a:latin typeface="Arial" pitchFamily="34" charset="0"/>
                <a:ea typeface="Times New Roman" pitchFamily="18" charset="0"/>
              </a:rPr>
              <a:t>Хист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60000"/>
                    <a:lumOff val="40000"/>
                  </a:schemeClr>
                </a:solidFill>
                <a:effectLst/>
                <a:latin typeface="Arial" pitchFamily="34" charset="0"/>
                <a:ea typeface="Times New Roman" pitchFamily="18" charset="0"/>
              </a:rPr>
              <a:t> разместил в мыльном</a:t>
            </a:r>
          </a:p>
          <a:p>
            <a:pPr marL="0" marR="0" lvl="0" indent="4508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60000"/>
                    <a:lumOff val="40000"/>
                  </a:schemeClr>
                </a:solidFill>
                <a:effectLst/>
                <a:latin typeface="Arial" pitchFamily="34" charset="0"/>
                <a:ea typeface="Times New Roman" pitchFamily="18" charset="0"/>
              </a:rPr>
              <a:t> пузыре высотой 1,5 м и шириной 3,3 м </a:t>
            </a:r>
          </a:p>
          <a:p>
            <a:pPr marL="0" marR="0" lvl="0" indent="4508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60000"/>
                    <a:lumOff val="40000"/>
                  </a:schemeClr>
                </a:solidFill>
                <a:effectLst/>
                <a:latin typeface="Arial" pitchFamily="34" charset="0"/>
                <a:ea typeface="Times New Roman" pitchFamily="18" charset="0"/>
              </a:rPr>
              <a:t>50 человек.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accent6">
                  <a:lumMod val="60000"/>
                  <a:lumOff val="40000"/>
                </a:schemeClr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ransition spd="med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3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phg513f6a56856d4_800x600.jpe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0" y="285728"/>
            <a:ext cx="4643470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i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bg1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Существует легенда о</a:t>
            </a:r>
          </a:p>
          <a:p>
            <a:pPr algn="ctr"/>
            <a:r>
              <a:rPr lang="ru-RU" sz="2400" i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bg1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 появлении первого </a:t>
            </a:r>
          </a:p>
          <a:p>
            <a:pPr algn="ctr"/>
            <a:r>
              <a:rPr lang="ru-RU" sz="2400" i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bg1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мыльного пузыря</a:t>
            </a:r>
            <a:endParaRPr lang="ru-RU" sz="2400" i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bg1"/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pic>
        <p:nvPicPr>
          <p:cNvPr id="6" name="Рисунок 5" descr="Сапожник Пумпатус - сказки - Мои куклы - Ольга Вечеровская. …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2910" y="1571612"/>
            <a:ext cx="2786082" cy="35719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214282" y="4929198"/>
            <a:ext cx="4572000" cy="80021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sz="2800" b="1" i="1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Сапожник </a:t>
            </a:r>
            <a:r>
              <a:rPr lang="ru-RU" sz="2800" b="1" i="1" dirty="0" err="1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Пумпатус</a:t>
            </a:r>
            <a:r>
              <a:rPr lang="ru-RU" sz="2800" b="1" i="1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 </a:t>
            </a:r>
            <a:endParaRPr lang="ru-RU" sz="2800" dirty="0"/>
          </a:p>
        </p:txBody>
      </p:sp>
      <p:pic>
        <p:nvPicPr>
          <p:cNvPr id="8" name="Рисунок 7" descr="Jean-Baptiste_Siméon_Chardin_022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0562" y="357166"/>
            <a:ext cx="2852152" cy="25003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482" name="Picture 2" descr="&amp;Kcy;&amp;ocy;&amp;tcy;&amp;ocy;&amp;kcy;&amp;ocy;&amp;lcy;&amp;lcy;&amp;acy;&amp;zhcy;&amp;icy; &amp;Ocy;&amp;lcy;&amp;softcy;&amp;gcy;&amp;icy; &amp;Scy;&amp;tcy;&amp;ucy;&amp;dcy;&amp;icy;&amp;tscy;&amp;kcy;&amp;ocy;&amp;jcy; - Fabula Obscura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572132" y="2964606"/>
            <a:ext cx="2857520" cy="35719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phg513f6a56856d4_800x600.jpe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6" name="Рисунок 5" descr="IMAG194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4282" y="1142984"/>
            <a:ext cx="1582646" cy="264318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" name="Рисунок 9" descr="IMAG1964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857488" y="1357298"/>
            <a:ext cx="1753744" cy="292893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9" name="Рисунок 8" descr="IMAG1961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285852" y="3214686"/>
            <a:ext cx="1767414" cy="295176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Рисунок 4" descr="IMAG1910.jpg"/>
          <p:cNvPicPr>
            <a:picLocks noChangeAspect="1"/>
          </p:cNvPicPr>
          <p:nvPr/>
        </p:nvPicPr>
        <p:blipFill>
          <a:blip r:embed="rId6" cstate="print"/>
          <a:srcRect l="37500" r="18750"/>
          <a:stretch>
            <a:fillRect/>
          </a:stretch>
        </p:blipFill>
        <p:spPr>
          <a:xfrm>
            <a:off x="3929058" y="3857628"/>
            <a:ext cx="2071702" cy="283532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Рисунок 6" descr="IMG_3144.jpg"/>
          <p:cNvPicPr>
            <a:picLocks noChangeAspect="1"/>
          </p:cNvPicPr>
          <p:nvPr/>
        </p:nvPicPr>
        <p:blipFill>
          <a:blip r:embed="rId7" cstate="print"/>
          <a:srcRect l="15817" r="19897"/>
          <a:stretch>
            <a:fillRect/>
          </a:stretch>
        </p:blipFill>
        <p:spPr>
          <a:xfrm>
            <a:off x="5500694" y="1214422"/>
            <a:ext cx="3000396" cy="350043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8" name="Прямоугольник 7"/>
          <p:cNvSpPr/>
          <p:nvPr/>
        </p:nvSpPr>
        <p:spPr>
          <a:xfrm>
            <a:off x="642910" y="285728"/>
            <a:ext cx="7152150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Современное шоу мыльных пузырей –</a:t>
            </a:r>
          </a:p>
          <a:p>
            <a:pPr algn="ctr"/>
            <a:r>
              <a:rPr lang="ru-RU" sz="2400" b="1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э</a:t>
            </a:r>
            <a:r>
              <a:rPr lang="ru-RU" sz="24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то настоящее искусство, развлекающее и детей, </a:t>
            </a:r>
          </a:p>
          <a:p>
            <a:pPr algn="ctr"/>
            <a:r>
              <a:rPr lang="ru-RU" sz="24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и взрослых</a:t>
            </a:r>
            <a:endParaRPr lang="ru-RU" sz="2400" b="1" cap="none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</p:spTree>
  </p:cSld>
  <p:clrMapOvr>
    <a:masterClrMapping/>
  </p:clrMapOvr>
  <p:transition spd="med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phg513f6a56856d4_800x600.jpe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121" name="Rectangle 1"/>
          <p:cNvSpPr>
            <a:spLocks noChangeArrowheads="1"/>
          </p:cNvSpPr>
          <p:nvPr/>
        </p:nvSpPr>
        <p:spPr bwMode="auto">
          <a:xfrm>
            <a:off x="214282" y="469265"/>
            <a:ext cx="5500726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FFC000"/>
                </a:solidFill>
                <a:effectLst/>
                <a:latin typeface="Arial" pitchFamily="34" charset="0"/>
                <a:ea typeface="Times New Roman" pitchFamily="18" charset="0"/>
              </a:rPr>
              <a:t>Для рецепта №1 нам потребуется:</a:t>
            </a: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rgbClr val="FFC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Вода очищенная – 100 граммов</a:t>
            </a:r>
            <a:endParaRPr kumimoji="0" lang="ru-RU" sz="2000" b="1" i="1" u="none" strike="noStrike" cap="none" normalizeH="0" baseline="0" dirty="0" smtClean="0">
              <a:ln>
                <a:noFill/>
              </a:ln>
              <a:solidFill>
                <a:srgbClr val="FFC000"/>
              </a:solidFill>
              <a:effectLst/>
              <a:latin typeface="Arial" pitchFamily="34" charset="0"/>
              <a:ea typeface="Times New Roman" pitchFamily="18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rgbClr val="FFC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Жидкость для мытья посуды – 30 граммов</a:t>
            </a:r>
            <a:b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rgbClr val="FFC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rgbClr val="FFC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перемешиваем и получается жидкость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457200" algn="l"/>
              </a:tabLst>
            </a:pP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rgbClr val="FFC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для пузырей. </a:t>
            </a:r>
            <a:endParaRPr kumimoji="0" lang="ru-RU" sz="2000" b="1" i="1" u="none" strike="noStrike" cap="none" normalizeH="0" baseline="0" dirty="0" smtClean="0">
              <a:ln>
                <a:noFill/>
              </a:ln>
              <a:solidFill>
                <a:srgbClr val="FFC000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</p:txBody>
      </p:sp>
      <p:pic>
        <p:nvPicPr>
          <p:cNvPr id="5" name="Рисунок 4" descr="G:\проект\Изображение2 014.jpg"/>
          <p:cNvPicPr/>
          <p:nvPr/>
        </p:nvPicPr>
        <p:blipFill>
          <a:blip r:embed="rId3" cstate="print"/>
          <a:srcRect l="5243"/>
          <a:stretch>
            <a:fillRect/>
          </a:stretch>
        </p:blipFill>
        <p:spPr bwMode="auto">
          <a:xfrm>
            <a:off x="3428992" y="2143116"/>
            <a:ext cx="5164345" cy="408538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Прямоугольник 5"/>
          <p:cNvSpPr/>
          <p:nvPr/>
        </p:nvSpPr>
        <p:spPr>
          <a:xfrm>
            <a:off x="214282" y="3000372"/>
            <a:ext cx="335758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FFC000"/>
                </a:solidFill>
              </a:rPr>
              <a:t>Пробуем надувать пузыри. </a:t>
            </a:r>
          </a:p>
          <a:p>
            <a:r>
              <a:rPr lang="ru-RU" b="1" dirty="0" smtClean="0">
                <a:solidFill>
                  <a:srgbClr val="FFC000"/>
                </a:solidFill>
              </a:rPr>
              <a:t>В итоге получились пузыри –</a:t>
            </a:r>
          </a:p>
          <a:p>
            <a:r>
              <a:rPr lang="ru-RU" b="1" dirty="0" smtClean="0">
                <a:solidFill>
                  <a:srgbClr val="FFC000"/>
                </a:solidFill>
              </a:rPr>
              <a:t> хрупкие, быстро лопались. </a:t>
            </a:r>
            <a:endParaRPr lang="ru-RU" b="1" dirty="0">
              <a:solidFill>
                <a:srgbClr val="FFC000"/>
              </a:solidFill>
            </a:endParaRPr>
          </a:p>
        </p:txBody>
      </p:sp>
    </p:spTree>
  </p:cSld>
  <p:clrMapOvr>
    <a:masterClrMapping/>
  </p:clrMapOvr>
  <p:transition spd="med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5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1" grpId="0"/>
      <p:bldP spid="6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phg513f6a56856d4_800x600.jpe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6" name="Рисунок 5" descr="Изображение2 020.jpg"/>
          <p:cNvPicPr/>
          <p:nvPr/>
        </p:nvPicPr>
        <p:blipFill>
          <a:blip r:embed="rId3" cstate="print"/>
          <a:srcRect l="21552"/>
          <a:stretch>
            <a:fillRect/>
          </a:stretch>
        </p:blipFill>
        <p:spPr>
          <a:xfrm>
            <a:off x="4000496" y="1785926"/>
            <a:ext cx="4643470" cy="4643470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0" y="280657"/>
            <a:ext cx="6286512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FFC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Рецепт №2:</a:t>
            </a:r>
          </a:p>
          <a:p>
            <a:pPr marL="0" marR="0" lvl="0" indent="4508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FFC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 полученной жидкости из рецепта №1 </a:t>
            </a:r>
          </a:p>
          <a:p>
            <a:pPr marL="0" marR="0" lvl="0" indent="4508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FFC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добавляем глицерин 15 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rgbClr val="FFC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гр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FFC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</a:t>
            </a:r>
          </a:p>
          <a:p>
            <a:pPr marL="0" marR="0" lvl="0" indent="4508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FFC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его можно купить в любой аптеке,</a:t>
            </a:r>
          </a:p>
          <a:p>
            <a:pPr marL="0" marR="0" lvl="0" indent="4508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FFC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перемешиваем и надуваем пузыри.</a:t>
            </a:r>
          </a:p>
        </p:txBody>
      </p:sp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214282" y="3857628"/>
            <a:ext cx="3571900" cy="1477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20000"/>
                    <a:lumOff val="80000"/>
                  </a:schemeClr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Глицерин именно то средство,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20000"/>
                    <a:lumOff val="80000"/>
                  </a:schemeClr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которое</a:t>
            </a:r>
            <a:r>
              <a:rPr kumimoji="0" lang="ru-RU" b="1" i="0" u="none" strike="noStrike" cap="none" normalizeH="0" dirty="0" smtClean="0">
                <a:ln>
                  <a:noFill/>
                </a:ln>
                <a:solidFill>
                  <a:schemeClr val="accent1">
                    <a:lumMod val="20000"/>
                    <a:lumOff val="80000"/>
                  </a:schemeClr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20000"/>
                    <a:lumOff val="80000"/>
                  </a:schemeClr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делает стенки мыльного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20000"/>
                    <a:lumOff val="80000"/>
                  </a:schemeClr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пузыря прочнее, 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20000"/>
                    <a:lumOff val="80000"/>
                  </a:schemeClr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а сам пузырь, соответственно,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20000"/>
                    <a:lumOff val="80000"/>
                  </a:schemeClr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более долгоживущим!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accent1">
                  <a:lumMod val="20000"/>
                  <a:lumOff val="80000"/>
                </a:schemeClr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ransition spd="med" advTm="0">
    <p:wipe dir="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phg513f6a56856d4_800x600.jpe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7" name="Рисунок 6" descr="Изображение2 032.jpg"/>
          <p:cNvPicPr/>
          <p:nvPr/>
        </p:nvPicPr>
        <p:blipFill>
          <a:blip r:embed="rId3" cstate="print"/>
          <a:srcRect l="15524"/>
          <a:stretch>
            <a:fillRect/>
          </a:stretch>
        </p:blipFill>
        <p:spPr>
          <a:xfrm>
            <a:off x="3357554" y="1928802"/>
            <a:ext cx="5133346" cy="443924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6" name="Прямоугольник 5"/>
          <p:cNvSpPr/>
          <p:nvPr/>
        </p:nvSpPr>
        <p:spPr>
          <a:xfrm>
            <a:off x="428596" y="357166"/>
            <a:ext cx="600079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FFC000"/>
                </a:solidFill>
              </a:rPr>
              <a:t>Рецепт №3:</a:t>
            </a:r>
          </a:p>
          <a:p>
            <a:r>
              <a:rPr lang="ru-RU" sz="2400" b="1" dirty="0" smtClean="0">
                <a:solidFill>
                  <a:srgbClr val="FFC000"/>
                </a:solidFill>
              </a:rPr>
              <a:t>Это рецепт разноцветных пузырей, для того, чтобы мыльные пузыри были разноцветными к рецепту №2 добавляем пищевой краситель</a:t>
            </a:r>
            <a:r>
              <a:rPr lang="ru-RU" sz="2400" b="1" dirty="0" smtClean="0">
                <a:solidFill>
                  <a:schemeClr val="accent6">
                    <a:lumMod val="75000"/>
                  </a:schemeClr>
                </a:solidFill>
              </a:rPr>
              <a:t> любого цвета, я </a:t>
            </a:r>
            <a:r>
              <a:rPr lang="ru-RU" sz="2400" b="1" dirty="0" smtClean="0">
                <a:solidFill>
                  <a:srgbClr val="FFC000"/>
                </a:solidFill>
              </a:rPr>
              <a:t>добавила оранжевый</a:t>
            </a:r>
            <a:endParaRPr lang="ru-RU" sz="2400" b="1" dirty="0">
              <a:solidFill>
                <a:srgbClr val="FFC000"/>
              </a:solidFill>
            </a:endParaRPr>
          </a:p>
        </p:txBody>
      </p:sp>
    </p:spTree>
  </p:cSld>
  <p:clrMapOvr>
    <a:masterClrMapping/>
  </p:clrMapOvr>
  <p:transition spd="med" advTm="0">
    <p:wipe dir="d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245</TotalTime>
  <Words>296</Words>
  <Application>Microsoft Office PowerPoint</Application>
  <PresentationFormat>Экран (4:3)</PresentationFormat>
  <Paragraphs>61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Home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Наталья</cp:lastModifiedBy>
  <cp:revision>19</cp:revision>
  <dcterms:created xsi:type="dcterms:W3CDTF">2015-04-23T15:18:34Z</dcterms:created>
  <dcterms:modified xsi:type="dcterms:W3CDTF">2016-01-11T06:25:19Z</dcterms:modified>
</cp:coreProperties>
</file>