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84" r:id="rId3"/>
    <p:sldId id="266" r:id="rId4"/>
    <p:sldId id="267" r:id="rId5"/>
    <p:sldId id="268" r:id="rId6"/>
    <p:sldId id="281" r:id="rId7"/>
    <p:sldId id="273" r:id="rId8"/>
    <p:sldId id="276" r:id="rId9"/>
    <p:sldId id="274" r:id="rId10"/>
    <p:sldId id="275" r:id="rId11"/>
    <p:sldId id="271" r:id="rId12"/>
    <p:sldId id="272" r:id="rId13"/>
    <p:sldId id="279" r:id="rId14"/>
    <p:sldId id="278" r:id="rId15"/>
    <p:sldId id="282" r:id="rId16"/>
    <p:sldId id="280" r:id="rId17"/>
    <p:sldId id="283" r:id="rId18"/>
    <p:sldId id="25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22" autoAdjust="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F689A-1417-418B-BB70-932B8FACB210}" type="datetimeFigureOut">
              <a:rPr lang="ru-RU" smtClean="0"/>
              <a:pPr/>
              <a:t>03.01.2016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91691C-16E6-49B3-BE5B-44E6635061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1691C-16E6-49B3-BE5B-44E66350614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8E618-1F86-45D6-85AA-A7DD095F3F43}" type="datetimeFigureOut">
              <a:rPr lang="ru-RU" smtClean="0"/>
              <a:pPr/>
              <a:t>03.01.2016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44CE-5F9F-465D-828C-8B71A3ABF9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8E618-1F86-45D6-85AA-A7DD095F3F43}" type="datetimeFigureOut">
              <a:rPr lang="ru-RU" smtClean="0"/>
              <a:pPr/>
              <a:t>03.01.2016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44CE-5F9F-465D-828C-8B71A3ABF9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8E618-1F86-45D6-85AA-A7DD095F3F43}" type="datetimeFigureOut">
              <a:rPr lang="ru-RU" smtClean="0"/>
              <a:pPr/>
              <a:t>03.01.2016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44CE-5F9F-465D-828C-8B71A3ABF9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8E618-1F86-45D6-85AA-A7DD095F3F43}" type="datetimeFigureOut">
              <a:rPr lang="ru-RU" smtClean="0"/>
              <a:pPr/>
              <a:t>03.01.2016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44CE-5F9F-465D-828C-8B71A3ABF9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8E618-1F86-45D6-85AA-A7DD095F3F43}" type="datetimeFigureOut">
              <a:rPr lang="ru-RU" smtClean="0"/>
              <a:pPr/>
              <a:t>03.01.2016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44CE-5F9F-465D-828C-8B71A3ABF9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8E618-1F86-45D6-85AA-A7DD095F3F43}" type="datetimeFigureOut">
              <a:rPr lang="ru-RU" smtClean="0"/>
              <a:pPr/>
              <a:t>03.01.2016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44CE-5F9F-465D-828C-8B71A3ABF9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8E618-1F86-45D6-85AA-A7DD095F3F43}" type="datetimeFigureOut">
              <a:rPr lang="ru-RU" smtClean="0"/>
              <a:pPr/>
              <a:t>03.01.2016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44CE-5F9F-465D-828C-8B71A3ABF9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8E618-1F86-45D6-85AA-A7DD095F3F43}" type="datetimeFigureOut">
              <a:rPr lang="ru-RU" smtClean="0"/>
              <a:pPr/>
              <a:t>03.01.2016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44CE-5F9F-465D-828C-8B71A3ABF9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8E618-1F86-45D6-85AA-A7DD095F3F43}" type="datetimeFigureOut">
              <a:rPr lang="ru-RU" smtClean="0"/>
              <a:pPr/>
              <a:t>03.01.2016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44CE-5F9F-465D-828C-8B71A3ABF9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8E618-1F86-45D6-85AA-A7DD095F3F43}" type="datetimeFigureOut">
              <a:rPr lang="ru-RU" smtClean="0"/>
              <a:pPr/>
              <a:t>03.01.2016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44CE-5F9F-465D-828C-8B71A3ABF9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8E618-1F86-45D6-85AA-A7DD095F3F43}" type="datetimeFigureOut">
              <a:rPr lang="ru-RU" smtClean="0"/>
              <a:pPr/>
              <a:t>03.01.2016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44CE-5F9F-465D-828C-8B71A3ABF9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8E618-1F86-45D6-85AA-A7DD095F3F43}" type="datetimeFigureOut">
              <a:rPr lang="ru-RU" smtClean="0"/>
              <a:pPr/>
              <a:t>03.01.2016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844CE-5F9F-465D-828C-8B71A3ABF9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zateevo.ru/?alias=okaziv2012&amp;section=pag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_177e9_f5dbf276_or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8690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5"/>
            <a:ext cx="8458200" cy="142875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143248"/>
            <a:ext cx="6915176" cy="2000264"/>
          </a:xfrm>
        </p:spPr>
        <p:txBody>
          <a:bodyPr>
            <a:noAutofit/>
          </a:bodyPr>
          <a:lstStyle/>
          <a:p>
            <a:r>
              <a:rPr lang="ru-RU" sz="72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Правда или ложь</a:t>
            </a:r>
            <a:endParaRPr lang="ru-RU" sz="7200" b="1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857232"/>
            <a:ext cx="807249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Новогодняя познавательная игра-викторина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0694" y="5072074"/>
            <a:ext cx="36433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Подготовила педагог дополнительного образования «СОШ №1» </a:t>
            </a:r>
            <a:r>
              <a:rPr lang="ru-RU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г.Вуктыл,РК</a:t>
            </a:r>
            <a:endParaRPr lang="ru-RU" dirty="0" smtClean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Бабченкова</a:t>
            </a:r>
            <a:r>
              <a:rPr lang="ru-RU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Лилия </a:t>
            </a:r>
            <a:r>
              <a:rPr lang="ru-RU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Ильдусовна</a:t>
            </a:r>
            <a:endParaRPr lang="ru-RU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7191" y="0"/>
            <a:ext cx="79296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>
                    <a:lumMod val="95000"/>
                  </a:schemeClr>
                </a:solidFill>
              </a:rPr>
              <a:t>Конкурс</a:t>
            </a:r>
          </a:p>
          <a:p>
            <a:pPr algn="ctr"/>
            <a:r>
              <a:rPr lang="ru-RU" sz="3600" b="1" dirty="0" smtClean="0">
                <a:solidFill>
                  <a:schemeClr val="bg1">
                    <a:lumMod val="95000"/>
                  </a:schemeClr>
                </a:solidFill>
              </a:rPr>
              <a:t>«У ёлочки в гостях» </a:t>
            </a:r>
          </a:p>
          <a:p>
            <a:pPr algn="ctr"/>
            <a:endParaRPr lang="ru-RU" sz="3600" b="1" dirty="0" smtClean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357290" y="2000240"/>
            <a:ext cx="1643074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На голове у Деда Мороза красный колпак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Управляющая кнопка: справка 3">
            <a:hlinkClick r:id="" action="ppaction://noaction" highlightClick="1"/>
          </p:cNvPr>
          <p:cNvSpPr/>
          <p:nvPr/>
        </p:nvSpPr>
        <p:spPr>
          <a:xfrm>
            <a:off x="4214810" y="5357826"/>
            <a:ext cx="1042416" cy="1042416"/>
          </a:xfrm>
          <a:prstGeom prst="actionButtonHelp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1c1219efecef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6" y="1142984"/>
            <a:ext cx="1214438" cy="16192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2910" y="4081466"/>
            <a:ext cx="7429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Традиционная форма дедушкиной шапки – полуовал, пошла от русских царей – самых величественных особ. Допускается также круглая форма шапки. И называется она «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боярка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».</a:t>
            </a:r>
            <a:endParaRPr lang="ru-RU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3042" y="2214554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правда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929322" y="2000240"/>
            <a:ext cx="1643074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286512" y="2214554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  ложь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826D1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DE131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7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357290" y="2000240"/>
            <a:ext cx="1643074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По указу Петра 1 с 1700 года во всех домах устанавливались новогодние елки.</a:t>
            </a:r>
            <a:endParaRPr lang="ru-RU" sz="2800" b="1" dirty="0">
              <a:ln>
                <a:solidFill>
                  <a:srgbClr val="0070C0"/>
                </a:solidFill>
              </a:ln>
              <a:solidFill>
                <a:srgbClr val="0070C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Управляющая кнопка: справка 3">
            <a:hlinkClick r:id="" action="ppaction://noaction" highlightClick="1"/>
          </p:cNvPr>
          <p:cNvSpPr/>
          <p:nvPr/>
        </p:nvSpPr>
        <p:spPr>
          <a:xfrm>
            <a:off x="4071934" y="5643578"/>
            <a:ext cx="1042416" cy="1042416"/>
          </a:xfrm>
          <a:prstGeom prst="actionButtonHelp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948ef457b44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44" y="1500174"/>
            <a:ext cx="1690684" cy="20104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1472" y="4071942"/>
            <a:ext cx="81439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Однако обычай именно ставить елку, а не украшать ее ветками дом, появился позднее — лишь в 30-е гг. XIX в. Обычай этот пришел из Германии. Своей красотой и необычностью он быстро понравился русским людям. Традиция ставить и украшать елку в доме скоро перенеслась на улицу и, как говорят источники, в 1852 г. была украшена первая публичная ёлка.</a:t>
            </a:r>
            <a:endParaRPr lang="ru-RU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9388" y="2214554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 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43042" y="2214554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правда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929322" y="2000240"/>
            <a:ext cx="1643074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286512" y="2214554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  ложь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826D1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DE131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8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1357290" y="2071678"/>
            <a:ext cx="1643074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7972452" cy="584043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   Не у всех была возможность устанавливать новогодние ёлки, поэтому многие украшали, установленные во дворах палки. Отсюда пошло выражение «ёлки-палки».</a:t>
            </a:r>
            <a:endParaRPr lang="ru-RU" sz="2800" b="1" dirty="0">
              <a:ln>
                <a:solidFill>
                  <a:srgbClr val="0070C0"/>
                </a:solidFill>
              </a:ln>
              <a:solidFill>
                <a:srgbClr val="0070C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Управляющая кнопка: справка 3">
            <a:hlinkClick r:id="" action="ppaction://noaction" highlightClick="1"/>
          </p:cNvPr>
          <p:cNvSpPr/>
          <p:nvPr/>
        </p:nvSpPr>
        <p:spPr>
          <a:xfrm>
            <a:off x="4071934" y="5500702"/>
            <a:ext cx="1042416" cy="1042416"/>
          </a:xfrm>
          <a:prstGeom prst="actionButtonHelp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imgpreview (1)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1934" y="2214554"/>
            <a:ext cx="1114427" cy="14666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1472" y="4214818"/>
            <a:ext cx="7786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 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После смерти Петра I новогодние елки ставить перестали. Лишь владельцы трактиров украшали ими свои дома, причем эти елки стояли на трактирах круглый год — отсюда пошло их название — «ёлки-палки».</a:t>
            </a:r>
            <a:endParaRPr lang="ru-RU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3042" y="2214554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правда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929322" y="2071678"/>
            <a:ext cx="1643074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286512" y="2214554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  ложь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826D1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DE131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7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428604"/>
            <a:ext cx="74295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n>
                  <a:solidFill>
                    <a:srgbClr val="0070C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Образ Снегурочки придумали русский драматург А.Н.Островский и художник В.М.Васнецов</a:t>
            </a:r>
            <a:endParaRPr lang="ru-RU" sz="2800" dirty="0"/>
          </a:p>
        </p:txBody>
      </p:sp>
      <p:sp>
        <p:nvSpPr>
          <p:cNvPr id="5" name="Управляющая кнопка: справка 4">
            <a:hlinkClick r:id="" action="ppaction://noaction" highlightClick="1"/>
          </p:cNvPr>
          <p:cNvSpPr/>
          <p:nvPr/>
        </p:nvSpPr>
        <p:spPr>
          <a:xfrm>
            <a:off x="4143372" y="5357826"/>
            <a:ext cx="1042416" cy="1042416"/>
          </a:xfrm>
          <a:prstGeom prst="actionButtonHelp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500826" y="2500306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 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3786190"/>
            <a:ext cx="80010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Появилась она на свет в 1873 году благодаря одноименной пьесе-сказке А.Н. Островского, который, в свою очередь, художественно переработал один из вариантов народной сказки о девушке, вылепленной из снега и растаявшей от теплых солнечных лучей. Сюжет пьесы А.Н. Островского существенно отличается от народной сказки. Здесь Снегурочка — дочка Мороза. Она приходит к людям из леса, очарованная их красивыми песнями.</a:t>
            </a:r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Рисунок 8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82" y="1928802"/>
            <a:ext cx="1468260" cy="1717544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1428728" y="1785926"/>
            <a:ext cx="1785950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929322" y="1785926"/>
            <a:ext cx="1785950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857356" y="2000240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правда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29388" y="2000240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ложь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DE131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826D1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   Как персонаж новогодних праздников Снегурочка появилась в послевоенные годы. С тех пор она стала спутницей Деда Мороза.</a:t>
            </a:r>
            <a:endParaRPr lang="ru-RU" sz="2800" b="1" dirty="0">
              <a:ln>
                <a:solidFill>
                  <a:srgbClr val="0070C0"/>
                </a:solidFill>
              </a:ln>
              <a:solidFill>
                <a:srgbClr val="0070C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Управляющая кнопка: справка 3">
            <a:hlinkClick r:id="" action="ppaction://noaction" highlightClick="1"/>
          </p:cNvPr>
          <p:cNvSpPr/>
          <p:nvPr/>
        </p:nvSpPr>
        <p:spPr>
          <a:xfrm>
            <a:off x="3929058" y="5357826"/>
            <a:ext cx="1042416" cy="1042416"/>
          </a:xfrm>
          <a:prstGeom prst="actionButtonHelp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elochnie-igryshki-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1" y="1643050"/>
            <a:ext cx="1480864" cy="17287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71604" y="24288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15074" y="2285992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    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910" y="4143380"/>
            <a:ext cx="7715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В качестве постоянной спутницы Деда она возродилась лишь в начале 1950-х благодаря усилиям детских классиков Льва Кассиля и Сергея Михалкова, которые писали сценарии для кремлевских елок.</a:t>
            </a:r>
            <a:endParaRPr lang="ru-RU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28728" y="1785926"/>
            <a:ext cx="1785950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929322" y="1785926"/>
            <a:ext cx="1785950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857356" y="2000240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правда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29388" y="2000240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ложь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DE131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826D1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285728"/>
            <a:ext cx="75724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 </a:t>
            </a:r>
            <a:r>
              <a:rPr lang="ru-RU" sz="2800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Только у нашего Деда Мороза есть такая милая помощница - Снегурочка.</a:t>
            </a:r>
            <a:endParaRPr lang="ru-RU" sz="2800" b="1" dirty="0">
              <a:ln>
                <a:solidFill>
                  <a:srgbClr val="0070C0"/>
                </a:solidFill>
              </a:ln>
              <a:solidFill>
                <a:srgbClr val="0070C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4214818"/>
            <a:ext cx="7215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Снежная девушка, приходящая к нам под Новый год – явление уникальное. Ни в какой другой новогодней мифологии, кроме российской, нет женского персонажа</a:t>
            </a:r>
            <a:endParaRPr lang="ru-RU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Рисунок 4" descr="imgpreview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0" y="1357298"/>
            <a:ext cx="1476375" cy="2157419"/>
          </a:xfrm>
          <a:prstGeom prst="rect">
            <a:avLst/>
          </a:prstGeom>
        </p:spPr>
      </p:pic>
      <p:sp>
        <p:nvSpPr>
          <p:cNvPr id="8" name="Управляющая кнопка: справка 7">
            <a:hlinkClick r:id="" action="ppaction://noaction" highlightClick="1"/>
          </p:cNvPr>
          <p:cNvSpPr/>
          <p:nvPr/>
        </p:nvSpPr>
        <p:spPr>
          <a:xfrm>
            <a:off x="3929058" y="5357826"/>
            <a:ext cx="1042416" cy="1042416"/>
          </a:xfrm>
          <a:prstGeom prst="actionButtonHelp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28728" y="1785926"/>
            <a:ext cx="1785950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929322" y="1785926"/>
            <a:ext cx="1785950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857356" y="2000240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правда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29388" y="2000240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ложь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DE131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826D1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357290" y="2000240"/>
            <a:ext cx="1643074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785918" y="4500570"/>
            <a:ext cx="5214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Украшали ёлку для того , чтобы задобрить злые силы. На ёлку вешали пряники, конфеты, орехи.</a:t>
            </a:r>
            <a:endParaRPr lang="ru-RU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24" y="571480"/>
            <a:ext cx="72866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Украшения для ёлки предназначались для подарков гостям.</a:t>
            </a:r>
            <a:endParaRPr lang="ru-RU" sz="2800" b="1" dirty="0">
              <a:ln>
                <a:solidFill>
                  <a:srgbClr val="0070C0"/>
                </a:solidFill>
              </a:ln>
              <a:solidFill>
                <a:srgbClr val="0070C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Рисунок 5" descr="6784278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86182" y="1714488"/>
            <a:ext cx="1833562" cy="1833562"/>
          </a:xfrm>
          <a:prstGeom prst="rect">
            <a:avLst/>
          </a:prstGeom>
        </p:spPr>
      </p:pic>
      <p:sp>
        <p:nvSpPr>
          <p:cNvPr id="10" name="Управляющая кнопка: справка 9">
            <a:hlinkClick r:id="" action="ppaction://noaction" highlightClick="1"/>
          </p:cNvPr>
          <p:cNvSpPr/>
          <p:nvPr/>
        </p:nvSpPr>
        <p:spPr>
          <a:xfrm>
            <a:off x="3929058" y="5357826"/>
            <a:ext cx="1042416" cy="1042416"/>
          </a:xfrm>
          <a:prstGeom prst="actionButtonHelp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643042" y="2214554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правда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929322" y="2000240"/>
            <a:ext cx="1643074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286512" y="2214554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  ложь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826D1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DE131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7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  <a:ln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pPr algn="ctr">
              <a:buNone/>
            </a:pPr>
            <a:r>
              <a:rPr lang="ru-RU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Пусть Новый год принесет Вам удачу,</a:t>
            </a:r>
            <a:br>
              <a:rPr lang="ru-RU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Пусть все желания исполняться в срок.</a:t>
            </a:r>
            <a:br>
              <a:rPr lang="ru-RU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Успехов в школе, веселья в придачу,</a:t>
            </a:r>
            <a:br>
              <a:rPr lang="ru-RU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Мы вам желаем на весь Новый год!</a:t>
            </a:r>
            <a:br>
              <a:rPr lang="ru-RU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2428868"/>
            <a:ext cx="757242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6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 НОВЫМ ГОДОМ!</a:t>
            </a:r>
            <a:endParaRPr lang="ru-RU" sz="6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Рисунок 6" descr="0d72a34fcbc25c9cc165d7788992cb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3500438"/>
            <a:ext cx="5643602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043890" cy="462598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hlinkClick r:id="rId2"/>
              </a:rPr>
              <a:t>     1.  </a:t>
            </a:r>
            <a:r>
              <a:rPr lang="en-US" sz="2400" dirty="0" smtClean="0">
                <a:hlinkClick r:id="rId2"/>
              </a:rPr>
              <a:t>http://vkusnyasha.ru/newyear_history1.html</a:t>
            </a:r>
            <a:r>
              <a:rPr lang="ru-RU" sz="2400" dirty="0" smtClean="0">
                <a:hlinkClick r:id="rId2"/>
              </a:rPr>
              <a:t> </a:t>
            </a:r>
            <a:r>
              <a:rPr lang="ru-RU" sz="1800" dirty="0" smtClean="0">
                <a:hlinkClick r:id="rId2"/>
              </a:rPr>
              <a:t>информация</a:t>
            </a:r>
          </a:p>
          <a:p>
            <a:pPr>
              <a:buNone/>
            </a:pPr>
            <a:r>
              <a:rPr lang="ru-RU" sz="2400" dirty="0" smtClean="0">
                <a:hlinkClick r:id="rId2"/>
              </a:rPr>
              <a:t>        2.</a:t>
            </a:r>
            <a:r>
              <a:rPr lang="en-US" sz="2400" dirty="0" smtClean="0">
                <a:hlinkClick r:id="rId2"/>
              </a:rPr>
              <a:t>https://deti.mail.ru/family/otkuda_prishel_novyj_god_istoriya_prazdnika_i_t/</a:t>
            </a:r>
            <a:r>
              <a:rPr lang="ru-RU" sz="2400" dirty="0" smtClean="0">
                <a:hlinkClick r:id="rId2"/>
              </a:rPr>
              <a:t> </a:t>
            </a:r>
            <a:r>
              <a:rPr lang="ru-RU" sz="1800" dirty="0" smtClean="0">
                <a:hlinkClick r:id="rId2"/>
              </a:rPr>
              <a:t>информация</a:t>
            </a:r>
          </a:p>
          <a:p>
            <a:pPr>
              <a:buNone/>
            </a:pPr>
            <a:r>
              <a:rPr lang="ru-RU" sz="2400" dirty="0" smtClean="0">
                <a:hlinkClick r:id="rId2"/>
              </a:rPr>
              <a:t>     3.  </a:t>
            </a:r>
            <a:r>
              <a:rPr lang="en-US" sz="2400" dirty="0" smtClean="0">
                <a:hlinkClick r:id="rId2"/>
              </a:rPr>
              <a:t>http://super-day.ru/istoriya-vozniknoveniya-novogo-goda/</a:t>
            </a:r>
            <a:r>
              <a:rPr lang="ru-RU" sz="2400" dirty="0" smtClean="0">
                <a:hlinkClick r:id="rId2"/>
              </a:rPr>
              <a:t> </a:t>
            </a:r>
            <a:r>
              <a:rPr lang="ru-RU" sz="1800" dirty="0" smtClean="0">
                <a:hlinkClick r:id="rId2"/>
              </a:rPr>
              <a:t>информация</a:t>
            </a:r>
          </a:p>
          <a:p>
            <a:pPr>
              <a:buNone/>
            </a:pPr>
            <a:r>
              <a:rPr lang="ru-RU" sz="2400" dirty="0" smtClean="0">
                <a:hlinkClick r:id="rId2"/>
              </a:rPr>
              <a:t> 4.</a:t>
            </a:r>
            <a:r>
              <a:rPr lang="en-US" sz="2400" dirty="0" smtClean="0">
                <a:hlinkClick r:id="rId2"/>
              </a:rPr>
              <a:t>http://anime.wayy.ru/photo/novyj_god/snegurochka_animacija/50-0-174</a:t>
            </a:r>
            <a:r>
              <a:rPr lang="ru-RU" sz="2400" dirty="0" smtClean="0">
                <a:hlinkClick r:id="rId2"/>
              </a:rPr>
              <a:t> </a:t>
            </a:r>
            <a:r>
              <a:rPr lang="ru-RU" sz="1800" dirty="0" smtClean="0">
                <a:hlinkClick r:id="rId2"/>
              </a:rPr>
              <a:t>анимационные картинки   </a:t>
            </a:r>
          </a:p>
          <a:p>
            <a:pPr>
              <a:buNone/>
            </a:pPr>
            <a:r>
              <a:rPr lang="ru-RU" sz="2400" dirty="0" smtClean="0">
                <a:hlinkClick r:id="rId2"/>
              </a:rPr>
              <a:t>      5.  </a:t>
            </a:r>
            <a:r>
              <a:rPr lang="en-US" sz="2400" dirty="0" smtClean="0">
                <a:hlinkClick r:id="rId2"/>
              </a:rPr>
              <a:t>http://to-name.ru/biography/santa-claus.htm</a:t>
            </a:r>
            <a:endParaRPr lang="ru-RU" sz="2400" dirty="0" smtClean="0">
              <a:hlinkClick r:id="rId2"/>
            </a:endParaRPr>
          </a:p>
          <a:p>
            <a:pPr>
              <a:buNone/>
            </a:pPr>
            <a:r>
              <a:rPr lang="ru-RU" sz="2400" dirty="0" smtClean="0">
                <a:hlinkClick r:id="rId2"/>
              </a:rPr>
              <a:t>      6.  </a:t>
            </a:r>
            <a:r>
              <a:rPr lang="en-US" sz="2400" dirty="0" smtClean="0">
                <a:hlinkClick r:id="rId2"/>
              </a:rPr>
              <a:t>http://zateevo.ru/?alias=okaziv2012&amp;section=page - </a:t>
            </a:r>
            <a:endParaRPr lang="ru-RU" sz="2400" dirty="0">
              <a:hlinkClick r:id="rId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571480"/>
            <a:ext cx="7500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Праздник Новый год родом из Древнего Египта. Ему насчитывается около 25 веков.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85786" y="3643314"/>
            <a:ext cx="73581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Новый год, в том виде, в каком он нам известен, родом из Древнего Египта. На протяжении веков египтяне отмечали сентябрьский разлив реки Нил, который знаменовал собой начало нового посевного сезона и был крайне важным, жизненно важным событием. Уже тогда было принято устраивать ночные празднования с танцами и музыкой, дарить друг другу подарки.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 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Управляющая кнопка: справка 4">
            <a:hlinkClick r:id="" action="ppaction://noaction" highlightClick="1"/>
          </p:cNvPr>
          <p:cNvSpPr/>
          <p:nvPr/>
        </p:nvSpPr>
        <p:spPr>
          <a:xfrm>
            <a:off x="3929058" y="5500702"/>
            <a:ext cx="1143008" cy="1214446"/>
          </a:xfrm>
          <a:prstGeom prst="actionButtonHelp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571604" y="2357430"/>
            <a:ext cx="1285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 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57950" y="2143116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  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428728" y="1785926"/>
            <a:ext cx="1785950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929322" y="1785926"/>
            <a:ext cx="1785950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857356" y="2000240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правда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29388" y="2000240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ложь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3" name="Рисунок 12" descr="95577259_c135a836787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68" y="1500174"/>
            <a:ext cx="1735743" cy="155257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DE131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826D1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ln>
                  <a:solidFill>
                    <a:srgbClr val="0070C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   </a:t>
            </a:r>
            <a:r>
              <a:rPr lang="ru-RU" sz="2800" b="1" dirty="0" smtClean="0">
                <a:ln>
                  <a:solidFill>
                    <a:srgbClr val="0070C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Юлий Цезарь ввел новый календарь. Датой встречи   НОВОГО ГОДА стал первый день января</a:t>
            </a: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.</a:t>
            </a: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0166" y="2143116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Управляющая кнопка: справка 10">
            <a:hlinkClick r:id="" action="ppaction://noaction" highlightClick="1"/>
          </p:cNvPr>
          <p:cNvSpPr/>
          <p:nvPr/>
        </p:nvSpPr>
        <p:spPr>
          <a:xfrm>
            <a:off x="4071934" y="5572140"/>
            <a:ext cx="1042416" cy="1042416"/>
          </a:xfrm>
          <a:prstGeom prst="actionButtonHelp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857224" y="3857628"/>
            <a:ext cx="72152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Юлий Цезарь  ввёл новый календарь (в настоящее время он называется юлианским).  Датой встречи Нового года стал первый день января. Месяц январь был назван в честь римского бога Януса (двуликого). Один лик Януса был якобы обращен назад к прошлому году, другой – вперед к новому. Праздник встречи нового года назывался «календы».</a:t>
            </a:r>
            <a:endParaRPr lang="ru-RU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43636" y="2643182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428728" y="1785926"/>
            <a:ext cx="1785950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857356" y="2000240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правда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929322" y="1785926"/>
            <a:ext cx="1785950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6429388" y="2000240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ложь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3" name="Рисунок 12" descr="50fcd81c4e5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8075" y="1714488"/>
            <a:ext cx="1287850" cy="202315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DE131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826D1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1" grpId="0" animBg="1"/>
      <p:bldP spid="15" grpId="0"/>
      <p:bldP spid="17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615939"/>
            <a:ext cx="8229600" cy="5626121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   На Руси Новый год на протяжении многих веков праздновали  1 января.        </a:t>
            </a:r>
          </a:p>
          <a:p>
            <a:pPr algn="ctr">
              <a:buNone/>
            </a:pPr>
            <a:endParaRPr lang="ru-RU" b="1" dirty="0" smtClean="0">
              <a:ln>
                <a:solidFill>
                  <a:srgbClr val="0070C0"/>
                </a:solidFill>
              </a:ln>
              <a:solidFill>
                <a:srgbClr val="0070C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pPr algn="ctr">
              <a:buNone/>
            </a:pPr>
            <a:endParaRPr lang="ru-RU" b="1" dirty="0" smtClean="0">
              <a:ln>
                <a:solidFill>
                  <a:srgbClr val="0070C0"/>
                </a:solidFill>
              </a:ln>
              <a:solidFill>
                <a:srgbClr val="0070C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pPr algn="ctr">
              <a:buNone/>
            </a:pPr>
            <a:endParaRPr lang="ru-RU" b="1" dirty="0" smtClean="0">
              <a:ln>
                <a:solidFill>
                  <a:srgbClr val="0070C0"/>
                </a:solidFill>
              </a:ln>
              <a:solidFill>
                <a:srgbClr val="0070C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pPr algn="ctr">
              <a:buNone/>
            </a:pPr>
            <a:r>
              <a:rPr lang="ru-RU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                </a:t>
            </a:r>
          </a:p>
          <a:p>
            <a:pPr algn="ctr">
              <a:buNone/>
            </a:pPr>
            <a:endParaRPr lang="ru-RU" b="1" dirty="0">
              <a:ln>
                <a:solidFill>
                  <a:srgbClr val="0070C0"/>
                </a:solidFill>
              </a:ln>
              <a:solidFill>
                <a:srgbClr val="0070C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Управляющая кнопка: справка 3">
            <a:hlinkClick r:id="" action="ppaction://noaction" highlightClick="1"/>
          </p:cNvPr>
          <p:cNvSpPr/>
          <p:nvPr/>
        </p:nvSpPr>
        <p:spPr>
          <a:xfrm>
            <a:off x="3929058" y="5429264"/>
            <a:ext cx="1042416" cy="1042416"/>
          </a:xfrm>
          <a:prstGeom prst="actionButtonHelp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571604" y="2285992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   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86512" y="2714620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910" y="4214818"/>
            <a:ext cx="7429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На Руси до XV века начало года праздновали 1 марта., в соответствии с сельскохозяйственными циклами. В 1600 году праздник перенесли на 1 сентября.</a:t>
            </a:r>
            <a:endParaRPr lang="ru-RU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357290" y="2000240"/>
            <a:ext cx="1643074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929322" y="2000240"/>
            <a:ext cx="1643074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643042" y="2214554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правда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86512" y="2214554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  ложь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6" name="Рисунок 15" descr="658352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7265" y="1862147"/>
            <a:ext cx="1569469" cy="156685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826D1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DE131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В 1699 году Новый год праздновали  дважды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Управляющая кнопка: справка 3">
            <a:hlinkClick r:id="" action="ppaction://noaction" highlightClick="1"/>
          </p:cNvPr>
          <p:cNvSpPr/>
          <p:nvPr/>
        </p:nvSpPr>
        <p:spPr>
          <a:xfrm>
            <a:off x="4071934" y="5500702"/>
            <a:ext cx="1042416" cy="1042416"/>
          </a:xfrm>
          <a:prstGeom prst="actionButtonHelp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1113625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0" y="1285860"/>
            <a:ext cx="1500188" cy="192524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28728" y="1928802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34" y="3929066"/>
            <a:ext cx="8001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Накануне 1700 года Петр І издал указ праздновать Новый год по европейскому обычаю – 1 января. Петр повелел всем москвичам украсить свои дома и большие проезжие улицы сосновыми, еловыми, можжевеловыми ветвями. Все должны были поздравить родных и знакомых с праздником.</a:t>
            </a:r>
            <a:endParaRPr lang="ru-RU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28728" y="1785926"/>
            <a:ext cx="1785950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857356" y="2000240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правда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929322" y="1785926"/>
            <a:ext cx="1785950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429388" y="2000240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ложь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DE131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826D1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85728"/>
            <a:ext cx="7715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До 1699 года царь дарил каждому своему гостю по яблоку, поздравлял с Новым годом, с новым счастьем и называл братом.</a:t>
            </a:r>
            <a:endParaRPr lang="ru-RU" sz="2800" b="1" dirty="0">
              <a:ln>
                <a:solidFill>
                  <a:srgbClr val="0070C0"/>
                </a:solidFill>
              </a:ln>
              <a:solidFill>
                <a:srgbClr val="0070C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0166" y="4286256"/>
            <a:ext cx="628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Новый год начинался 1 сентября, когда заканчивали сбор яблок.</a:t>
            </a:r>
            <a:endParaRPr lang="ru-RU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Управляющая кнопка: справка 5">
            <a:hlinkClick r:id="" action="ppaction://noaction" highlightClick="1"/>
          </p:cNvPr>
          <p:cNvSpPr/>
          <p:nvPr/>
        </p:nvSpPr>
        <p:spPr>
          <a:xfrm>
            <a:off x="4071934" y="5500702"/>
            <a:ext cx="1042416" cy="1042416"/>
          </a:xfrm>
          <a:prstGeom prst="actionButtonHelp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215074" y="2571744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28728" y="1785926"/>
            <a:ext cx="1785950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857356" y="2000240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правда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929322" y="1785926"/>
            <a:ext cx="1785950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429388" y="2000240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ложь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3" name="Рисунок 12" descr="66105053_1288727353_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90" y="1714488"/>
            <a:ext cx="1571620" cy="228867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DE131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826D1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357290" y="2000240"/>
            <a:ext cx="1643074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Старый Новый год празднуется 31 декабря.</a:t>
            </a:r>
            <a:endParaRPr lang="ru-RU" sz="2800" b="1" dirty="0">
              <a:ln>
                <a:solidFill>
                  <a:srgbClr val="0070C0"/>
                </a:solidFill>
              </a:ln>
              <a:solidFill>
                <a:srgbClr val="0070C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Управляющая кнопка: справка 3">
            <a:hlinkClick r:id="" action="ppaction://noaction" highlightClick="1"/>
          </p:cNvPr>
          <p:cNvSpPr/>
          <p:nvPr/>
        </p:nvSpPr>
        <p:spPr>
          <a:xfrm>
            <a:off x="3929058" y="5429264"/>
            <a:ext cx="1042416" cy="1042416"/>
          </a:xfrm>
          <a:prstGeom prst="actionButtonHelp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31229904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6" y="1571612"/>
            <a:ext cx="1653066" cy="12382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1472" y="3143248"/>
            <a:ext cx="77867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Новый стиль – это реформа юлианского календаря, предпринятая по инициативе Папы Римского Григория XIII (григорианский, или новый стиль). Юлианский календарь с точки зрения астрономии был не точным и допускал ошибку, которая с годами накапливалась, что в результате выливалось в серьезные отклонения календаря от истинного движения Солнца. </a:t>
            </a:r>
            <a:b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Разница между старым и новым стилем в XX веке составляла уже плюс 13 дней! Соответственно, день, бывший по старому стилю 1 января, в новом календаре стал 14 января. И современная ночь с 13 на 14 января в дореволюционные времена была новогодней ночью. </a:t>
            </a:r>
            <a:endParaRPr lang="ru-RU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3042" y="2214554"/>
            <a:ext cx="1214446" cy="3693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правда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929322" y="2000240"/>
            <a:ext cx="1643074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286512" y="2214554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  ложь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826D1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DE131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357290" y="2000240"/>
            <a:ext cx="1643074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sz="2800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Предок Деда Мороза </a:t>
            </a:r>
            <a:r>
              <a:rPr lang="ru-RU" sz="2800" b="1" dirty="0" err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восточнослаянский</a:t>
            </a:r>
            <a:r>
              <a:rPr lang="ru-RU" sz="2800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дух холода Трескун был веселым и добродушным, дарил всем подарки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Управляющая кнопка: справка 3">
            <a:hlinkClick r:id="" action="ppaction://noaction" highlightClick="1"/>
          </p:cNvPr>
          <p:cNvSpPr/>
          <p:nvPr/>
        </p:nvSpPr>
        <p:spPr>
          <a:xfrm>
            <a:off x="3929058" y="5572140"/>
            <a:ext cx="1042416" cy="1042416"/>
          </a:xfrm>
          <a:prstGeom prst="actionButtonHelp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31493177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82" y="1857364"/>
            <a:ext cx="1428760" cy="11430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2910" y="4286256"/>
            <a:ext cx="7643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Дух холода Трескун или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Студенец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был суровым и , чтобы задобрить его, ему дарили подарки.</a:t>
            </a:r>
            <a:endParaRPr lang="ru-RU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3042" y="2214554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правда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929322" y="2000240"/>
            <a:ext cx="1643074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286512" y="2214554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  ложь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826D1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DE131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   Русский Дед Мороз самый молодой из братьев – зарубежных новогодних персонажей.</a:t>
            </a:r>
            <a:endParaRPr lang="ru-RU" sz="2800" b="1" dirty="0">
              <a:ln>
                <a:solidFill>
                  <a:srgbClr val="0070C0"/>
                </a:solidFill>
              </a:ln>
              <a:solidFill>
                <a:srgbClr val="0070C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Управляющая кнопка: справка 3">
            <a:hlinkClick r:id="" action="ppaction://noaction" highlightClick="1"/>
          </p:cNvPr>
          <p:cNvSpPr/>
          <p:nvPr/>
        </p:nvSpPr>
        <p:spPr>
          <a:xfrm>
            <a:off x="4000496" y="5429264"/>
            <a:ext cx="1042416" cy="1042416"/>
          </a:xfrm>
          <a:prstGeom prst="actionButtonHelp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37360883_4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9058" y="1500174"/>
            <a:ext cx="1609720" cy="195607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2910" y="4071942"/>
            <a:ext cx="7572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Дед Мороз впервые появился на Рождество в 1910 году, однако не приобрёл широкого распространения. В советский обиход Дед Мороз вернулся в канун 1936 года. </a:t>
            </a:r>
            <a:endParaRPr lang="ru-RU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28728" y="1785926"/>
            <a:ext cx="1785950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857356" y="2000240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правда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929322" y="1785926"/>
            <a:ext cx="1785950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429388" y="2000240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ложь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DE131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826D1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  <p:bldP spid="13" grpId="0"/>
      <p:bldP spid="1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1511</TotalTime>
  <Words>813</Words>
  <Application>Microsoft Office PowerPoint</Application>
  <PresentationFormat>Экран (4:3)</PresentationFormat>
  <Paragraphs>91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Новогодняя познавательная игра-викторина</dc:title>
  <dc:creator>Олег</dc:creator>
  <cp:lastModifiedBy>Олег</cp:lastModifiedBy>
  <cp:revision>149</cp:revision>
  <dcterms:created xsi:type="dcterms:W3CDTF">2015-12-08T07:02:46Z</dcterms:created>
  <dcterms:modified xsi:type="dcterms:W3CDTF">2016-01-03T19:55:58Z</dcterms:modified>
</cp:coreProperties>
</file>