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81" r:id="rId2"/>
    <p:sldId id="283" r:id="rId3"/>
    <p:sldId id="284" r:id="rId4"/>
    <p:sldId id="285" r:id="rId5"/>
    <p:sldId id="264" r:id="rId6"/>
    <p:sldId id="269" r:id="rId7"/>
    <p:sldId id="279" r:id="rId8"/>
    <p:sldId id="263" r:id="rId9"/>
    <p:sldId id="259" r:id="rId10"/>
    <p:sldId id="274" r:id="rId11"/>
    <p:sldId id="261" r:id="rId12"/>
    <p:sldId id="272" r:id="rId13"/>
    <p:sldId id="275" r:id="rId14"/>
    <p:sldId id="287" r:id="rId15"/>
    <p:sldId id="278" r:id="rId16"/>
    <p:sldId id="286" r:id="rId17"/>
    <p:sldId id="289" r:id="rId1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11"/>
    <p:penClr>
      <a:srgbClr val="FF0000"/>
    </p:penClr>
  </p:showPr>
  <p:clrMru>
    <a:srgbClr val="660066"/>
    <a:srgbClr val="0033CC"/>
    <a:srgbClr val="FF7C80"/>
    <a:srgbClr val="990000"/>
    <a:srgbClr val="9933FF"/>
    <a:srgbClr val="FFFF99"/>
    <a:srgbClr val="CC3300"/>
    <a:srgbClr val="CC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autoAdjust="0"/>
    <p:restoredTop sz="94590" autoAdjust="0"/>
  </p:normalViewPr>
  <p:slideViewPr>
    <p:cSldViewPr>
      <p:cViewPr varScale="1">
        <p:scale>
          <a:sx n="103" d="100"/>
          <a:sy n="103" d="100"/>
        </p:scale>
        <p:origin x="-66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AA828D-2DC8-4305-8834-52DE7F4D4766}" type="datetimeFigureOut">
              <a:rPr lang="ru-RU" smtClean="0"/>
              <a:pPr/>
              <a:t>12.01.2016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4AADCC-5D14-4E70-B344-AE6ED8B602A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D4AADCC-5D14-4E70-B344-AE6ED8B602A7}" type="slidenum">
              <a:rPr lang="ru-RU" smtClean="0"/>
              <a:pPr/>
              <a:t>17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en-US"/>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92E5BAF8-F9FE-484F-B68F-259CCAA5F01D}" type="slidenum">
              <a:rPr lang="ru-RU"/>
              <a:pPr>
                <a:defRPr/>
              </a:pPr>
              <a:t>‹#›</a:t>
            </a:fld>
            <a:endParaRPr lang="ru-RU"/>
          </a:p>
        </p:txBody>
      </p:sp>
    </p:spTree>
  </p:cSld>
  <p:clrMapOvr>
    <a:masterClrMapping/>
  </p:clrMapOvr>
  <p:transition spd="med">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FBF3900F-B2FE-42B8-8B29-8275076BC5DB}" type="slidenum">
              <a:rPr lang="ru-RU"/>
              <a:pPr>
                <a:defRPr/>
              </a:pPr>
              <a:t>‹#›</a:t>
            </a:fld>
            <a:endParaRPr lang="ru-RU"/>
          </a:p>
        </p:txBody>
      </p:sp>
    </p:spTree>
  </p:cSld>
  <p:clrMapOvr>
    <a:masterClrMapping/>
  </p:clrMapOvr>
  <p:transition spd="med">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en-US"/>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624A7D8-87AA-4B6B-B925-E8EFD4A3128C}" type="slidenum">
              <a:rPr lang="ru-RU"/>
              <a:pPr>
                <a:defRPr/>
              </a:pPr>
              <a:t>‹#›</a:t>
            </a:fld>
            <a:endParaRPr lang="ru-RU"/>
          </a:p>
        </p:txBody>
      </p:sp>
    </p:spTree>
  </p:cSld>
  <p:clrMapOvr>
    <a:masterClrMapping/>
  </p:clrMapOvr>
  <p:transition spd="med">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Содержимое 2"/>
          <p:cNvSpPr>
            <a:spLocks noGrp="1"/>
          </p:cNvSpPr>
          <p:nvPr>
            <p:ph idx="1"/>
          </p:nvPr>
        </p:nvSpPr>
        <p:spPr/>
        <p:txBody>
          <a:body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F14EB09D-88BF-46E2-95FE-777263B4B800}" type="slidenum">
              <a:rPr lang="ru-RU"/>
              <a:pPr>
                <a:defRPr/>
              </a:pPr>
              <a:t>‹#›</a:t>
            </a:fld>
            <a:endParaRPr lang="ru-RU"/>
          </a:p>
        </p:txBody>
      </p:sp>
    </p:spTree>
  </p:cSld>
  <p:clrMapOvr>
    <a:masterClrMapping/>
  </p:clrMapOvr>
  <p:transition spd="med">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en-US"/>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B23EA82F-60D7-4651-8392-5C7475133BB3}" type="slidenum">
              <a:rPr lang="ru-RU"/>
              <a:pPr>
                <a:defRPr/>
              </a:pPr>
              <a:t>‹#›</a:t>
            </a:fld>
            <a:endParaRPr lang="ru-RU"/>
          </a:p>
        </p:txBody>
      </p:sp>
    </p:spTree>
  </p:cSld>
  <p:clrMapOvr>
    <a:masterClrMapping/>
  </p:clrMapOvr>
  <p:transition spd="med">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CA3D37C6-2145-4778-A380-6D7317BBDE2F}" type="slidenum">
              <a:rPr lang="ru-RU"/>
              <a:pPr>
                <a:defRPr/>
              </a:pPr>
              <a:t>‹#›</a:t>
            </a:fld>
            <a:endParaRPr lang="ru-RU"/>
          </a:p>
        </p:txBody>
      </p:sp>
    </p:spTree>
  </p:cSld>
  <p:clrMapOvr>
    <a:masterClrMapping/>
  </p:clrMapOvr>
  <p:transition spd="med">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en-US"/>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6CF35AB0-B29F-4407-9C7B-CFAEFBA087CF}" type="slidenum">
              <a:rPr lang="ru-RU"/>
              <a:pPr>
                <a:defRPr/>
              </a:pPr>
              <a:t>‹#›</a:t>
            </a:fld>
            <a:endParaRPr lang="ru-RU"/>
          </a:p>
        </p:txBody>
      </p:sp>
    </p:spTree>
  </p:cSld>
  <p:clrMapOvr>
    <a:masterClrMapping/>
  </p:clrMapOvr>
  <p:transition spd="med">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BA789BD8-B2AF-40D5-B13E-A034F308910E}" type="slidenum">
              <a:rPr lang="ru-RU"/>
              <a:pPr>
                <a:defRPr/>
              </a:pPr>
              <a:t>‹#›</a:t>
            </a:fld>
            <a:endParaRPr lang="ru-RU"/>
          </a:p>
        </p:txBody>
      </p:sp>
    </p:spTree>
  </p:cSld>
  <p:clrMapOvr>
    <a:masterClrMapping/>
  </p:clrMapOvr>
  <p:transition spd="med">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3592AD33-18CE-4A49-B8AC-A23AC820B945}" type="slidenum">
              <a:rPr lang="ru-RU"/>
              <a:pPr>
                <a:defRPr/>
              </a:pPr>
              <a:t>‹#›</a:t>
            </a:fld>
            <a:endParaRPr lang="ru-RU"/>
          </a:p>
        </p:txBody>
      </p:sp>
    </p:spTree>
  </p:cSld>
  <p:clrMapOvr>
    <a:masterClrMapping/>
  </p:clrMapOvr>
  <p:transition spd="med">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en-US"/>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0640FDC3-0814-4F2F-A64B-AFEC70F58F15}" type="slidenum">
              <a:rPr lang="ru-RU"/>
              <a:pPr>
                <a:defRPr/>
              </a:pPr>
              <a:t>‹#›</a:t>
            </a:fld>
            <a:endParaRPr lang="ru-RU"/>
          </a:p>
        </p:txBody>
      </p:sp>
    </p:spTree>
  </p:cSld>
  <p:clrMapOvr>
    <a:masterClrMapping/>
  </p:clrMapOvr>
  <p:transition spd="med">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en-US"/>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F78A92AB-459A-425C-9B3A-7904C52FD160}" type="slidenum">
              <a:rPr lang="ru-RU"/>
              <a:pPr>
                <a:defRPr/>
              </a:pPr>
              <a:t>‹#›</a:t>
            </a:fld>
            <a:endParaRPr lang="ru-RU"/>
          </a:p>
        </p:txBody>
      </p:sp>
    </p:spTree>
  </p:cSld>
  <p:clrMapOvr>
    <a:masterClrMapping/>
  </p:clrMapOvr>
  <p:transition spd="med">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4C1EBC5-181C-4367-BEFB-8A5B9BEE1AC7}"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P spid="1027" grpId="0">
        <p:tmplLst>
          <p:tmpl>
            <p:tnLst>
              <p:par>
                <p:cTn presetID="10"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childTnLst>
                </p:cTn>
              </p:par>
            </p:tnLst>
          </p:tmpl>
        </p:tmplLst>
      </p:bldP>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p:cNvPicPr>
            <a:picLocks noChangeAspect="1" noChangeArrowheads="1"/>
          </p:cNvPicPr>
          <p:nvPr/>
        </p:nvPicPr>
        <p:blipFill>
          <a:blip r:embed="rId2" cstate="print"/>
          <a:srcRect/>
          <a:stretch>
            <a:fillRect/>
          </a:stretch>
        </p:blipFill>
        <p:spPr bwMode="auto">
          <a:xfrm>
            <a:off x="0" y="-171400"/>
            <a:ext cx="9144000" cy="6859588"/>
          </a:xfrm>
          <a:prstGeom prst="rect">
            <a:avLst/>
          </a:prstGeom>
          <a:solidFill>
            <a:srgbClr val="FFFF00"/>
          </a:solidFill>
          <a:ln w="9525">
            <a:noFill/>
            <a:miter lim="800000"/>
            <a:headEnd/>
            <a:tailEnd/>
          </a:ln>
        </p:spPr>
      </p:pic>
      <p:sp>
        <p:nvSpPr>
          <p:cNvPr id="38920" name="Text Box 8"/>
          <p:cNvSpPr txBox="1">
            <a:spLocks noChangeArrowheads="1"/>
          </p:cNvSpPr>
          <p:nvPr/>
        </p:nvSpPr>
        <p:spPr bwMode="auto">
          <a:xfrm>
            <a:off x="179388" y="5013325"/>
            <a:ext cx="4248150" cy="2169825"/>
          </a:xfrm>
          <a:prstGeom prst="rect">
            <a:avLst/>
          </a:prstGeom>
          <a:noFill/>
          <a:ln w="9525">
            <a:noFill/>
            <a:miter lim="800000"/>
            <a:headEnd/>
            <a:tailEnd/>
          </a:ln>
        </p:spPr>
        <p:txBody>
          <a:bodyPr>
            <a:spAutoFit/>
          </a:bodyPr>
          <a:lstStyle/>
          <a:p>
            <a:r>
              <a:rPr lang="ru-RU" u="sng" dirty="0">
                <a:solidFill>
                  <a:srgbClr val="0000FF"/>
                </a:solidFill>
              </a:rPr>
              <a:t/>
            </a:r>
            <a:br>
              <a:rPr lang="ru-RU" u="sng" dirty="0">
                <a:solidFill>
                  <a:srgbClr val="0000FF"/>
                </a:solidFill>
              </a:rPr>
            </a:br>
            <a:r>
              <a:rPr lang="ru-RU" u="sng" dirty="0">
                <a:solidFill>
                  <a:srgbClr val="0000FF"/>
                </a:solidFill>
              </a:rPr>
              <a:t>Работу выполнила:</a:t>
            </a:r>
            <a:r>
              <a:rPr lang="ru-RU" dirty="0">
                <a:solidFill>
                  <a:srgbClr val="FFFF99"/>
                </a:solidFill>
              </a:rPr>
              <a:t> </a:t>
            </a:r>
            <a:r>
              <a:rPr lang="ru-RU" dirty="0" smtClean="0">
                <a:solidFill>
                  <a:srgbClr val="FFFF99"/>
                </a:solidFill>
              </a:rPr>
              <a:t>Созонова Мария,</a:t>
            </a:r>
          </a:p>
          <a:p>
            <a:r>
              <a:rPr lang="ru-RU" dirty="0" smtClean="0">
                <a:solidFill>
                  <a:srgbClr val="FFFF99"/>
                </a:solidFill>
              </a:rPr>
              <a:t>обучающаяся  2 класса </a:t>
            </a:r>
            <a:r>
              <a:rPr lang="ru-RU" b="1" dirty="0" smtClean="0">
                <a:solidFill>
                  <a:srgbClr val="FFFF99"/>
                </a:solidFill>
              </a:rPr>
              <a:t> </a:t>
            </a:r>
          </a:p>
          <a:p>
            <a:r>
              <a:rPr lang="ru-RU" b="1" dirty="0" smtClean="0">
                <a:solidFill>
                  <a:srgbClr val="FFFF99"/>
                </a:solidFill>
              </a:rPr>
              <a:t>МОУ  «</a:t>
            </a:r>
            <a:r>
              <a:rPr lang="ru-RU" b="1" dirty="0" err="1" smtClean="0">
                <a:solidFill>
                  <a:srgbClr val="FFFF99"/>
                </a:solidFill>
              </a:rPr>
              <a:t>Помарская</a:t>
            </a:r>
            <a:r>
              <a:rPr lang="ru-RU" b="1" dirty="0" smtClean="0">
                <a:solidFill>
                  <a:srgbClr val="FFFF99"/>
                </a:solidFill>
              </a:rPr>
              <a:t>  </a:t>
            </a:r>
            <a:r>
              <a:rPr lang="ru-RU" b="1" dirty="0">
                <a:solidFill>
                  <a:srgbClr val="FFFF99"/>
                </a:solidFill>
              </a:rPr>
              <a:t>СОШ» </a:t>
            </a:r>
          </a:p>
          <a:p>
            <a:endParaRPr lang="ru-RU" b="1" dirty="0">
              <a:solidFill>
                <a:srgbClr val="FFFF99"/>
              </a:solidFill>
            </a:endParaRPr>
          </a:p>
          <a:p>
            <a:endParaRPr lang="ru-RU" dirty="0">
              <a:solidFill>
                <a:srgbClr val="FFFF99"/>
              </a:solidFill>
            </a:endParaRPr>
          </a:p>
          <a:p>
            <a:pPr>
              <a:spcBef>
                <a:spcPct val="50000"/>
              </a:spcBef>
            </a:pPr>
            <a:endParaRPr lang="ru-RU" dirty="0">
              <a:solidFill>
                <a:srgbClr val="FFFF99"/>
              </a:solidFill>
            </a:endParaRPr>
          </a:p>
        </p:txBody>
      </p:sp>
      <p:sp>
        <p:nvSpPr>
          <p:cNvPr id="38922" name="Text Box 10"/>
          <p:cNvSpPr txBox="1">
            <a:spLocks noChangeArrowheads="1"/>
          </p:cNvSpPr>
          <p:nvPr/>
        </p:nvSpPr>
        <p:spPr bwMode="auto">
          <a:xfrm>
            <a:off x="4822825" y="5229225"/>
            <a:ext cx="4321175" cy="1646605"/>
          </a:xfrm>
          <a:prstGeom prst="rect">
            <a:avLst/>
          </a:prstGeom>
          <a:noFill/>
          <a:ln w="9525">
            <a:noFill/>
            <a:miter lim="800000"/>
            <a:headEnd/>
            <a:tailEnd/>
          </a:ln>
        </p:spPr>
        <p:txBody>
          <a:bodyPr>
            <a:spAutoFit/>
          </a:bodyPr>
          <a:lstStyle/>
          <a:p>
            <a:r>
              <a:rPr lang="ru-RU" sz="1400" u="sng" dirty="0" err="1" smtClean="0">
                <a:solidFill>
                  <a:srgbClr val="0033CC"/>
                </a:solidFill>
              </a:rPr>
              <a:t>Руководитель:</a:t>
            </a:r>
            <a:r>
              <a:rPr lang="ru-RU" sz="1400" b="1" dirty="0" err="1" smtClean="0">
                <a:solidFill>
                  <a:srgbClr val="FFFF99"/>
                </a:solidFill>
              </a:rPr>
              <a:t>Федорова</a:t>
            </a:r>
            <a:r>
              <a:rPr lang="ru-RU" sz="1400" b="1" dirty="0" smtClean="0">
                <a:solidFill>
                  <a:srgbClr val="FFFF99"/>
                </a:solidFill>
              </a:rPr>
              <a:t> Л.В., учитель начальных классов МОУ «</a:t>
            </a:r>
            <a:r>
              <a:rPr lang="ru-RU" sz="1400" b="1" dirty="0" err="1" smtClean="0">
                <a:solidFill>
                  <a:srgbClr val="FFFF99"/>
                </a:solidFill>
              </a:rPr>
              <a:t>Помарская</a:t>
            </a:r>
            <a:r>
              <a:rPr lang="ru-RU" sz="1400" b="1" dirty="0" smtClean="0">
                <a:solidFill>
                  <a:srgbClr val="FFFF99"/>
                </a:solidFill>
              </a:rPr>
              <a:t> СОШ» Волжского муниципального района Республики Марий Эл.</a:t>
            </a:r>
          </a:p>
          <a:p>
            <a:endParaRPr lang="ru-RU" b="1" dirty="0">
              <a:solidFill>
                <a:srgbClr val="FFFF99"/>
              </a:solidFill>
            </a:endParaRPr>
          </a:p>
          <a:p>
            <a:pPr>
              <a:spcBef>
                <a:spcPct val="50000"/>
              </a:spcBef>
            </a:pPr>
            <a:endParaRPr lang="ru-RU" b="1" dirty="0">
              <a:solidFill>
                <a:srgbClr val="FFFF99"/>
              </a:solidFill>
            </a:endParaRPr>
          </a:p>
        </p:txBody>
      </p:sp>
      <p:sp>
        <p:nvSpPr>
          <p:cNvPr id="38924" name="Text Box 12"/>
          <p:cNvSpPr txBox="1">
            <a:spLocks noChangeArrowheads="1"/>
          </p:cNvSpPr>
          <p:nvPr/>
        </p:nvSpPr>
        <p:spPr bwMode="auto">
          <a:xfrm>
            <a:off x="755576" y="260648"/>
            <a:ext cx="7921625" cy="584775"/>
          </a:xfrm>
          <a:prstGeom prst="rect">
            <a:avLst/>
          </a:prstGeom>
          <a:noFill/>
          <a:ln w="9525">
            <a:noFill/>
            <a:miter lim="800000"/>
            <a:headEnd/>
            <a:tailEnd/>
          </a:ln>
        </p:spPr>
        <p:txBody>
          <a:bodyPr>
            <a:spAutoFit/>
          </a:bodyPr>
          <a:lstStyle/>
          <a:p>
            <a:pPr marL="342900" indent="-342900" algn="ctr">
              <a:spcBef>
                <a:spcPct val="50000"/>
              </a:spcBef>
            </a:pPr>
            <a:r>
              <a:rPr lang="ru-RU" sz="1600" b="1" dirty="0" smtClean="0"/>
              <a:t>МОУ «</a:t>
            </a:r>
            <a:r>
              <a:rPr lang="ru-RU" sz="1600" b="1" dirty="0" err="1" smtClean="0"/>
              <a:t>Помарская</a:t>
            </a:r>
            <a:r>
              <a:rPr lang="ru-RU" sz="1600" b="1" dirty="0" smtClean="0"/>
              <a:t> СОШ» Волжского муниципального района Республики Марий Эл</a:t>
            </a:r>
            <a:endParaRPr lang="ru-RU" sz="1600" b="1" dirty="0"/>
          </a:p>
        </p:txBody>
      </p:sp>
      <p:sp>
        <p:nvSpPr>
          <p:cNvPr id="11" name="Прямоугольник 10"/>
          <p:cNvSpPr/>
          <p:nvPr/>
        </p:nvSpPr>
        <p:spPr>
          <a:xfrm>
            <a:off x="1547664" y="2132856"/>
            <a:ext cx="5910464"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ru-RU"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ru-RU"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Исследовательская работа</a:t>
            </a:r>
          </a:p>
          <a:p>
            <a:pPr algn="ctr"/>
            <a:r>
              <a:rPr lang="ru-RU"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«Удивительное рядом»</a:t>
            </a:r>
            <a:endParaRPr lang="ru-RU"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TextBox 6"/>
          <p:cNvSpPr txBox="1"/>
          <p:nvPr/>
        </p:nvSpPr>
        <p:spPr>
          <a:xfrm>
            <a:off x="3419872" y="6165304"/>
            <a:ext cx="1766830" cy="369332"/>
          </a:xfrm>
          <a:prstGeom prst="rect">
            <a:avLst/>
          </a:prstGeom>
          <a:noFill/>
        </p:spPr>
        <p:txBody>
          <a:bodyPr wrap="none" rtlCol="0">
            <a:spAutoFit/>
          </a:bodyPr>
          <a:lstStyle/>
          <a:p>
            <a:r>
              <a:rPr lang="ru-RU" dirty="0" smtClean="0"/>
              <a:t>Помары,  2015</a:t>
            </a:r>
            <a:endParaRPr lang="ru-RU" dirty="0"/>
          </a:p>
        </p:txBody>
      </p:sp>
      <p:sp>
        <p:nvSpPr>
          <p:cNvPr id="9" name="Прямоугольник 8"/>
          <p:cNvSpPr/>
          <p:nvPr/>
        </p:nvSpPr>
        <p:spPr>
          <a:xfrm>
            <a:off x="1547664" y="1412776"/>
            <a:ext cx="5937203" cy="52322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Конкурс «Первые шаги в науку»</a:t>
            </a:r>
            <a:endParaRPr lang="ru-RU" sz="2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8920"/>
                                        </p:tgtEl>
                                        <p:attrNameLst>
                                          <p:attrName>style.visibility</p:attrName>
                                        </p:attrNameLst>
                                      </p:cBhvr>
                                      <p:to>
                                        <p:strVal val="visible"/>
                                      </p:to>
                                    </p:set>
                                    <p:anim calcmode="lin" valueType="num">
                                      <p:cBhvr additive="base">
                                        <p:cTn id="7" dur="3000" fill="hold"/>
                                        <p:tgtEl>
                                          <p:spTgt spid="38920"/>
                                        </p:tgtEl>
                                        <p:attrNameLst>
                                          <p:attrName>ppt_x</p:attrName>
                                        </p:attrNameLst>
                                      </p:cBhvr>
                                      <p:tavLst>
                                        <p:tav tm="0">
                                          <p:val>
                                            <p:strVal val="#ppt_x"/>
                                          </p:val>
                                        </p:tav>
                                        <p:tav tm="100000">
                                          <p:val>
                                            <p:strVal val="#ppt_x"/>
                                          </p:val>
                                        </p:tav>
                                      </p:tavLst>
                                    </p:anim>
                                    <p:anim calcmode="lin" valueType="num">
                                      <p:cBhvr additive="base">
                                        <p:cTn id="8" dur="3000" fill="hold"/>
                                        <p:tgtEl>
                                          <p:spTgt spid="389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8922"/>
                                        </p:tgtEl>
                                        <p:attrNameLst>
                                          <p:attrName>style.visibility</p:attrName>
                                        </p:attrNameLst>
                                      </p:cBhvr>
                                      <p:to>
                                        <p:strVal val="visible"/>
                                      </p:to>
                                    </p:set>
                                    <p:anim calcmode="lin" valueType="num">
                                      <p:cBhvr additive="base">
                                        <p:cTn id="13" dur="3000" fill="hold"/>
                                        <p:tgtEl>
                                          <p:spTgt spid="38922"/>
                                        </p:tgtEl>
                                        <p:attrNameLst>
                                          <p:attrName>ppt_x</p:attrName>
                                        </p:attrNameLst>
                                      </p:cBhvr>
                                      <p:tavLst>
                                        <p:tav tm="0">
                                          <p:val>
                                            <p:strVal val="#ppt_x"/>
                                          </p:val>
                                        </p:tav>
                                        <p:tav tm="100000">
                                          <p:val>
                                            <p:strVal val="#ppt_x"/>
                                          </p:val>
                                        </p:tav>
                                      </p:tavLst>
                                    </p:anim>
                                    <p:anim calcmode="lin" valueType="num">
                                      <p:cBhvr additive="base">
                                        <p:cTn id="14" dur="3000" fill="hold"/>
                                        <p:tgtEl>
                                          <p:spTgt spid="389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38924"/>
                                        </p:tgtEl>
                                        <p:attrNameLst>
                                          <p:attrName>style.visibility</p:attrName>
                                        </p:attrNameLst>
                                      </p:cBhvr>
                                      <p:to>
                                        <p:strVal val="visible"/>
                                      </p:to>
                                    </p:set>
                                    <p:animEffect transition="in" filter="diamond(in)">
                                      <p:cBhvr>
                                        <p:cTn id="19" dur="3000"/>
                                        <p:tgtEl>
                                          <p:spTgt spid="38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0" grpId="0"/>
      <p:bldP spid="38922" grpId="0"/>
      <p:bldP spid="389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5"/>
          <p:cNvPicPr>
            <a:picLocks noChangeAspect="1" noChangeArrowheads="1"/>
          </p:cNvPicPr>
          <p:nvPr/>
        </p:nvPicPr>
        <p:blipFill>
          <a:blip r:embed="rId2" cstate="print"/>
          <a:srcRect/>
          <a:stretch>
            <a:fillRect/>
          </a:stretch>
        </p:blipFill>
        <p:spPr bwMode="auto">
          <a:xfrm>
            <a:off x="5940425" y="4149725"/>
            <a:ext cx="2030413" cy="2708275"/>
          </a:xfrm>
          <a:prstGeom prst="rect">
            <a:avLst/>
          </a:prstGeom>
          <a:noFill/>
          <a:ln w="9525">
            <a:noFill/>
            <a:miter lim="800000"/>
            <a:headEnd/>
            <a:tailEnd/>
          </a:ln>
        </p:spPr>
      </p:pic>
      <p:sp>
        <p:nvSpPr>
          <p:cNvPr id="25605" name="Text Box 8"/>
          <p:cNvSpPr txBox="1">
            <a:spLocks noChangeArrowheads="1"/>
          </p:cNvSpPr>
          <p:nvPr/>
        </p:nvSpPr>
        <p:spPr bwMode="auto">
          <a:xfrm>
            <a:off x="1908175" y="0"/>
            <a:ext cx="4968875" cy="457200"/>
          </a:xfrm>
          <a:prstGeom prst="rect">
            <a:avLst/>
          </a:prstGeom>
          <a:noFill/>
          <a:ln w="9525">
            <a:noFill/>
            <a:miter lim="800000"/>
            <a:headEnd/>
            <a:tailEnd/>
          </a:ln>
        </p:spPr>
        <p:txBody>
          <a:bodyPr>
            <a:spAutoFit/>
          </a:bodyPr>
          <a:lstStyle/>
          <a:p>
            <a:pPr algn="ctr">
              <a:spcBef>
                <a:spcPct val="50000"/>
              </a:spcBef>
            </a:pPr>
            <a:r>
              <a:rPr lang="ru-RU" sz="2400" b="1">
                <a:solidFill>
                  <a:srgbClr val="FF0000"/>
                </a:solidFill>
              </a:rPr>
              <a:t>Баня с родниковой водой</a:t>
            </a:r>
          </a:p>
        </p:txBody>
      </p:sp>
      <p:sp>
        <p:nvSpPr>
          <p:cNvPr id="25607" name="Text Box 7"/>
          <p:cNvSpPr txBox="1">
            <a:spLocks noChangeArrowheads="1"/>
          </p:cNvSpPr>
          <p:nvPr/>
        </p:nvSpPr>
        <p:spPr bwMode="auto">
          <a:xfrm>
            <a:off x="4859338" y="404813"/>
            <a:ext cx="4284662" cy="3693319"/>
          </a:xfrm>
          <a:prstGeom prst="rect">
            <a:avLst/>
          </a:prstGeom>
          <a:noFill/>
          <a:ln w="9525">
            <a:noFill/>
            <a:miter lim="800000"/>
            <a:headEnd/>
            <a:tailEnd/>
          </a:ln>
        </p:spPr>
        <p:txBody>
          <a:bodyPr>
            <a:spAutoFit/>
          </a:bodyPr>
          <a:lstStyle/>
          <a:p>
            <a:pPr>
              <a:spcBef>
                <a:spcPct val="50000"/>
              </a:spcBef>
            </a:pPr>
            <a:r>
              <a:rPr lang="ru-RU" dirty="0">
                <a:solidFill>
                  <a:srgbClr val="0000FF"/>
                </a:solidFill>
              </a:rPr>
              <a:t>	В </a:t>
            </a:r>
            <a:r>
              <a:rPr lang="ru-RU" dirty="0" smtClean="0">
                <a:solidFill>
                  <a:srgbClr val="0000FF"/>
                </a:solidFill>
              </a:rPr>
              <a:t>Республике </a:t>
            </a:r>
            <a:r>
              <a:rPr lang="ru-RU" dirty="0">
                <a:solidFill>
                  <a:srgbClr val="0000FF"/>
                </a:solidFill>
              </a:rPr>
              <a:t>Марий-Эл есть этнографическая марийская деревня "</a:t>
            </a:r>
            <a:r>
              <a:rPr lang="ru-RU" dirty="0" err="1" smtClean="0">
                <a:solidFill>
                  <a:srgbClr val="0000FF"/>
                </a:solidFill>
              </a:rPr>
              <a:t>Визимбирь</a:t>
            </a:r>
            <a:r>
              <a:rPr lang="ru-RU" dirty="0" smtClean="0">
                <a:solidFill>
                  <a:srgbClr val="0000FF"/>
                </a:solidFill>
              </a:rPr>
              <a:t>«. Этот </a:t>
            </a:r>
            <a:r>
              <a:rPr lang="ru-RU" dirty="0">
                <a:solidFill>
                  <a:srgbClr val="0000FF"/>
                </a:solidFill>
              </a:rPr>
              <a:t>туристический комплекс расположился в 100 км от столицы Республики - </a:t>
            </a:r>
            <a:r>
              <a:rPr lang="ru-RU" dirty="0" err="1">
                <a:solidFill>
                  <a:srgbClr val="0000FF"/>
                </a:solidFill>
              </a:rPr>
              <a:t>Йошкар-Ола.Из</a:t>
            </a:r>
            <a:r>
              <a:rPr lang="ru-RU" dirty="0">
                <a:solidFill>
                  <a:srgbClr val="0000FF"/>
                </a:solidFill>
              </a:rPr>
              <a:t> Йошкар-Олы сюда ведет асфальтированная дорога. Туристский комплекс построен на родниках, богатых серебром - их более десяти. На одном из них построена баня, бассейн который наполняется родниковой водой. Рядом - чайный дом с камином. </a:t>
            </a:r>
          </a:p>
        </p:txBody>
      </p:sp>
      <p:pic>
        <p:nvPicPr>
          <p:cNvPr id="25608" name="Picture 8"/>
          <p:cNvPicPr>
            <a:picLocks noChangeAspect="1" noChangeArrowheads="1"/>
          </p:cNvPicPr>
          <p:nvPr/>
        </p:nvPicPr>
        <p:blipFill>
          <a:blip r:embed="rId3" cstate="print"/>
          <a:srcRect/>
          <a:stretch>
            <a:fillRect/>
          </a:stretch>
        </p:blipFill>
        <p:spPr bwMode="auto">
          <a:xfrm>
            <a:off x="0" y="404813"/>
            <a:ext cx="4840288" cy="6453187"/>
          </a:xfrm>
          <a:prstGeom prst="rect">
            <a:avLst/>
          </a:prstGeom>
          <a:noFill/>
          <a:ln w="9525">
            <a:noFill/>
            <a:miter lim="800000"/>
            <a:headEnd/>
            <a:tailEnd/>
          </a:ln>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fade">
                                      <p:cBhvr>
                                        <p:cTn id="7" dur="3000"/>
                                        <p:tgtEl>
                                          <p:spTgt spid="2560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607"/>
                                        </p:tgtEl>
                                        <p:attrNameLst>
                                          <p:attrName>style.visibility</p:attrName>
                                        </p:attrNameLst>
                                      </p:cBhvr>
                                      <p:to>
                                        <p:strVal val="visible"/>
                                      </p:to>
                                    </p:set>
                                    <p:animEffect transition="in" filter="fade">
                                      <p:cBhvr>
                                        <p:cTn id="12" dur="3000"/>
                                        <p:tgtEl>
                                          <p:spTgt spid="2560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608"/>
                                        </p:tgtEl>
                                        <p:attrNameLst>
                                          <p:attrName>style.visibility</p:attrName>
                                        </p:attrNameLst>
                                      </p:cBhvr>
                                      <p:to>
                                        <p:strVal val="visible"/>
                                      </p:to>
                                    </p:set>
                                    <p:animEffect transition="in" filter="fade">
                                      <p:cBhvr>
                                        <p:cTn id="17" dur="3000"/>
                                        <p:tgtEl>
                                          <p:spTgt spid="25608"/>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25602"/>
                                        </p:tgtEl>
                                        <p:attrNameLst>
                                          <p:attrName>style.visibility</p:attrName>
                                        </p:attrNameLst>
                                      </p:cBhvr>
                                      <p:to>
                                        <p:strVal val="visible"/>
                                      </p:to>
                                    </p:set>
                                    <p:animEffect transition="in" filter="fade">
                                      <p:cBhvr>
                                        <p:cTn id="21" dur="3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p:bldP spid="2560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4"/>
          <p:cNvPicPr>
            <a:picLocks noChangeAspect="1" noChangeArrowheads="1"/>
          </p:cNvPicPr>
          <p:nvPr/>
        </p:nvPicPr>
        <p:blipFill>
          <a:blip r:embed="rId2" cstate="print"/>
          <a:srcRect/>
          <a:stretch>
            <a:fillRect/>
          </a:stretch>
        </p:blipFill>
        <p:spPr bwMode="auto">
          <a:xfrm>
            <a:off x="0" y="341313"/>
            <a:ext cx="4643438" cy="3486150"/>
          </a:xfrm>
          <a:prstGeom prst="rect">
            <a:avLst/>
          </a:prstGeom>
          <a:noFill/>
          <a:ln w="9525">
            <a:noFill/>
            <a:miter lim="800000"/>
            <a:headEnd/>
            <a:tailEnd/>
          </a:ln>
        </p:spPr>
      </p:pic>
      <p:pic>
        <p:nvPicPr>
          <p:cNvPr id="26626" name="Picture 5"/>
          <p:cNvPicPr>
            <a:picLocks noChangeAspect="1" noChangeArrowheads="1"/>
          </p:cNvPicPr>
          <p:nvPr/>
        </p:nvPicPr>
        <p:blipFill>
          <a:blip r:embed="rId3" cstate="print"/>
          <a:srcRect/>
          <a:stretch>
            <a:fillRect/>
          </a:stretch>
        </p:blipFill>
        <p:spPr bwMode="auto">
          <a:xfrm>
            <a:off x="4643438" y="3519488"/>
            <a:ext cx="4500562" cy="3376612"/>
          </a:xfrm>
          <a:prstGeom prst="rect">
            <a:avLst/>
          </a:prstGeom>
          <a:noFill/>
          <a:ln w="9525">
            <a:noFill/>
            <a:miter lim="800000"/>
            <a:headEnd/>
            <a:tailEnd/>
          </a:ln>
        </p:spPr>
      </p:pic>
      <p:sp>
        <p:nvSpPr>
          <p:cNvPr id="26627" name="Text Box 9"/>
          <p:cNvSpPr txBox="1">
            <a:spLocks noChangeArrowheads="1"/>
          </p:cNvSpPr>
          <p:nvPr/>
        </p:nvSpPr>
        <p:spPr bwMode="auto">
          <a:xfrm>
            <a:off x="2339975" y="0"/>
            <a:ext cx="5111750" cy="457200"/>
          </a:xfrm>
          <a:prstGeom prst="rect">
            <a:avLst/>
          </a:prstGeom>
          <a:noFill/>
          <a:ln w="9525">
            <a:noFill/>
            <a:miter lim="800000"/>
            <a:headEnd/>
            <a:tailEnd/>
          </a:ln>
        </p:spPr>
        <p:txBody>
          <a:bodyPr>
            <a:spAutoFit/>
          </a:bodyPr>
          <a:lstStyle/>
          <a:p>
            <a:pPr algn="ctr">
              <a:spcBef>
                <a:spcPct val="50000"/>
              </a:spcBef>
            </a:pPr>
            <a:r>
              <a:rPr lang="ru-RU" sz="2400" b="1">
                <a:solidFill>
                  <a:srgbClr val="FF0000"/>
                </a:solidFill>
              </a:rPr>
              <a:t>Йылык ер</a:t>
            </a:r>
          </a:p>
        </p:txBody>
      </p:sp>
      <p:sp>
        <p:nvSpPr>
          <p:cNvPr id="26628" name="Text Box 10"/>
          <p:cNvSpPr txBox="1">
            <a:spLocks noChangeArrowheads="1"/>
          </p:cNvSpPr>
          <p:nvPr/>
        </p:nvSpPr>
        <p:spPr bwMode="auto">
          <a:xfrm>
            <a:off x="4643438" y="1125538"/>
            <a:ext cx="4500562" cy="1190625"/>
          </a:xfrm>
          <a:prstGeom prst="rect">
            <a:avLst/>
          </a:prstGeom>
          <a:noFill/>
          <a:ln w="9525">
            <a:noFill/>
            <a:miter lim="800000"/>
            <a:headEnd/>
            <a:tailEnd/>
          </a:ln>
        </p:spPr>
        <p:txBody>
          <a:bodyPr>
            <a:spAutoFit/>
          </a:bodyPr>
          <a:lstStyle/>
          <a:p>
            <a:pPr>
              <a:spcBef>
                <a:spcPct val="50000"/>
              </a:spcBef>
            </a:pPr>
            <a:r>
              <a:rPr lang="ru-RU" dirty="0">
                <a:solidFill>
                  <a:srgbClr val="0000FF"/>
                </a:solidFill>
              </a:rPr>
              <a:t>	Недалеко от деревни </a:t>
            </a:r>
            <a:r>
              <a:rPr lang="ru-RU" dirty="0" err="1">
                <a:solidFill>
                  <a:srgbClr val="0000FF"/>
                </a:solidFill>
              </a:rPr>
              <a:t>Чодра</a:t>
            </a:r>
            <a:r>
              <a:rPr lang="ru-RU" dirty="0">
                <a:solidFill>
                  <a:srgbClr val="0000FF"/>
                </a:solidFill>
              </a:rPr>
              <a:t> ял Волжского района </a:t>
            </a:r>
            <a:r>
              <a:rPr lang="ru-RU" dirty="0" smtClean="0">
                <a:solidFill>
                  <a:srgbClr val="0000FF"/>
                </a:solidFill>
              </a:rPr>
              <a:t>Республики </a:t>
            </a:r>
            <a:r>
              <a:rPr lang="ru-RU" dirty="0">
                <a:solidFill>
                  <a:srgbClr val="0000FF"/>
                </a:solidFill>
              </a:rPr>
              <a:t>Марий Эл, расположено удивительное озеро </a:t>
            </a:r>
            <a:r>
              <a:rPr lang="ru-RU" dirty="0" err="1">
                <a:solidFill>
                  <a:srgbClr val="0000FF"/>
                </a:solidFill>
              </a:rPr>
              <a:t>Йылык</a:t>
            </a:r>
            <a:r>
              <a:rPr lang="ru-RU" dirty="0">
                <a:solidFill>
                  <a:srgbClr val="0000FF"/>
                </a:solidFill>
              </a:rPr>
              <a:t> ер.</a:t>
            </a:r>
            <a:r>
              <a:rPr lang="ru-RU" dirty="0"/>
              <a:t> 	</a:t>
            </a:r>
          </a:p>
        </p:txBody>
      </p:sp>
      <p:sp>
        <p:nvSpPr>
          <p:cNvPr id="26631" name="Text Box 7"/>
          <p:cNvSpPr txBox="1">
            <a:spLocks noChangeArrowheads="1"/>
          </p:cNvSpPr>
          <p:nvPr/>
        </p:nvSpPr>
        <p:spPr bwMode="auto">
          <a:xfrm>
            <a:off x="323850" y="4365625"/>
            <a:ext cx="3889375" cy="2152650"/>
          </a:xfrm>
          <a:prstGeom prst="rect">
            <a:avLst/>
          </a:prstGeom>
          <a:noFill/>
          <a:ln w="9525">
            <a:noFill/>
            <a:miter lim="800000"/>
            <a:headEnd/>
            <a:tailEnd/>
          </a:ln>
        </p:spPr>
        <p:txBody>
          <a:bodyPr>
            <a:spAutoFit/>
          </a:bodyPr>
          <a:lstStyle/>
          <a:p>
            <a:pPr>
              <a:spcBef>
                <a:spcPct val="50000"/>
              </a:spcBef>
            </a:pPr>
            <a:r>
              <a:rPr lang="ru-RU">
                <a:solidFill>
                  <a:srgbClr val="0000FF"/>
                </a:solidFill>
              </a:rPr>
              <a:t>	Летом 2010 года на озере Йылык ер побывали водолазы. После того как они вынырнули из воды рассказали, что под водой находится лес на глубине 30 метров.</a:t>
            </a:r>
          </a:p>
          <a:p>
            <a:pPr>
              <a:spcBef>
                <a:spcPct val="50000"/>
              </a:spcBef>
            </a:pPr>
            <a:endParaRPr lang="ru-RU">
              <a:solidFill>
                <a:srgbClr val="0000FF"/>
              </a:solidFill>
            </a:endParaRP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fade">
                                      <p:cBhvr>
                                        <p:cTn id="7" dur="3000"/>
                                        <p:tgtEl>
                                          <p:spTgt spid="266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625"/>
                                        </p:tgtEl>
                                        <p:attrNameLst>
                                          <p:attrName>style.visibility</p:attrName>
                                        </p:attrNameLst>
                                      </p:cBhvr>
                                      <p:to>
                                        <p:strVal val="visible"/>
                                      </p:to>
                                    </p:set>
                                    <p:animEffect transition="in" filter="fade">
                                      <p:cBhvr>
                                        <p:cTn id="12" dur="3000"/>
                                        <p:tgtEl>
                                          <p:spTgt spid="266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628"/>
                                        </p:tgtEl>
                                        <p:attrNameLst>
                                          <p:attrName>style.visibility</p:attrName>
                                        </p:attrNameLst>
                                      </p:cBhvr>
                                      <p:to>
                                        <p:strVal val="visible"/>
                                      </p:to>
                                    </p:set>
                                    <p:animEffect transition="in" filter="fade">
                                      <p:cBhvr>
                                        <p:cTn id="17" dur="3000"/>
                                        <p:tgtEl>
                                          <p:spTgt spid="266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626"/>
                                        </p:tgtEl>
                                        <p:attrNameLst>
                                          <p:attrName>style.visibility</p:attrName>
                                        </p:attrNameLst>
                                      </p:cBhvr>
                                      <p:to>
                                        <p:strVal val="visible"/>
                                      </p:to>
                                    </p:set>
                                    <p:animEffect transition="in" filter="fade">
                                      <p:cBhvr>
                                        <p:cTn id="22" dur="3000"/>
                                        <p:tgtEl>
                                          <p:spTgt spid="266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6631"/>
                                        </p:tgtEl>
                                        <p:attrNameLst>
                                          <p:attrName>style.visibility</p:attrName>
                                        </p:attrNameLst>
                                      </p:cBhvr>
                                      <p:to>
                                        <p:strVal val="visible"/>
                                      </p:to>
                                    </p:set>
                                    <p:animEffect transition="in" filter="fade">
                                      <p:cBhvr>
                                        <p:cTn id="27" dur="3000"/>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8" grpId="0"/>
      <p:bldP spid="266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4"/>
          <p:cNvPicPr>
            <a:picLocks noChangeAspect="1" noChangeArrowheads="1"/>
          </p:cNvPicPr>
          <p:nvPr/>
        </p:nvPicPr>
        <p:blipFill>
          <a:blip r:embed="rId2" cstate="print"/>
          <a:srcRect/>
          <a:stretch>
            <a:fillRect/>
          </a:stretch>
        </p:blipFill>
        <p:spPr bwMode="auto">
          <a:xfrm>
            <a:off x="0" y="-53975"/>
            <a:ext cx="9324975" cy="6992938"/>
          </a:xfrm>
          <a:prstGeom prst="rect">
            <a:avLst/>
          </a:prstGeom>
          <a:noFill/>
          <a:ln w="9525">
            <a:noFill/>
            <a:miter lim="800000"/>
            <a:headEnd/>
            <a:tailEnd/>
          </a:ln>
        </p:spPr>
      </p:pic>
      <p:sp>
        <p:nvSpPr>
          <p:cNvPr id="27650" name="Text Box 7"/>
          <p:cNvSpPr txBox="1">
            <a:spLocks noChangeArrowheads="1"/>
          </p:cNvSpPr>
          <p:nvPr/>
        </p:nvSpPr>
        <p:spPr bwMode="auto">
          <a:xfrm>
            <a:off x="2627313" y="0"/>
            <a:ext cx="4032250" cy="457200"/>
          </a:xfrm>
          <a:prstGeom prst="rect">
            <a:avLst/>
          </a:prstGeom>
          <a:noFill/>
          <a:ln w="9525">
            <a:noFill/>
            <a:miter lim="800000"/>
            <a:headEnd/>
            <a:tailEnd/>
          </a:ln>
        </p:spPr>
        <p:txBody>
          <a:bodyPr>
            <a:spAutoFit/>
          </a:bodyPr>
          <a:lstStyle/>
          <a:p>
            <a:pPr algn="ctr">
              <a:spcBef>
                <a:spcPct val="50000"/>
              </a:spcBef>
            </a:pPr>
            <a:r>
              <a:rPr lang="ru-RU" sz="2400" b="1">
                <a:solidFill>
                  <a:srgbClr val="0000FF"/>
                </a:solidFill>
              </a:rPr>
              <a:t>Озеро Морской глаз</a:t>
            </a:r>
          </a:p>
        </p:txBody>
      </p:sp>
      <p:sp>
        <p:nvSpPr>
          <p:cNvPr id="27653" name="Text Box 5"/>
          <p:cNvSpPr txBox="1">
            <a:spLocks noChangeArrowheads="1"/>
          </p:cNvSpPr>
          <p:nvPr/>
        </p:nvSpPr>
        <p:spPr bwMode="auto">
          <a:xfrm>
            <a:off x="323850" y="5118100"/>
            <a:ext cx="8820150" cy="1739900"/>
          </a:xfrm>
          <a:prstGeom prst="rect">
            <a:avLst/>
          </a:prstGeom>
          <a:noFill/>
          <a:ln w="9525">
            <a:noFill/>
            <a:miter lim="800000"/>
            <a:headEnd/>
            <a:tailEnd/>
          </a:ln>
        </p:spPr>
        <p:txBody>
          <a:bodyPr>
            <a:spAutoFit/>
          </a:bodyPr>
          <a:lstStyle/>
          <a:p>
            <a:pPr>
              <a:spcBef>
                <a:spcPct val="50000"/>
              </a:spcBef>
            </a:pPr>
            <a:r>
              <a:rPr lang="ru-RU"/>
              <a:t>	</a:t>
            </a:r>
            <a:r>
              <a:rPr lang="ru-RU">
                <a:solidFill>
                  <a:srgbClr val="FFFF00"/>
                </a:solidFill>
              </a:rPr>
              <a:t>Незабываемое впечатление остается и от посещения легендарного марийского озера Морской глаз, расположенное около деревни Шарибоксад Волжского района. Оно притаилось во впадине между высокими холмами и, если смотреть на него сверху, действительно напоминает глаз – совершенно круглый, цвета настоящей морской воды, да еще и в обрамлении ресниц – мохнатых елей!  </a:t>
            </a: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fade">
                                      <p:cBhvr>
                                        <p:cTn id="7" dur="30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649"/>
                                        </p:tgtEl>
                                        <p:attrNameLst>
                                          <p:attrName>style.visibility</p:attrName>
                                        </p:attrNameLst>
                                      </p:cBhvr>
                                      <p:to>
                                        <p:strVal val="visible"/>
                                      </p:to>
                                    </p:set>
                                    <p:animEffect transition="in" filter="fade">
                                      <p:cBhvr>
                                        <p:cTn id="12" dur="3000"/>
                                        <p:tgtEl>
                                          <p:spTgt spid="2764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653"/>
                                        </p:tgtEl>
                                        <p:attrNameLst>
                                          <p:attrName>style.visibility</p:attrName>
                                        </p:attrNameLst>
                                      </p:cBhvr>
                                      <p:to>
                                        <p:strVal val="visible"/>
                                      </p:to>
                                    </p:set>
                                    <p:animEffect transition="in" filter="fade">
                                      <p:cBhvr>
                                        <p:cTn id="17" dur="30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4"/>
          <p:cNvSpPr txBox="1">
            <a:spLocks noChangeArrowheads="1"/>
          </p:cNvSpPr>
          <p:nvPr/>
        </p:nvSpPr>
        <p:spPr bwMode="auto">
          <a:xfrm>
            <a:off x="4643438" y="0"/>
            <a:ext cx="3743325" cy="457200"/>
          </a:xfrm>
          <a:prstGeom prst="rect">
            <a:avLst/>
          </a:prstGeom>
          <a:noFill/>
          <a:ln w="9525">
            <a:noFill/>
            <a:miter lim="800000"/>
            <a:headEnd/>
            <a:tailEnd/>
          </a:ln>
        </p:spPr>
        <p:txBody>
          <a:bodyPr>
            <a:spAutoFit/>
          </a:bodyPr>
          <a:lstStyle/>
          <a:p>
            <a:pPr algn="ctr">
              <a:spcBef>
                <a:spcPct val="50000"/>
              </a:spcBef>
            </a:pPr>
            <a:r>
              <a:rPr lang="ru-RU" sz="2400" b="1">
                <a:solidFill>
                  <a:srgbClr val="0000FF"/>
                </a:solidFill>
              </a:rPr>
              <a:t>Кленовая гора</a:t>
            </a:r>
          </a:p>
        </p:txBody>
      </p:sp>
      <p:pic>
        <p:nvPicPr>
          <p:cNvPr id="29698" name="Picture 5" descr="Дуб Пугачева недалеко от Кленовой горы, озера Мошаньер и Конаньер"/>
          <p:cNvPicPr>
            <a:picLocks noChangeAspect="1" noChangeArrowheads="1"/>
          </p:cNvPicPr>
          <p:nvPr/>
        </p:nvPicPr>
        <p:blipFill>
          <a:blip r:embed="rId2" cstate="print"/>
          <a:srcRect/>
          <a:stretch>
            <a:fillRect/>
          </a:stretch>
        </p:blipFill>
        <p:spPr bwMode="auto">
          <a:xfrm>
            <a:off x="250825" y="0"/>
            <a:ext cx="2814638" cy="4221163"/>
          </a:xfrm>
          <a:prstGeom prst="rect">
            <a:avLst/>
          </a:prstGeom>
          <a:noFill/>
          <a:ln w="9525">
            <a:noFill/>
            <a:miter lim="800000"/>
            <a:headEnd/>
            <a:tailEnd/>
          </a:ln>
        </p:spPr>
      </p:pic>
      <p:sp>
        <p:nvSpPr>
          <p:cNvPr id="29699" name="Text Box 6"/>
          <p:cNvSpPr txBox="1">
            <a:spLocks noChangeArrowheads="1"/>
          </p:cNvSpPr>
          <p:nvPr/>
        </p:nvSpPr>
        <p:spPr bwMode="auto">
          <a:xfrm>
            <a:off x="3059113" y="404813"/>
            <a:ext cx="6084887" cy="2523768"/>
          </a:xfrm>
          <a:prstGeom prst="rect">
            <a:avLst/>
          </a:prstGeom>
          <a:noFill/>
          <a:ln w="9525">
            <a:noFill/>
            <a:miter lim="800000"/>
            <a:headEnd/>
            <a:tailEnd/>
          </a:ln>
        </p:spPr>
        <p:txBody>
          <a:bodyPr>
            <a:spAutoFit/>
          </a:bodyPr>
          <a:lstStyle/>
          <a:p>
            <a:pPr>
              <a:spcBef>
                <a:spcPct val="50000"/>
              </a:spcBef>
            </a:pPr>
            <a:r>
              <a:rPr lang="en-US" sz="1400" b="1" dirty="0">
                <a:solidFill>
                  <a:srgbClr val="0000FF"/>
                </a:solidFill>
                <a:latin typeface="Times New Roman" pitchFamily="18" charset="0"/>
              </a:rPr>
              <a:t>	</a:t>
            </a:r>
            <a:r>
              <a:rPr lang="ru-RU" sz="1400" dirty="0">
                <a:solidFill>
                  <a:srgbClr val="0000FF"/>
                </a:solidFill>
                <a:latin typeface="Times New Roman" pitchFamily="18" charset="0"/>
              </a:rPr>
              <a:t>Расположенный на Кленовой горе Национальный парк "Марий </a:t>
            </a:r>
            <a:r>
              <a:rPr lang="ru-RU" sz="1400" dirty="0" err="1">
                <a:solidFill>
                  <a:srgbClr val="0000FF"/>
                </a:solidFill>
                <a:latin typeface="Times New Roman" pitchFamily="18" charset="0"/>
              </a:rPr>
              <a:t>Чодра</a:t>
            </a:r>
            <a:r>
              <a:rPr lang="ru-RU" sz="1400" dirty="0">
                <a:solidFill>
                  <a:srgbClr val="0000FF"/>
                </a:solidFill>
                <a:latin typeface="Times New Roman" pitchFamily="18" charset="0"/>
              </a:rPr>
              <a:t>", представляет собой интереснейший природно-территориальный комплекс. Здесь сохранился старейший экземпляр дуба, получивший название Пугачевского. По преданию, под сенью этого дуба останавливался на ночлег со своим отрядом Е. И. Пугачев. Дуб резко отличается своими размерами среди древостоя. Это исполинское дерево с мощным стволом, диаметр которого составляет 159 см, высота – 26 метров. Возвышается оно над лесом так, что даже самые высокие деревья едва дотягиваются до его середины. А возраст, как утверждается, - 500 лет! Уже сам по себе взятый в отдельности Пугачевский дуб представляет собой ценный памятник природы.</a:t>
            </a:r>
            <a:r>
              <a:rPr lang="ru-RU" dirty="0">
                <a:solidFill>
                  <a:srgbClr val="0000FF"/>
                </a:solidFill>
                <a:latin typeface="Times New Roman" pitchFamily="18" charset="0"/>
              </a:rPr>
              <a:t> </a:t>
            </a:r>
          </a:p>
        </p:txBody>
      </p:sp>
      <p:pic>
        <p:nvPicPr>
          <p:cNvPr id="29701" name="Picture 5" descr="CIMG4075"/>
          <p:cNvPicPr>
            <a:picLocks noChangeAspect="1" noChangeArrowheads="1"/>
          </p:cNvPicPr>
          <p:nvPr/>
        </p:nvPicPr>
        <p:blipFill>
          <a:blip r:embed="rId3" cstate="print"/>
          <a:srcRect/>
          <a:stretch>
            <a:fillRect/>
          </a:stretch>
        </p:blipFill>
        <p:spPr bwMode="auto">
          <a:xfrm>
            <a:off x="4500563" y="3375025"/>
            <a:ext cx="4643437" cy="3482975"/>
          </a:xfrm>
          <a:prstGeom prst="rect">
            <a:avLst/>
          </a:prstGeom>
          <a:noFill/>
          <a:ln w="9525">
            <a:noFill/>
            <a:miter lim="800000"/>
            <a:headEnd/>
            <a:tailEnd/>
          </a:ln>
        </p:spPr>
      </p:pic>
      <p:sp>
        <p:nvSpPr>
          <p:cNvPr id="29702" name="Rectangle 6"/>
          <p:cNvSpPr>
            <a:spLocks noChangeArrowheads="1"/>
          </p:cNvSpPr>
          <p:nvPr/>
        </p:nvSpPr>
        <p:spPr bwMode="auto">
          <a:xfrm>
            <a:off x="5651500" y="2852738"/>
            <a:ext cx="1851025" cy="366712"/>
          </a:xfrm>
          <a:prstGeom prst="rect">
            <a:avLst/>
          </a:prstGeom>
          <a:noFill/>
          <a:ln w="9525">
            <a:noFill/>
            <a:miter lim="800000"/>
            <a:headEnd/>
            <a:tailEnd/>
          </a:ln>
        </p:spPr>
        <p:txBody>
          <a:bodyPr wrap="none">
            <a:spAutoFit/>
          </a:bodyPr>
          <a:lstStyle/>
          <a:p>
            <a:pPr>
              <a:spcBef>
                <a:spcPct val="50000"/>
              </a:spcBef>
            </a:pPr>
            <a:r>
              <a:rPr lang="ru-RU" b="1">
                <a:solidFill>
                  <a:srgbClr val="A50021"/>
                </a:solidFill>
              </a:rPr>
              <a:t>Зеленый ключ</a:t>
            </a:r>
          </a:p>
        </p:txBody>
      </p:sp>
      <p:sp>
        <p:nvSpPr>
          <p:cNvPr id="29703" name="Rectangle 7"/>
          <p:cNvSpPr>
            <a:spLocks noChangeArrowheads="1"/>
          </p:cNvSpPr>
          <p:nvPr/>
        </p:nvSpPr>
        <p:spPr bwMode="auto">
          <a:xfrm>
            <a:off x="0" y="4213225"/>
            <a:ext cx="4572000" cy="2677656"/>
          </a:xfrm>
          <a:prstGeom prst="rect">
            <a:avLst/>
          </a:prstGeom>
          <a:noFill/>
          <a:ln w="9525">
            <a:noFill/>
            <a:miter lim="800000"/>
            <a:headEnd/>
            <a:tailEnd/>
          </a:ln>
        </p:spPr>
        <p:txBody>
          <a:bodyPr>
            <a:spAutoFit/>
          </a:bodyPr>
          <a:lstStyle/>
          <a:p>
            <a:pPr>
              <a:spcBef>
                <a:spcPct val="50000"/>
              </a:spcBef>
            </a:pPr>
            <a:r>
              <a:rPr lang="ru-RU" sz="1400" b="1" dirty="0">
                <a:solidFill>
                  <a:srgbClr val="0033CC"/>
                </a:solidFill>
              </a:rPr>
              <a:t>	</a:t>
            </a:r>
            <a:r>
              <a:rPr lang="ru-RU" sz="1400" dirty="0">
                <a:solidFill>
                  <a:srgbClr val="0033CC"/>
                </a:solidFill>
              </a:rPr>
              <a:t>Название – Зеленый Ключ – обусловил не цвет воды, а темно-зеленое, почти что малахитовое дно. Приобрело оно этот оригинальный окрас из-за многолетних отложений минеральных осадков. Кипятить такую воду в котелке для чая или супа – дело неблагодарное. Во-первых, минералка очень долго не закипает, а, во-вторых, дает обильную накипь сине-зеленого цвета с ярко выраженным солевым привкусом. В общем, лучше использовать целебную водичку по ее прямому назначению, не тратя время на эксперименты</a:t>
            </a:r>
            <a:r>
              <a:rPr lang="ru-RU" sz="1400" b="1" dirty="0">
                <a:solidFill>
                  <a:srgbClr val="0033CC"/>
                </a:solidFill>
              </a:rPr>
              <a:t>…</a:t>
            </a:r>
            <a:r>
              <a:rPr lang="ru-RU" sz="1400" dirty="0"/>
              <a:t> </a:t>
            </a: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697"/>
                                        </p:tgtEl>
                                        <p:attrNameLst>
                                          <p:attrName>style.visibility</p:attrName>
                                        </p:attrNameLst>
                                      </p:cBhvr>
                                      <p:to>
                                        <p:strVal val="visible"/>
                                      </p:to>
                                    </p:set>
                                    <p:animEffect transition="in" filter="fade">
                                      <p:cBhvr>
                                        <p:cTn id="7" dur="3000"/>
                                        <p:tgtEl>
                                          <p:spTgt spid="296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699"/>
                                        </p:tgtEl>
                                        <p:attrNameLst>
                                          <p:attrName>style.visibility</p:attrName>
                                        </p:attrNameLst>
                                      </p:cBhvr>
                                      <p:to>
                                        <p:strVal val="visible"/>
                                      </p:to>
                                    </p:set>
                                    <p:animEffect transition="in" filter="fade">
                                      <p:cBhvr>
                                        <p:cTn id="12" dur="3000"/>
                                        <p:tgtEl>
                                          <p:spTgt spid="2969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698"/>
                                        </p:tgtEl>
                                        <p:attrNameLst>
                                          <p:attrName>style.visibility</p:attrName>
                                        </p:attrNameLst>
                                      </p:cBhvr>
                                      <p:to>
                                        <p:strVal val="visible"/>
                                      </p:to>
                                    </p:set>
                                    <p:animEffect transition="in" filter="fade">
                                      <p:cBhvr>
                                        <p:cTn id="17" dur="3000"/>
                                        <p:tgtEl>
                                          <p:spTgt spid="2969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702"/>
                                        </p:tgtEl>
                                        <p:attrNameLst>
                                          <p:attrName>style.visibility</p:attrName>
                                        </p:attrNameLst>
                                      </p:cBhvr>
                                      <p:to>
                                        <p:strVal val="visible"/>
                                      </p:to>
                                    </p:set>
                                    <p:animEffect transition="in" filter="fade">
                                      <p:cBhvr>
                                        <p:cTn id="22" dur="3000"/>
                                        <p:tgtEl>
                                          <p:spTgt spid="2970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701"/>
                                        </p:tgtEl>
                                        <p:attrNameLst>
                                          <p:attrName>style.visibility</p:attrName>
                                        </p:attrNameLst>
                                      </p:cBhvr>
                                      <p:to>
                                        <p:strVal val="visible"/>
                                      </p:to>
                                    </p:set>
                                    <p:animEffect transition="in" filter="fade">
                                      <p:cBhvr>
                                        <p:cTn id="27" dur="3000"/>
                                        <p:tgtEl>
                                          <p:spTgt spid="2970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9703"/>
                                        </p:tgtEl>
                                        <p:attrNameLst>
                                          <p:attrName>style.visibility</p:attrName>
                                        </p:attrNameLst>
                                      </p:cBhvr>
                                      <p:to>
                                        <p:strVal val="visible"/>
                                      </p:to>
                                    </p:set>
                                    <p:animEffect transition="in" filter="fade">
                                      <p:cBhvr>
                                        <p:cTn id="32" dur="3000"/>
                                        <p:tgtEl>
                                          <p:spTgt spid="29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p:bldP spid="29699" grpId="0"/>
      <p:bldP spid="29702" grpId="0"/>
      <p:bldP spid="2970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5" descr="Копия_100_4816_с_копирайтом[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TextBox 4"/>
          <p:cNvSpPr txBox="1"/>
          <p:nvPr/>
        </p:nvSpPr>
        <p:spPr>
          <a:xfrm>
            <a:off x="5292080" y="404664"/>
            <a:ext cx="3605282" cy="769441"/>
          </a:xfrm>
          <a:prstGeom prst="rect">
            <a:avLst/>
          </a:prstGeom>
          <a:noFill/>
        </p:spPr>
        <p:txBody>
          <a:bodyPr wrap="none" rtlCol="0">
            <a:spAutoFit/>
          </a:bodyPr>
          <a:lstStyle/>
          <a:p>
            <a:r>
              <a:rPr lang="ru-RU" sz="4400" b="1" dirty="0" smtClean="0">
                <a:solidFill>
                  <a:srgbClr val="FF7C80"/>
                </a:solidFill>
              </a:rPr>
              <a:t>Заключение</a:t>
            </a:r>
            <a:endParaRPr lang="ru-RU" sz="4400" b="1" dirty="0">
              <a:solidFill>
                <a:srgbClr val="FF7C80"/>
              </a:solidFill>
            </a:endParaRPr>
          </a:p>
        </p:txBody>
      </p:sp>
      <p:sp>
        <p:nvSpPr>
          <p:cNvPr id="6" name="Прямоугольник 5"/>
          <p:cNvSpPr/>
          <p:nvPr/>
        </p:nvSpPr>
        <p:spPr>
          <a:xfrm>
            <a:off x="0" y="5805264"/>
            <a:ext cx="9144000" cy="830997"/>
          </a:xfrm>
          <a:prstGeom prst="rect">
            <a:avLst/>
          </a:prstGeom>
        </p:spPr>
        <p:txBody>
          <a:bodyPr wrap="square">
            <a:spAutoFit/>
          </a:bodyPr>
          <a:lstStyle/>
          <a:p>
            <a:pPr algn="ctr"/>
            <a:r>
              <a:rPr lang="ru-RU" sz="1600" dirty="0">
                <a:solidFill>
                  <a:schemeClr val="bg1"/>
                </a:solidFill>
              </a:rPr>
              <a:t>Моя гипотеза полностью подтвердилась. Посетив живописные уголки моей малой родины могу с уверенностью сказать: </a:t>
            </a:r>
            <a:r>
              <a:rPr lang="ru-RU" sz="1600" dirty="0" smtClean="0">
                <a:solidFill>
                  <a:schemeClr val="bg1"/>
                </a:solidFill>
              </a:rPr>
              <a:t>«Марийский </a:t>
            </a:r>
            <a:r>
              <a:rPr lang="ru-RU" sz="1600" dirty="0">
                <a:solidFill>
                  <a:schemeClr val="bg1"/>
                </a:solidFill>
              </a:rPr>
              <a:t>край удивительно </a:t>
            </a:r>
            <a:r>
              <a:rPr lang="ru-RU" sz="1600" dirty="0" smtClean="0">
                <a:solidFill>
                  <a:schemeClr val="bg1"/>
                </a:solidFill>
              </a:rPr>
              <a:t>красив</a:t>
            </a:r>
            <a:r>
              <a:rPr lang="en-US" sz="1600" dirty="0" smtClean="0">
                <a:solidFill>
                  <a:schemeClr val="bg1"/>
                </a:solidFill>
              </a:rPr>
              <a:t>!  </a:t>
            </a:r>
            <a:r>
              <a:rPr lang="ru-RU" sz="1600" dirty="0" smtClean="0">
                <a:solidFill>
                  <a:schemeClr val="bg1"/>
                </a:solidFill>
              </a:rPr>
              <a:t>Как </a:t>
            </a:r>
            <a:r>
              <a:rPr lang="ru-RU" sz="1600" dirty="0">
                <a:solidFill>
                  <a:schemeClr val="bg1"/>
                </a:solidFill>
              </a:rPr>
              <a:t>щедры его луга и нивы, леса и озёра, как трудолюбивы </a:t>
            </a:r>
            <a:r>
              <a:rPr lang="ru-RU" sz="1600" dirty="0" smtClean="0">
                <a:solidFill>
                  <a:schemeClr val="bg1"/>
                </a:solidFill>
              </a:rPr>
              <a:t>люди!»</a:t>
            </a:r>
            <a:endParaRPr lang="ru-RU" sz="1600" dirty="0">
              <a:solidFill>
                <a:schemeClr val="bg1"/>
              </a:solidFill>
            </a:endParaRPr>
          </a:p>
        </p:txBody>
      </p:sp>
    </p:spTree>
  </p:cSld>
  <p:clrMapOvr>
    <a:masterClrMapping/>
  </p:clrMapOvr>
  <p:transition spd="med">
    <p:wedg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5"/>
          <p:cNvSpPr txBox="1">
            <a:spLocks noChangeArrowheads="1"/>
          </p:cNvSpPr>
          <p:nvPr/>
        </p:nvSpPr>
        <p:spPr bwMode="auto">
          <a:xfrm>
            <a:off x="2484438" y="404813"/>
            <a:ext cx="4032250" cy="366712"/>
          </a:xfrm>
          <a:prstGeom prst="rect">
            <a:avLst/>
          </a:prstGeom>
          <a:noFill/>
          <a:ln w="9525">
            <a:noFill/>
            <a:miter lim="800000"/>
            <a:headEnd/>
            <a:tailEnd/>
          </a:ln>
        </p:spPr>
        <p:txBody>
          <a:bodyPr>
            <a:spAutoFit/>
          </a:bodyPr>
          <a:lstStyle/>
          <a:p>
            <a:pPr>
              <a:spcBef>
                <a:spcPct val="50000"/>
              </a:spcBef>
            </a:pPr>
            <a:endParaRPr lang="ru-RU"/>
          </a:p>
        </p:txBody>
      </p:sp>
      <p:sp>
        <p:nvSpPr>
          <p:cNvPr id="12291" name="Text Box 6"/>
          <p:cNvSpPr txBox="1">
            <a:spLocks noChangeArrowheads="1"/>
          </p:cNvSpPr>
          <p:nvPr/>
        </p:nvSpPr>
        <p:spPr bwMode="auto">
          <a:xfrm>
            <a:off x="611188" y="765175"/>
            <a:ext cx="7921625" cy="366713"/>
          </a:xfrm>
          <a:prstGeom prst="rect">
            <a:avLst/>
          </a:prstGeom>
          <a:noFill/>
          <a:ln w="9525">
            <a:noFill/>
            <a:miter lim="800000"/>
            <a:headEnd/>
            <a:tailEnd/>
          </a:ln>
        </p:spPr>
        <p:txBody>
          <a:bodyPr>
            <a:spAutoFit/>
          </a:bodyPr>
          <a:lstStyle/>
          <a:p>
            <a:pPr algn="ctr">
              <a:spcBef>
                <a:spcPct val="50000"/>
              </a:spcBef>
            </a:pPr>
            <a:r>
              <a:rPr lang="ru-RU"/>
              <a:t>	</a:t>
            </a:r>
            <a:endParaRPr lang="ru-RU" sz="2400">
              <a:solidFill>
                <a:srgbClr val="9933FF"/>
              </a:solidFill>
              <a:latin typeface="Times New Roman" pitchFamily="18" charset="0"/>
            </a:endParaRPr>
          </a:p>
        </p:txBody>
      </p:sp>
      <p:pic>
        <p:nvPicPr>
          <p:cNvPr id="32775" name="Picture 7"/>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2777" name="Rectangle 9"/>
          <p:cNvSpPr>
            <a:spLocks noChangeArrowheads="1"/>
          </p:cNvSpPr>
          <p:nvPr/>
        </p:nvSpPr>
        <p:spPr bwMode="auto">
          <a:xfrm>
            <a:off x="899592" y="4869160"/>
            <a:ext cx="8101012" cy="1200329"/>
          </a:xfrm>
          <a:prstGeom prst="rect">
            <a:avLst/>
          </a:prstGeom>
          <a:noFill/>
          <a:ln w="9525">
            <a:noFill/>
            <a:miter lim="800000"/>
            <a:headEnd/>
            <a:tailEnd/>
          </a:ln>
        </p:spPr>
        <p:txBody>
          <a:bodyPr>
            <a:spAutoFit/>
          </a:bodyPr>
          <a:lstStyle/>
          <a:p>
            <a:pPr algn="ctr"/>
            <a:r>
              <a:rPr lang="ru-RU" i="1" dirty="0" smtClean="0">
                <a:solidFill>
                  <a:srgbClr val="00FFFF"/>
                </a:solidFill>
              </a:rPr>
              <a:t>Практическая значимость работы состоит в том, что ее можно использовать на уроках истории и культуры народов марийского края и в  качестве дополнительного материала в кружковой работе по краеведению</a:t>
            </a:r>
            <a:r>
              <a:rPr lang="ru-RU" dirty="0" smtClean="0">
                <a:solidFill>
                  <a:srgbClr val="00FFFF"/>
                </a:solidFill>
              </a:rPr>
              <a:t> </a:t>
            </a:r>
            <a:endParaRPr lang="ru-RU" dirty="0">
              <a:solidFill>
                <a:srgbClr val="00FFFF"/>
              </a:solidFill>
            </a:endParaRP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5"/>
                                        </p:tgtEl>
                                        <p:attrNameLst>
                                          <p:attrName>style.visibility</p:attrName>
                                        </p:attrNameLst>
                                      </p:cBhvr>
                                      <p:to>
                                        <p:strVal val="visible"/>
                                      </p:to>
                                    </p:set>
                                    <p:animEffect transition="in" filter="fade">
                                      <p:cBhvr>
                                        <p:cTn id="7" dur="3000"/>
                                        <p:tgtEl>
                                          <p:spTgt spid="32775"/>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1" fill="hold" grpId="0" nodeType="clickEffect">
                                  <p:stCondLst>
                                    <p:cond delay="0"/>
                                  </p:stCondLst>
                                  <p:childTnLst>
                                    <p:set>
                                      <p:cBhvr>
                                        <p:cTn id="11" dur="1" fill="hold">
                                          <p:stCondLst>
                                            <p:cond delay="0"/>
                                          </p:stCondLst>
                                        </p:cTn>
                                        <p:tgtEl>
                                          <p:spTgt spid="32777"/>
                                        </p:tgtEl>
                                        <p:attrNameLst>
                                          <p:attrName>style.visibility</p:attrName>
                                        </p:attrNameLst>
                                      </p:cBhvr>
                                      <p:to>
                                        <p:strVal val="visible"/>
                                      </p:to>
                                    </p:set>
                                    <p:anim calcmode="lin" valueType="num">
                                      <p:cBhvr additive="base">
                                        <p:cTn id="12" dur="3000" fill="hold"/>
                                        <p:tgtEl>
                                          <p:spTgt spid="32777"/>
                                        </p:tgtEl>
                                        <p:attrNameLst>
                                          <p:attrName>ppt_x</p:attrName>
                                        </p:attrNameLst>
                                      </p:cBhvr>
                                      <p:tavLst>
                                        <p:tav tm="0">
                                          <p:val>
                                            <p:strVal val="#ppt_x"/>
                                          </p:val>
                                        </p:tav>
                                        <p:tav tm="100000">
                                          <p:val>
                                            <p:strVal val="#ppt_x"/>
                                          </p:val>
                                        </p:tav>
                                      </p:tavLst>
                                    </p:anim>
                                    <p:anim calcmode="lin" valueType="num">
                                      <p:cBhvr additive="base">
                                        <p:cTn id="13" dur="3000" fill="hold"/>
                                        <p:tgtEl>
                                          <p:spTgt spid="3277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5"/>
          <p:cNvSpPr txBox="1">
            <a:spLocks noChangeArrowheads="1"/>
          </p:cNvSpPr>
          <p:nvPr/>
        </p:nvSpPr>
        <p:spPr bwMode="auto">
          <a:xfrm>
            <a:off x="2484438" y="404813"/>
            <a:ext cx="4032250" cy="366712"/>
          </a:xfrm>
          <a:prstGeom prst="rect">
            <a:avLst/>
          </a:prstGeom>
          <a:noFill/>
          <a:ln w="9525">
            <a:noFill/>
            <a:miter lim="800000"/>
            <a:headEnd/>
            <a:tailEnd/>
          </a:ln>
        </p:spPr>
        <p:txBody>
          <a:bodyPr>
            <a:spAutoFit/>
          </a:bodyPr>
          <a:lstStyle/>
          <a:p>
            <a:pPr>
              <a:spcBef>
                <a:spcPct val="50000"/>
              </a:spcBef>
            </a:pPr>
            <a:endParaRPr lang="ru-RU"/>
          </a:p>
        </p:txBody>
      </p:sp>
      <p:sp>
        <p:nvSpPr>
          <p:cNvPr id="12291" name="Text Box 6"/>
          <p:cNvSpPr txBox="1">
            <a:spLocks noChangeArrowheads="1"/>
          </p:cNvSpPr>
          <p:nvPr/>
        </p:nvSpPr>
        <p:spPr bwMode="auto">
          <a:xfrm>
            <a:off x="611188" y="765175"/>
            <a:ext cx="7921625" cy="366713"/>
          </a:xfrm>
          <a:prstGeom prst="rect">
            <a:avLst/>
          </a:prstGeom>
          <a:noFill/>
          <a:ln w="9525">
            <a:noFill/>
            <a:miter lim="800000"/>
            <a:headEnd/>
            <a:tailEnd/>
          </a:ln>
        </p:spPr>
        <p:txBody>
          <a:bodyPr>
            <a:spAutoFit/>
          </a:bodyPr>
          <a:lstStyle/>
          <a:p>
            <a:pPr algn="ctr">
              <a:spcBef>
                <a:spcPct val="50000"/>
              </a:spcBef>
            </a:pPr>
            <a:r>
              <a:rPr lang="ru-RU"/>
              <a:t>	</a:t>
            </a:r>
            <a:endParaRPr lang="ru-RU" sz="2400">
              <a:solidFill>
                <a:srgbClr val="9933FF"/>
              </a:solidFill>
              <a:latin typeface="Times New Roman" pitchFamily="18" charset="0"/>
            </a:endParaRPr>
          </a:p>
        </p:txBody>
      </p:sp>
      <p:pic>
        <p:nvPicPr>
          <p:cNvPr id="32775" name="Picture 7"/>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2777" name="Rectangle 9"/>
          <p:cNvSpPr>
            <a:spLocks noChangeArrowheads="1"/>
          </p:cNvSpPr>
          <p:nvPr/>
        </p:nvSpPr>
        <p:spPr bwMode="auto">
          <a:xfrm>
            <a:off x="827584" y="4509120"/>
            <a:ext cx="8101012" cy="1415772"/>
          </a:xfrm>
          <a:prstGeom prst="rect">
            <a:avLst/>
          </a:prstGeom>
          <a:noFill/>
          <a:ln w="9525">
            <a:noFill/>
            <a:miter lim="800000"/>
            <a:headEnd/>
            <a:tailEnd/>
          </a:ln>
        </p:spPr>
        <p:txBody>
          <a:bodyPr>
            <a:spAutoFit/>
          </a:bodyPr>
          <a:lstStyle/>
          <a:p>
            <a:pPr algn="ctr"/>
            <a:r>
              <a:rPr lang="ru-RU" i="1" dirty="0">
                <a:solidFill>
                  <a:srgbClr val="00FFFF"/>
                </a:solidFill>
              </a:rPr>
              <a:t>Одна ты, Родина, такая!</a:t>
            </a:r>
            <a:br>
              <a:rPr lang="ru-RU" i="1" dirty="0">
                <a:solidFill>
                  <a:srgbClr val="00FFFF"/>
                </a:solidFill>
              </a:rPr>
            </a:br>
            <a:r>
              <a:rPr lang="ru-RU" i="1" dirty="0">
                <a:solidFill>
                  <a:srgbClr val="00FFFF"/>
                </a:solidFill>
              </a:rPr>
              <a:t>Прекрасней не сыскать тебя!</a:t>
            </a:r>
            <a:br>
              <a:rPr lang="ru-RU" i="1" dirty="0">
                <a:solidFill>
                  <a:srgbClr val="00FFFF"/>
                </a:solidFill>
              </a:rPr>
            </a:br>
            <a:r>
              <a:rPr lang="ru-RU" i="1" dirty="0">
                <a:solidFill>
                  <a:srgbClr val="00FFFF"/>
                </a:solidFill>
              </a:rPr>
              <a:t>Люблю душой и воспеваю</a:t>
            </a:r>
            <a:br>
              <a:rPr lang="ru-RU" i="1" dirty="0">
                <a:solidFill>
                  <a:srgbClr val="00FFFF"/>
                </a:solidFill>
              </a:rPr>
            </a:br>
            <a:r>
              <a:rPr lang="ru-RU" i="1" dirty="0">
                <a:solidFill>
                  <a:srgbClr val="00FFFF"/>
                </a:solidFill>
              </a:rPr>
              <a:t>Тебя, марийская земля</a:t>
            </a:r>
            <a:r>
              <a:rPr lang="ru-RU" sz="3200" b="1" i="1" dirty="0">
                <a:solidFill>
                  <a:srgbClr val="00FFFF"/>
                </a:solidFill>
              </a:rPr>
              <a:t>!</a:t>
            </a:r>
            <a:r>
              <a:rPr lang="ru-RU" sz="3200" b="1" dirty="0">
                <a:solidFill>
                  <a:srgbClr val="00FFFF"/>
                </a:solidFill>
              </a:rPr>
              <a:t> </a:t>
            </a: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5"/>
                                        </p:tgtEl>
                                        <p:attrNameLst>
                                          <p:attrName>style.visibility</p:attrName>
                                        </p:attrNameLst>
                                      </p:cBhvr>
                                      <p:to>
                                        <p:strVal val="visible"/>
                                      </p:to>
                                    </p:set>
                                    <p:animEffect transition="in" filter="fade">
                                      <p:cBhvr>
                                        <p:cTn id="7" dur="3000"/>
                                        <p:tgtEl>
                                          <p:spTgt spid="32775"/>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1" fill="hold" grpId="0" nodeType="clickEffect">
                                  <p:stCondLst>
                                    <p:cond delay="0"/>
                                  </p:stCondLst>
                                  <p:childTnLst>
                                    <p:set>
                                      <p:cBhvr>
                                        <p:cTn id="11" dur="1" fill="hold">
                                          <p:stCondLst>
                                            <p:cond delay="0"/>
                                          </p:stCondLst>
                                        </p:cTn>
                                        <p:tgtEl>
                                          <p:spTgt spid="32777"/>
                                        </p:tgtEl>
                                        <p:attrNameLst>
                                          <p:attrName>style.visibility</p:attrName>
                                        </p:attrNameLst>
                                      </p:cBhvr>
                                      <p:to>
                                        <p:strVal val="visible"/>
                                      </p:to>
                                    </p:set>
                                    <p:anim calcmode="lin" valueType="num">
                                      <p:cBhvr additive="base">
                                        <p:cTn id="12" dur="3000" fill="hold"/>
                                        <p:tgtEl>
                                          <p:spTgt spid="32777"/>
                                        </p:tgtEl>
                                        <p:attrNameLst>
                                          <p:attrName>ppt_x</p:attrName>
                                        </p:attrNameLst>
                                      </p:cBhvr>
                                      <p:tavLst>
                                        <p:tav tm="0">
                                          <p:val>
                                            <p:strVal val="#ppt_x"/>
                                          </p:val>
                                        </p:tav>
                                        <p:tav tm="100000">
                                          <p:val>
                                            <p:strVal val="#ppt_x"/>
                                          </p:val>
                                        </p:tav>
                                      </p:tavLst>
                                    </p:anim>
                                    <p:anim calcmode="lin" valueType="num">
                                      <p:cBhvr additive="base">
                                        <p:cTn id="13" dur="3000" fill="hold"/>
                                        <p:tgtEl>
                                          <p:spTgt spid="3277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p:txBody>
          <a:bodyPr/>
          <a:lstStyle/>
          <a:p>
            <a:endParaRPr lang="ru-RU" dirty="0"/>
          </a:p>
        </p:txBody>
      </p:sp>
      <p:sp>
        <p:nvSpPr>
          <p:cNvPr id="18435" name="Rectangle 3"/>
          <p:cNvSpPr>
            <a:spLocks noGrp="1" noRot="1" noChangeArrowheads="1"/>
          </p:cNvSpPr>
          <p:nvPr>
            <p:ph type="body" idx="1"/>
          </p:nvPr>
        </p:nvSpPr>
        <p:spPr/>
        <p:txBody>
          <a:bodyPr/>
          <a:lstStyle/>
          <a:p>
            <a:endParaRPr lang="ru-RU"/>
          </a:p>
        </p:txBody>
      </p:sp>
      <p:pic>
        <p:nvPicPr>
          <p:cNvPr id="18436" name="Picture 4" descr="778[1]"/>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6" name="TextBox 5"/>
          <p:cNvSpPr txBox="1"/>
          <p:nvPr/>
        </p:nvSpPr>
        <p:spPr>
          <a:xfrm>
            <a:off x="2699792" y="0"/>
            <a:ext cx="3222805" cy="461665"/>
          </a:xfrm>
          <a:prstGeom prst="rect">
            <a:avLst/>
          </a:prstGeom>
          <a:noFill/>
        </p:spPr>
        <p:txBody>
          <a:bodyPr wrap="none" rtlCol="0">
            <a:spAutoFit/>
          </a:bodyPr>
          <a:lstStyle/>
          <a:p>
            <a:r>
              <a:rPr lang="ru-RU" sz="2400" b="1" dirty="0" smtClean="0"/>
              <a:t>Список литературы</a:t>
            </a:r>
            <a:endParaRPr lang="ru-RU" sz="2400" b="1" dirty="0"/>
          </a:p>
        </p:txBody>
      </p:sp>
      <p:sp>
        <p:nvSpPr>
          <p:cNvPr id="39937" name="Rectangle 1"/>
          <p:cNvSpPr>
            <a:spLocks noChangeArrowheads="1"/>
          </p:cNvSpPr>
          <p:nvPr/>
        </p:nvSpPr>
        <p:spPr bwMode="auto">
          <a:xfrm>
            <a:off x="251520" y="3841789"/>
            <a:ext cx="8496944"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tab pos="1743075" algn="l"/>
                <a:tab pos="3060700" algn="ctr"/>
              </a:tabLst>
            </a:pP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Национальный парк «Марий </a:t>
            </a:r>
            <a:r>
              <a:rPr kumimoji="0" lang="ru-RU" b="0" i="0" u="none" strike="noStrike" cap="none" normalizeH="0" baseline="0" dirty="0" err="1" smtClean="0">
                <a:ln>
                  <a:noFill/>
                </a:ln>
                <a:solidFill>
                  <a:schemeClr val="bg1"/>
                </a:solidFill>
                <a:effectLst/>
                <a:latin typeface="+mj-lt"/>
                <a:ea typeface="Calibri" pitchFamily="34" charset="0"/>
                <a:cs typeface="Times New Roman" pitchFamily="18" charset="0"/>
              </a:rPr>
              <a:t>Чодра</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 информационно – справочное издание./Под ред. </a:t>
            </a:r>
            <a:r>
              <a:rPr kumimoji="0" lang="ru-RU" b="0" i="0" u="none" strike="noStrike" cap="none" normalizeH="0" baseline="0" smtClean="0">
                <a:ln>
                  <a:noFill/>
                </a:ln>
                <a:solidFill>
                  <a:schemeClr val="bg1"/>
                </a:solidFill>
                <a:effectLst/>
                <a:latin typeface="+mj-lt"/>
                <a:ea typeface="Calibri" pitchFamily="34" charset="0"/>
                <a:cs typeface="Times New Roman" pitchFamily="18" charset="0"/>
              </a:rPr>
              <a:t>А. В. </a:t>
            </a:r>
            <a:r>
              <a:rPr kumimoji="0" lang="ru-RU" b="0" i="0" u="none" strike="noStrike" cap="none" normalizeH="0" baseline="0" dirty="0" err="1" smtClean="0">
                <a:ln>
                  <a:noFill/>
                </a:ln>
                <a:solidFill>
                  <a:schemeClr val="bg1"/>
                </a:solidFill>
                <a:effectLst/>
                <a:latin typeface="+mj-lt"/>
                <a:ea typeface="Calibri" pitchFamily="34" charset="0"/>
                <a:cs typeface="Times New Roman" pitchFamily="18" charset="0"/>
              </a:rPr>
              <a:t>Буклаева</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 – </a:t>
            </a:r>
            <a:r>
              <a:rPr kumimoji="0" lang="ru-RU" b="0" i="0" u="none" strike="noStrike" cap="none" normalizeH="0" baseline="0" dirty="0" err="1" smtClean="0">
                <a:ln>
                  <a:noFill/>
                </a:ln>
                <a:solidFill>
                  <a:schemeClr val="bg1"/>
                </a:solidFill>
                <a:effectLst/>
                <a:latin typeface="+mj-lt"/>
                <a:ea typeface="Calibri" pitchFamily="34" charset="0"/>
                <a:cs typeface="Times New Roman" pitchFamily="18" charset="0"/>
              </a:rPr>
              <a:t>Йошкар</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 -  Ола, 2004, 80 с.</a:t>
            </a:r>
            <a:endParaRPr kumimoji="0" lang="ru-RU" b="0" i="0" u="none" strike="noStrike" cap="none" normalizeH="0" baseline="0" dirty="0" smtClean="0">
              <a:ln>
                <a:noFill/>
              </a:ln>
              <a:solidFill>
                <a:schemeClr val="bg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Char char="•"/>
              <a:tabLst>
                <a:tab pos="1743075" algn="l"/>
                <a:tab pos="3060700" algn="ctr"/>
              </a:tabLst>
            </a:pPr>
            <a:r>
              <a:rPr kumimoji="0" lang="ru-RU" b="0" i="0" u="none" strike="noStrike" cap="none" normalizeH="0" baseline="0" dirty="0" err="1" smtClean="0">
                <a:ln>
                  <a:noFill/>
                </a:ln>
                <a:solidFill>
                  <a:schemeClr val="bg1"/>
                </a:solidFill>
                <a:effectLst/>
                <a:latin typeface="+mj-lt"/>
                <a:ea typeface="Calibri" pitchFamily="34" charset="0"/>
                <a:cs typeface="Times New Roman" pitchFamily="18" charset="0"/>
              </a:rPr>
              <a:t>Пекпаев</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 А.А. Родной край: Учебное пособие по природоведению </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для </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учащихся </a:t>
            </a:r>
            <a:r>
              <a:rPr kumimoji="0" lang="en-US" b="0" i="0" u="none" strike="noStrike" cap="none" normalizeH="0" baseline="0" dirty="0" smtClean="0">
                <a:ln>
                  <a:noFill/>
                </a:ln>
                <a:solidFill>
                  <a:schemeClr val="bg1"/>
                </a:solidFill>
                <a:effectLst/>
                <a:latin typeface="+mj-lt"/>
                <a:ea typeface="Calibri" pitchFamily="34" charset="0"/>
                <a:cs typeface="Times New Roman" pitchFamily="18" charset="0"/>
              </a:rPr>
              <a:t>III</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 – </a:t>
            </a:r>
            <a:r>
              <a:rPr kumimoji="0" lang="en-US" b="0" i="0" u="none" strike="noStrike" cap="none" normalizeH="0" baseline="0" dirty="0" smtClean="0">
                <a:ln>
                  <a:noFill/>
                </a:ln>
                <a:solidFill>
                  <a:schemeClr val="bg1"/>
                </a:solidFill>
                <a:effectLst/>
                <a:latin typeface="+mj-lt"/>
                <a:ea typeface="Calibri" pitchFamily="34" charset="0"/>
                <a:cs typeface="Times New Roman" pitchFamily="18" charset="0"/>
              </a:rPr>
              <a:t>IV</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 классов школ Марийской ССР. – Йошкар-Ола: Марийское книжное издательство, 1992. </a:t>
            </a:r>
            <a:endParaRPr kumimoji="0" lang="ru-RU" b="0" i="0" u="none" strike="noStrike" cap="none" normalizeH="0" baseline="0" dirty="0" smtClean="0">
              <a:ln>
                <a:noFill/>
              </a:ln>
              <a:solidFill>
                <a:schemeClr val="bg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Char char="•"/>
              <a:tabLst>
                <a:tab pos="1743075" algn="l"/>
                <a:tab pos="3060700" algn="ctr"/>
              </a:tabLst>
            </a:pP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Программа по окружающему миру по ФГО</a:t>
            </a:r>
            <a:r>
              <a:rPr kumimoji="0" lang="en-US" b="0" i="0" u="none" strike="noStrike" cap="none" normalizeH="0" baseline="0" dirty="0" smtClean="0">
                <a:ln>
                  <a:noFill/>
                </a:ln>
                <a:solidFill>
                  <a:schemeClr val="bg1"/>
                </a:solidFill>
                <a:effectLst/>
                <a:latin typeface="+mj-lt"/>
                <a:ea typeface="Calibri" pitchFamily="34" charset="0"/>
                <a:cs typeface="Times New Roman" pitchFamily="18" charset="0"/>
              </a:rPr>
              <a:t>C</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 …</a:t>
            </a:r>
            <a:endParaRPr kumimoji="0" lang="ru-RU" b="0" i="0" u="none" strike="noStrike" cap="none" normalizeH="0" baseline="0" dirty="0" smtClean="0">
              <a:ln>
                <a:noFill/>
              </a:ln>
              <a:solidFill>
                <a:schemeClr val="bg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Char char="•"/>
              <a:tabLst>
                <a:tab pos="1743075" algn="l"/>
                <a:tab pos="3060700" algn="ctr"/>
              </a:tabLst>
            </a:pP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Столяров М.Д.  Между Волгой и  </a:t>
            </a:r>
            <a:r>
              <a:rPr kumimoji="0" lang="ru-RU" b="0" i="0" u="none" strike="noStrike" cap="none" normalizeH="0" baseline="0" dirty="0" err="1" smtClean="0">
                <a:ln>
                  <a:noFill/>
                </a:ln>
                <a:solidFill>
                  <a:schemeClr val="bg1"/>
                </a:solidFill>
                <a:effectLst/>
                <a:latin typeface="+mj-lt"/>
                <a:ea typeface="Calibri" pitchFamily="34" charset="0"/>
                <a:cs typeface="Times New Roman" pitchFamily="18" charset="0"/>
              </a:rPr>
              <a:t>Элнетом</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 Книга, посвященная 70- </a:t>
            </a:r>
            <a:r>
              <a:rPr kumimoji="0" lang="ru-RU" b="0" i="0" u="none" strike="noStrike" cap="none" normalizeH="0" baseline="0" dirty="0" err="1" smtClean="0">
                <a:ln>
                  <a:noFill/>
                </a:ln>
                <a:solidFill>
                  <a:schemeClr val="bg1"/>
                </a:solidFill>
                <a:effectLst/>
                <a:latin typeface="+mj-lt"/>
                <a:ea typeface="Calibri" pitchFamily="34" charset="0"/>
                <a:cs typeface="Times New Roman" pitchFamily="18" charset="0"/>
              </a:rPr>
              <a:t>летию</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 Волжского муниципального района Республики Марий Эл.</a:t>
            </a:r>
            <a:endParaRPr kumimoji="0" lang="ru-RU" b="0" i="0" u="none" strike="noStrike" cap="none" normalizeH="0" baseline="0" dirty="0" smtClean="0">
              <a:ln>
                <a:noFill/>
              </a:ln>
              <a:solidFill>
                <a:schemeClr val="bg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tab pos="1743075" algn="l"/>
                <a:tab pos="3060700" algn="ctr"/>
              </a:tabLst>
            </a:pP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 Мичурин – </a:t>
            </a:r>
            <a:r>
              <a:rPr kumimoji="0" lang="ru-RU" b="0" i="0" u="none" strike="noStrike" cap="none" normalizeH="0" baseline="0" dirty="0" err="1" smtClean="0">
                <a:ln>
                  <a:noFill/>
                </a:ln>
                <a:solidFill>
                  <a:schemeClr val="bg1"/>
                </a:solidFill>
                <a:effectLst/>
                <a:latin typeface="+mj-lt"/>
                <a:ea typeface="Calibri" pitchFamily="34" charset="0"/>
                <a:cs typeface="Times New Roman" pitchFamily="18" charset="0"/>
              </a:rPr>
              <a:t>Азмекей</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 А. Поэзия природы. </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Рассказы</a:t>
            </a:r>
            <a:r>
              <a:rPr kumimoji="0" lang="ru-RU" b="0" i="0" u="none" strike="noStrike" cap="none" normalizeH="0" dirty="0" smtClean="0">
                <a:ln>
                  <a:noFill/>
                </a:ln>
                <a:solidFill>
                  <a:schemeClr val="bg1"/>
                </a:solidFill>
                <a:effectLst/>
                <a:latin typeface="+mj-lt"/>
                <a:ea typeface="Calibri" pitchFamily="34" charset="0"/>
                <a:cs typeface="Times New Roman" pitchFamily="18" charset="0"/>
              </a:rPr>
              <a:t> д</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ля </a:t>
            </a:r>
            <a:r>
              <a:rPr kumimoji="0" lang="ru-RU" b="0" i="0" u="none" strike="noStrike" cap="none" normalizeH="0" baseline="0" dirty="0" smtClean="0">
                <a:ln>
                  <a:noFill/>
                </a:ln>
                <a:solidFill>
                  <a:schemeClr val="bg1"/>
                </a:solidFill>
                <a:effectLst/>
                <a:latin typeface="+mj-lt"/>
                <a:ea typeface="Calibri" pitchFamily="34" charset="0"/>
                <a:cs typeface="Times New Roman" pitchFamily="18" charset="0"/>
              </a:rPr>
              <a:t>детей среднего и    старшего школьного возраста.</a:t>
            </a:r>
            <a:endParaRPr kumimoji="0" lang="ru-RU" b="0" i="0" u="none" strike="noStrike" cap="none" normalizeH="0" baseline="0" dirty="0" smtClean="0">
              <a:ln>
                <a:noFill/>
              </a:ln>
              <a:solidFill>
                <a:schemeClr val="bg1"/>
              </a:solidFill>
              <a:effectLst/>
              <a:latin typeface="+mj-lt"/>
            </a:endParaRPr>
          </a:p>
        </p:txBody>
      </p:sp>
    </p:spTree>
  </p:cSld>
  <p:clrMapOvr>
    <a:masterClrMapping/>
  </p:clrMapOvr>
  <p:transition spd="med">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p:cNvPicPr>
            <a:picLocks noChangeAspect="1" noChangeArrowheads="1"/>
          </p:cNvPicPr>
          <p:nvPr/>
        </p:nvPicPr>
        <p:blipFill>
          <a:blip r:embed="rId2" cstate="print"/>
          <a:srcRect/>
          <a:stretch>
            <a:fillRect/>
          </a:stretch>
        </p:blipFill>
        <p:spPr bwMode="auto">
          <a:xfrm>
            <a:off x="0" y="0"/>
            <a:ext cx="9144000" cy="6859588"/>
          </a:xfrm>
          <a:prstGeom prst="rect">
            <a:avLst/>
          </a:prstGeom>
          <a:solidFill>
            <a:srgbClr val="FFFF00"/>
          </a:solidFill>
          <a:ln w="9525">
            <a:noFill/>
            <a:miter lim="800000"/>
            <a:headEnd/>
            <a:tailEnd/>
          </a:ln>
        </p:spPr>
      </p:pic>
      <p:sp>
        <p:nvSpPr>
          <p:cNvPr id="38924" name="Text Box 12"/>
          <p:cNvSpPr txBox="1">
            <a:spLocks noChangeArrowheads="1"/>
          </p:cNvSpPr>
          <p:nvPr/>
        </p:nvSpPr>
        <p:spPr bwMode="auto">
          <a:xfrm>
            <a:off x="683568" y="188640"/>
            <a:ext cx="7921625" cy="4662815"/>
          </a:xfrm>
          <a:prstGeom prst="rect">
            <a:avLst/>
          </a:prstGeom>
          <a:noFill/>
          <a:ln w="9525">
            <a:noFill/>
            <a:miter lim="800000"/>
            <a:headEnd/>
            <a:tailEnd/>
          </a:ln>
        </p:spPr>
        <p:txBody>
          <a:bodyPr>
            <a:spAutoFit/>
          </a:bodyPr>
          <a:lstStyle/>
          <a:p>
            <a:pPr marL="342900" indent="-342900">
              <a:lnSpc>
                <a:spcPct val="150000"/>
              </a:lnSpc>
            </a:pPr>
            <a:r>
              <a:rPr lang="ru-RU" sz="2000" b="1" dirty="0">
                <a:solidFill>
                  <a:srgbClr val="0033CC"/>
                </a:solidFill>
              </a:rPr>
              <a:t>Цель:</a:t>
            </a:r>
            <a:r>
              <a:rPr lang="ru-RU" sz="2000" dirty="0">
                <a:solidFill>
                  <a:srgbClr val="0033CC"/>
                </a:solidFill>
              </a:rPr>
              <a:t> </a:t>
            </a:r>
            <a:r>
              <a:rPr lang="ru-RU" sz="2000" dirty="0" smtClean="0">
                <a:solidFill>
                  <a:srgbClr val="0033CC"/>
                </a:solidFill>
              </a:rPr>
              <a:t>исследование удивительных </a:t>
            </a:r>
            <a:r>
              <a:rPr lang="ru-RU" sz="2000" dirty="0">
                <a:solidFill>
                  <a:srgbClr val="0033CC"/>
                </a:solidFill>
              </a:rPr>
              <a:t>и </a:t>
            </a:r>
            <a:r>
              <a:rPr lang="ru-RU" sz="2000" dirty="0" smtClean="0">
                <a:solidFill>
                  <a:srgbClr val="0033CC"/>
                </a:solidFill>
              </a:rPr>
              <a:t>прекрасных уголков </a:t>
            </a:r>
            <a:r>
              <a:rPr lang="ru-RU" sz="2000" dirty="0">
                <a:solidFill>
                  <a:srgbClr val="0033CC"/>
                </a:solidFill>
              </a:rPr>
              <a:t>природы </a:t>
            </a:r>
            <a:r>
              <a:rPr lang="ru-RU" sz="2000" dirty="0" smtClean="0">
                <a:solidFill>
                  <a:srgbClr val="0033CC"/>
                </a:solidFill>
              </a:rPr>
              <a:t>Республики   </a:t>
            </a:r>
            <a:r>
              <a:rPr lang="ru-RU" sz="2000" dirty="0">
                <a:solidFill>
                  <a:srgbClr val="0033CC"/>
                </a:solidFill>
              </a:rPr>
              <a:t>Марий Эл</a:t>
            </a:r>
          </a:p>
          <a:p>
            <a:pPr marL="342900" indent="-342900">
              <a:lnSpc>
                <a:spcPct val="150000"/>
              </a:lnSpc>
            </a:pPr>
            <a:r>
              <a:rPr lang="ru-RU" sz="2000" b="1" dirty="0">
                <a:solidFill>
                  <a:srgbClr val="0033CC"/>
                </a:solidFill>
              </a:rPr>
              <a:t>Задачи:</a:t>
            </a:r>
          </a:p>
          <a:p>
            <a:pPr marL="342900" indent="-342900">
              <a:lnSpc>
                <a:spcPct val="150000"/>
              </a:lnSpc>
            </a:pPr>
            <a:r>
              <a:rPr lang="ru-RU" sz="2000" dirty="0">
                <a:solidFill>
                  <a:srgbClr val="0033CC"/>
                </a:solidFill>
              </a:rPr>
              <a:t>1.Ознакомиться с историей знакомых мне мест </a:t>
            </a:r>
            <a:r>
              <a:rPr lang="ru-RU" sz="2000" dirty="0" smtClean="0">
                <a:solidFill>
                  <a:srgbClr val="0033CC"/>
                </a:solidFill>
              </a:rPr>
              <a:t>Республики </a:t>
            </a:r>
            <a:r>
              <a:rPr lang="ru-RU" sz="2000" dirty="0">
                <a:solidFill>
                  <a:srgbClr val="0033CC"/>
                </a:solidFill>
              </a:rPr>
              <a:t>Марий </a:t>
            </a:r>
            <a:r>
              <a:rPr lang="ru-RU" sz="2000" dirty="0" smtClean="0">
                <a:solidFill>
                  <a:srgbClr val="0033CC"/>
                </a:solidFill>
              </a:rPr>
              <a:t>Эл;</a:t>
            </a:r>
          </a:p>
          <a:p>
            <a:pPr>
              <a:lnSpc>
                <a:spcPct val="150000"/>
              </a:lnSpc>
            </a:pPr>
            <a:r>
              <a:rPr lang="ru-RU" sz="2000" dirty="0">
                <a:solidFill>
                  <a:srgbClr val="0033CC"/>
                </a:solidFill>
              </a:rPr>
              <a:t>2. Посетить достопримечательности моего края.</a:t>
            </a:r>
          </a:p>
          <a:p>
            <a:pPr>
              <a:lnSpc>
                <a:spcPct val="150000"/>
              </a:lnSpc>
            </a:pPr>
            <a:r>
              <a:rPr lang="ru-RU" sz="2000" dirty="0">
                <a:solidFill>
                  <a:schemeClr val="accent5">
                    <a:lumMod val="50000"/>
                  </a:schemeClr>
                </a:solidFill>
              </a:rPr>
              <a:t>3. Создать буклет об интересных, удивительных и красивых уголках природы.</a:t>
            </a:r>
          </a:p>
          <a:p>
            <a:pPr marL="342900" indent="-342900"/>
            <a:endParaRPr lang="ru-RU" dirty="0" smtClean="0">
              <a:solidFill>
                <a:srgbClr val="0033CC"/>
              </a:solidFill>
            </a:endParaRPr>
          </a:p>
          <a:p>
            <a:pPr marL="342900" indent="-342900"/>
            <a:endParaRPr lang="ru-RU" dirty="0">
              <a:solidFill>
                <a:srgbClr val="0033CC"/>
              </a:solidFill>
            </a:endParaRPr>
          </a:p>
          <a:p>
            <a:pPr marL="342900" indent="-342900">
              <a:spcBef>
                <a:spcPct val="50000"/>
              </a:spcBef>
            </a:pPr>
            <a:endParaRPr lang="ru-RU" sz="1400" dirty="0"/>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8924"/>
                                        </p:tgtEl>
                                        <p:attrNameLst>
                                          <p:attrName>style.visibility</p:attrName>
                                        </p:attrNameLst>
                                      </p:cBhvr>
                                      <p:to>
                                        <p:strVal val="visible"/>
                                      </p:to>
                                    </p:set>
                                    <p:animEffect transition="in" filter="diamond(in)">
                                      <p:cBhvr>
                                        <p:cTn id="7" dur="3000"/>
                                        <p:tgtEl>
                                          <p:spTgt spid="38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p:cNvPicPr>
            <a:picLocks noChangeAspect="1" noChangeArrowheads="1"/>
          </p:cNvPicPr>
          <p:nvPr/>
        </p:nvPicPr>
        <p:blipFill>
          <a:blip r:embed="rId2" cstate="print"/>
          <a:srcRect/>
          <a:stretch>
            <a:fillRect/>
          </a:stretch>
        </p:blipFill>
        <p:spPr bwMode="auto">
          <a:xfrm>
            <a:off x="0" y="0"/>
            <a:ext cx="9144000" cy="6859588"/>
          </a:xfrm>
          <a:prstGeom prst="rect">
            <a:avLst/>
          </a:prstGeom>
          <a:solidFill>
            <a:srgbClr val="FFFF00"/>
          </a:solidFill>
          <a:ln w="9525">
            <a:noFill/>
            <a:miter lim="800000"/>
            <a:headEnd/>
            <a:tailEnd/>
          </a:ln>
        </p:spPr>
      </p:pic>
      <p:sp>
        <p:nvSpPr>
          <p:cNvPr id="38924" name="Text Box 12"/>
          <p:cNvSpPr txBox="1">
            <a:spLocks noChangeArrowheads="1"/>
          </p:cNvSpPr>
          <p:nvPr/>
        </p:nvSpPr>
        <p:spPr bwMode="auto">
          <a:xfrm>
            <a:off x="683568" y="1196752"/>
            <a:ext cx="8460432" cy="5124480"/>
          </a:xfrm>
          <a:prstGeom prst="rect">
            <a:avLst/>
          </a:prstGeom>
          <a:noFill/>
          <a:ln w="9525">
            <a:noFill/>
            <a:miter lim="800000"/>
            <a:headEnd/>
            <a:tailEnd/>
          </a:ln>
        </p:spPr>
        <p:txBody>
          <a:bodyPr wrap="square">
            <a:spAutoFit/>
          </a:bodyPr>
          <a:lstStyle/>
          <a:p>
            <a:pPr marL="342900" indent="-342900">
              <a:lnSpc>
                <a:spcPct val="150000"/>
              </a:lnSpc>
            </a:pPr>
            <a:r>
              <a:rPr lang="ru-RU" b="1" dirty="0" smtClean="0">
                <a:solidFill>
                  <a:srgbClr val="0033CC"/>
                </a:solidFill>
              </a:rPr>
              <a:t>Объект исследования: </a:t>
            </a:r>
            <a:r>
              <a:rPr lang="ru-RU" b="1" dirty="0" smtClean="0">
                <a:solidFill>
                  <a:schemeClr val="accent5">
                    <a:lumMod val="50000"/>
                  </a:schemeClr>
                </a:solidFill>
              </a:rPr>
              <a:t>природа.</a:t>
            </a:r>
          </a:p>
          <a:p>
            <a:pPr marL="342900" indent="-342900">
              <a:lnSpc>
                <a:spcPct val="150000"/>
              </a:lnSpc>
            </a:pPr>
            <a:r>
              <a:rPr lang="ru-RU" b="1" dirty="0" smtClean="0">
                <a:solidFill>
                  <a:srgbClr val="0033CC"/>
                </a:solidFill>
              </a:rPr>
              <a:t>Предмет исследования: </a:t>
            </a:r>
            <a:r>
              <a:rPr lang="ru-RU" b="1" dirty="0" smtClean="0">
                <a:solidFill>
                  <a:schemeClr val="accent5">
                    <a:lumMod val="50000"/>
                  </a:schemeClr>
                </a:solidFill>
              </a:rPr>
              <a:t>удивительные уголки природы.</a:t>
            </a:r>
          </a:p>
          <a:p>
            <a:pPr marL="342900" indent="-342900">
              <a:lnSpc>
                <a:spcPct val="150000"/>
              </a:lnSpc>
            </a:pPr>
            <a:r>
              <a:rPr lang="ru-RU" b="1" dirty="0" smtClean="0">
                <a:solidFill>
                  <a:srgbClr val="0033CC"/>
                </a:solidFill>
              </a:rPr>
              <a:t>Вид проекта</a:t>
            </a:r>
            <a:r>
              <a:rPr lang="ru-RU" b="1" dirty="0" smtClean="0">
                <a:solidFill>
                  <a:schemeClr val="accent1">
                    <a:lumMod val="50000"/>
                  </a:schemeClr>
                </a:solidFill>
              </a:rPr>
              <a:t>: индивидуальный, долгосрочный, </a:t>
            </a:r>
            <a:r>
              <a:rPr lang="ru-RU" b="1" dirty="0" err="1" smtClean="0">
                <a:solidFill>
                  <a:schemeClr val="accent1">
                    <a:lumMod val="50000"/>
                  </a:schemeClr>
                </a:solidFill>
              </a:rPr>
              <a:t>ознакомительно</a:t>
            </a:r>
            <a:r>
              <a:rPr lang="ru-RU" b="1" dirty="0" smtClean="0">
                <a:solidFill>
                  <a:schemeClr val="accent1">
                    <a:lumMod val="50000"/>
                  </a:schemeClr>
                </a:solidFill>
              </a:rPr>
              <a:t> – информационный.</a:t>
            </a:r>
          </a:p>
          <a:p>
            <a:pPr marL="342900" indent="-342900">
              <a:lnSpc>
                <a:spcPct val="150000"/>
              </a:lnSpc>
            </a:pPr>
            <a:r>
              <a:rPr lang="ru-RU" b="1" dirty="0" smtClean="0">
                <a:solidFill>
                  <a:srgbClr val="0033CC"/>
                </a:solidFill>
              </a:rPr>
              <a:t>Методы исследования: </a:t>
            </a:r>
            <a:r>
              <a:rPr lang="ru-RU" b="1" dirty="0" smtClean="0">
                <a:solidFill>
                  <a:schemeClr val="accent3">
                    <a:lumMod val="50000"/>
                  </a:schemeClr>
                </a:solidFill>
              </a:rPr>
              <a:t>сбор и анализ литературы, беседа , наблюдение.</a:t>
            </a:r>
          </a:p>
          <a:p>
            <a:pPr marL="342900" indent="-342900">
              <a:lnSpc>
                <a:spcPct val="150000"/>
              </a:lnSpc>
            </a:pPr>
            <a:r>
              <a:rPr lang="ru-RU" b="1" dirty="0" smtClean="0">
                <a:solidFill>
                  <a:srgbClr val="0033CC"/>
                </a:solidFill>
              </a:rPr>
              <a:t>Гипотеза: </a:t>
            </a:r>
            <a:r>
              <a:rPr lang="ru-RU" dirty="0" smtClean="0">
                <a:solidFill>
                  <a:srgbClr val="0033CC"/>
                </a:solidFill>
              </a:rPr>
              <a:t> </a:t>
            </a:r>
            <a:r>
              <a:rPr lang="ru-RU" b="1" dirty="0">
                <a:solidFill>
                  <a:schemeClr val="accent3">
                    <a:lumMod val="50000"/>
                  </a:schemeClr>
                </a:solidFill>
              </a:rPr>
              <a:t>предполагаю, что гордость моего края – удивительные уголки природы.</a:t>
            </a:r>
          </a:p>
          <a:p>
            <a:pPr marL="342900" indent="-342900">
              <a:lnSpc>
                <a:spcPct val="150000"/>
              </a:lnSpc>
            </a:pPr>
            <a:endParaRPr lang="ru-RU" b="1" dirty="0" smtClean="0">
              <a:solidFill>
                <a:schemeClr val="accent3">
                  <a:lumMod val="50000"/>
                </a:schemeClr>
              </a:solidFill>
            </a:endParaRPr>
          </a:p>
          <a:p>
            <a:pPr>
              <a:lnSpc>
                <a:spcPct val="150000"/>
              </a:lnSpc>
            </a:pPr>
            <a:endParaRPr lang="ru-RU" dirty="0">
              <a:solidFill>
                <a:schemeClr val="accent5">
                  <a:lumMod val="50000"/>
                </a:schemeClr>
              </a:solidFill>
            </a:endParaRPr>
          </a:p>
          <a:p>
            <a:pPr marL="342900" indent="-342900"/>
            <a:endParaRPr lang="ru-RU" dirty="0" smtClean="0">
              <a:solidFill>
                <a:srgbClr val="0033CC"/>
              </a:solidFill>
            </a:endParaRPr>
          </a:p>
          <a:p>
            <a:pPr marL="342900" indent="-342900"/>
            <a:endParaRPr lang="ru-RU" dirty="0">
              <a:solidFill>
                <a:srgbClr val="0033CC"/>
              </a:solidFill>
            </a:endParaRPr>
          </a:p>
          <a:p>
            <a:pPr marL="342900" indent="-342900">
              <a:spcBef>
                <a:spcPct val="50000"/>
              </a:spcBef>
            </a:pPr>
            <a:endParaRPr lang="ru-RU" sz="1400" dirty="0"/>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8924"/>
                                        </p:tgtEl>
                                        <p:attrNameLst>
                                          <p:attrName>style.visibility</p:attrName>
                                        </p:attrNameLst>
                                      </p:cBhvr>
                                      <p:to>
                                        <p:strVal val="visible"/>
                                      </p:to>
                                    </p:set>
                                    <p:animEffect transition="in" filter="diamond(in)">
                                      <p:cBhvr>
                                        <p:cTn id="7" dur="3000"/>
                                        <p:tgtEl>
                                          <p:spTgt spid="38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p:cNvPicPr>
            <a:picLocks noChangeAspect="1" noChangeArrowheads="1"/>
          </p:cNvPicPr>
          <p:nvPr/>
        </p:nvPicPr>
        <p:blipFill>
          <a:blip r:embed="rId2" cstate="print"/>
          <a:srcRect/>
          <a:stretch>
            <a:fillRect/>
          </a:stretch>
        </p:blipFill>
        <p:spPr bwMode="auto">
          <a:xfrm>
            <a:off x="0" y="-1588"/>
            <a:ext cx="9144000" cy="6859588"/>
          </a:xfrm>
          <a:prstGeom prst="rect">
            <a:avLst/>
          </a:prstGeom>
          <a:solidFill>
            <a:srgbClr val="FFFF00"/>
          </a:solidFill>
          <a:ln w="9525">
            <a:noFill/>
            <a:miter lim="800000"/>
            <a:headEnd/>
            <a:tailEnd/>
          </a:ln>
        </p:spPr>
      </p:pic>
      <p:sp>
        <p:nvSpPr>
          <p:cNvPr id="38924" name="Text Box 12"/>
          <p:cNvSpPr txBox="1">
            <a:spLocks noChangeArrowheads="1"/>
          </p:cNvSpPr>
          <p:nvPr/>
        </p:nvSpPr>
        <p:spPr bwMode="auto">
          <a:xfrm>
            <a:off x="683568" y="548680"/>
            <a:ext cx="7921625" cy="2908489"/>
          </a:xfrm>
          <a:prstGeom prst="rect">
            <a:avLst/>
          </a:prstGeom>
          <a:noFill/>
          <a:ln w="9525">
            <a:noFill/>
            <a:miter lim="800000"/>
            <a:headEnd/>
            <a:tailEnd/>
          </a:ln>
        </p:spPr>
        <p:txBody>
          <a:bodyPr>
            <a:spAutoFit/>
          </a:bodyPr>
          <a:lstStyle/>
          <a:p>
            <a:pPr marL="342900" indent="-342900">
              <a:lnSpc>
                <a:spcPct val="150000"/>
              </a:lnSpc>
            </a:pPr>
            <a:r>
              <a:rPr lang="ru-RU" b="1" dirty="0" smtClean="0"/>
              <a:t>План работы</a:t>
            </a:r>
            <a:r>
              <a:rPr lang="ru-RU" b="1" dirty="0"/>
              <a:t>:</a:t>
            </a:r>
            <a:endParaRPr lang="ru-RU" dirty="0"/>
          </a:p>
          <a:p>
            <a:pPr>
              <a:lnSpc>
                <a:spcPct val="150000"/>
              </a:lnSpc>
            </a:pPr>
            <a:r>
              <a:rPr lang="ru-RU" dirty="0" smtClean="0"/>
              <a:t>1</a:t>
            </a:r>
            <a:r>
              <a:rPr lang="ru-RU" dirty="0"/>
              <a:t>. Сбор информации.</a:t>
            </a:r>
          </a:p>
          <a:p>
            <a:pPr>
              <a:lnSpc>
                <a:spcPct val="150000"/>
              </a:lnSpc>
            </a:pPr>
            <a:r>
              <a:rPr lang="ru-RU" dirty="0"/>
              <a:t>2. </a:t>
            </a:r>
            <a:r>
              <a:rPr lang="ru-RU" b="1" dirty="0"/>
              <a:t> </a:t>
            </a:r>
            <a:r>
              <a:rPr lang="ru-RU" dirty="0"/>
              <a:t>Общение с людьми, знающими историю нашего края;</a:t>
            </a:r>
          </a:p>
          <a:p>
            <a:pPr>
              <a:lnSpc>
                <a:spcPct val="150000"/>
              </a:lnSpc>
            </a:pPr>
            <a:r>
              <a:rPr lang="ru-RU" dirty="0"/>
              <a:t>3. Посещение интересных уголков природы;</a:t>
            </a:r>
          </a:p>
          <a:p>
            <a:pPr>
              <a:lnSpc>
                <a:spcPct val="150000"/>
              </a:lnSpc>
            </a:pPr>
            <a:r>
              <a:rPr lang="ru-RU" dirty="0"/>
              <a:t>4. Оформление собранного материала.</a:t>
            </a:r>
          </a:p>
          <a:p>
            <a:pPr>
              <a:lnSpc>
                <a:spcPct val="150000"/>
              </a:lnSpc>
            </a:pPr>
            <a:r>
              <a:rPr lang="ru-RU" dirty="0"/>
              <a:t>5. Создание буклета.</a:t>
            </a:r>
          </a:p>
          <a:p>
            <a:pPr marL="342900" indent="-342900">
              <a:spcBef>
                <a:spcPct val="50000"/>
              </a:spcBef>
            </a:pPr>
            <a:endParaRPr lang="ru-RU" sz="1400" dirty="0"/>
          </a:p>
        </p:txBody>
      </p:sp>
      <p:sp>
        <p:nvSpPr>
          <p:cNvPr id="4" name="TextBox 3"/>
          <p:cNvSpPr txBox="1"/>
          <p:nvPr/>
        </p:nvSpPr>
        <p:spPr>
          <a:xfrm>
            <a:off x="395536" y="4005064"/>
            <a:ext cx="8728800" cy="1569660"/>
          </a:xfrm>
          <a:prstGeom prst="rect">
            <a:avLst/>
          </a:prstGeom>
          <a:noFill/>
        </p:spPr>
        <p:txBody>
          <a:bodyPr wrap="none" rtlCol="0">
            <a:spAutoFit/>
          </a:bodyPr>
          <a:lstStyle/>
          <a:p>
            <a:r>
              <a:rPr lang="ru-RU" sz="2400" b="1" dirty="0" smtClean="0">
                <a:solidFill>
                  <a:srgbClr val="C00000"/>
                </a:solidFill>
              </a:rPr>
              <a:t>Актуальность</a:t>
            </a:r>
            <a:r>
              <a:rPr lang="ru-RU" sz="2400" dirty="0" smtClean="0">
                <a:solidFill>
                  <a:schemeClr val="accent3">
                    <a:lumMod val="50000"/>
                  </a:schemeClr>
                </a:solidFill>
              </a:rPr>
              <a:t> исследования, состоит в том, , что каждый</a:t>
            </a:r>
          </a:p>
          <a:p>
            <a:r>
              <a:rPr lang="ru-RU" sz="2400" dirty="0" smtClean="0">
                <a:solidFill>
                  <a:schemeClr val="accent3">
                    <a:lumMod val="50000"/>
                  </a:schemeClr>
                </a:solidFill>
              </a:rPr>
              <a:t> человек должен знать  и любить то место, где он родился ,</a:t>
            </a:r>
          </a:p>
          <a:p>
            <a:r>
              <a:rPr lang="ru-RU" sz="2400" dirty="0" smtClean="0">
                <a:solidFill>
                  <a:schemeClr val="accent3">
                    <a:lumMod val="50000"/>
                  </a:schemeClr>
                </a:solidFill>
              </a:rPr>
              <a:t> живет, где знакома каждая тропинка, где он впервые</a:t>
            </a:r>
          </a:p>
          <a:p>
            <a:r>
              <a:rPr lang="ru-RU" sz="2400" dirty="0" smtClean="0">
                <a:solidFill>
                  <a:schemeClr val="accent3">
                    <a:lumMod val="50000"/>
                  </a:schemeClr>
                </a:solidFill>
              </a:rPr>
              <a:t> переступил школьный порог.</a:t>
            </a:r>
            <a:endParaRPr lang="ru-RU" sz="2400" dirty="0">
              <a:solidFill>
                <a:schemeClr val="accent3">
                  <a:lumMod val="50000"/>
                </a:schemeClr>
              </a:solidFill>
            </a:endParaRP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8924"/>
                                        </p:tgtEl>
                                        <p:attrNameLst>
                                          <p:attrName>style.visibility</p:attrName>
                                        </p:attrNameLst>
                                      </p:cBhvr>
                                      <p:to>
                                        <p:strVal val="visible"/>
                                      </p:to>
                                    </p:set>
                                    <p:animEffect transition="in" filter="diamond(in)">
                                      <p:cBhvr>
                                        <p:cTn id="7" dur="3000"/>
                                        <p:tgtEl>
                                          <p:spTgt spid="38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p:cNvPicPr>
            <a:picLocks noChangeAspect="1" noChangeArrowheads="1"/>
          </p:cNvPicPr>
          <p:nvPr/>
        </p:nvPicPr>
        <p:blipFill>
          <a:blip r:embed="rId2" cstate="print"/>
          <a:srcRect/>
          <a:stretch>
            <a:fillRect/>
          </a:stretch>
        </p:blipFill>
        <p:spPr bwMode="auto">
          <a:xfrm>
            <a:off x="0" y="0"/>
            <a:ext cx="5076825" cy="3810000"/>
          </a:xfrm>
          <a:prstGeom prst="rect">
            <a:avLst/>
          </a:prstGeom>
          <a:noFill/>
          <a:ln w="9525">
            <a:noFill/>
            <a:miter lim="800000"/>
            <a:headEnd/>
            <a:tailEnd/>
          </a:ln>
        </p:spPr>
      </p:pic>
      <p:sp>
        <p:nvSpPr>
          <p:cNvPr id="14338" name="WordArt 5"/>
          <p:cNvSpPr>
            <a:spLocks noChangeArrowheads="1" noChangeShapeType="1" noTextEdit="1"/>
          </p:cNvSpPr>
          <p:nvPr/>
        </p:nvSpPr>
        <p:spPr bwMode="auto">
          <a:xfrm>
            <a:off x="2124075" y="0"/>
            <a:ext cx="4679950" cy="360363"/>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chemeClr val="folHlink"/>
                </a:solidFill>
                <a:effectLst>
                  <a:outerShdw dist="35921" dir="2700000" algn="ctr" rotWithShape="0">
                    <a:srgbClr val="990000"/>
                  </a:outerShdw>
                </a:effectLst>
                <a:latin typeface="Impact"/>
              </a:rPr>
              <a:t>д. Каменная гора</a:t>
            </a:r>
          </a:p>
        </p:txBody>
      </p:sp>
      <p:pic>
        <p:nvPicPr>
          <p:cNvPr id="14341" name="Picture 10"/>
          <p:cNvPicPr>
            <a:picLocks noChangeAspect="1" noChangeArrowheads="1"/>
          </p:cNvPicPr>
          <p:nvPr/>
        </p:nvPicPr>
        <p:blipFill>
          <a:blip r:embed="rId3" cstate="print"/>
          <a:srcRect/>
          <a:stretch>
            <a:fillRect/>
          </a:stretch>
        </p:blipFill>
        <p:spPr bwMode="auto">
          <a:xfrm>
            <a:off x="5099050" y="2492375"/>
            <a:ext cx="4044950" cy="4365625"/>
          </a:xfrm>
          <a:prstGeom prst="rect">
            <a:avLst/>
          </a:prstGeom>
          <a:noFill/>
          <a:ln w="9525">
            <a:noFill/>
            <a:miter lim="800000"/>
            <a:headEnd/>
            <a:tailEnd/>
          </a:ln>
        </p:spPr>
      </p:pic>
      <p:sp>
        <p:nvSpPr>
          <p:cNvPr id="14342" name="Rectangle 6"/>
          <p:cNvSpPr>
            <a:spLocks noChangeArrowheads="1"/>
          </p:cNvSpPr>
          <p:nvPr/>
        </p:nvSpPr>
        <p:spPr bwMode="auto">
          <a:xfrm>
            <a:off x="5159375" y="549275"/>
            <a:ext cx="3984625" cy="2014538"/>
          </a:xfrm>
          <a:prstGeom prst="rect">
            <a:avLst/>
          </a:prstGeom>
          <a:noFill/>
          <a:ln w="9525">
            <a:noFill/>
            <a:miter lim="800000"/>
            <a:headEnd/>
            <a:tailEnd/>
          </a:ln>
        </p:spPr>
        <p:txBody>
          <a:bodyPr>
            <a:spAutoFit/>
          </a:bodyPr>
          <a:lstStyle/>
          <a:p>
            <a:r>
              <a:rPr lang="ru-RU">
                <a:solidFill>
                  <a:srgbClr val="0000FF"/>
                </a:solidFill>
              </a:rPr>
              <a:t>	Одно из чудес – горное местечко в Куженерском районе, расположенное в четырех километрах юго-западнее села Русские Шои, очень метко кем-то названное Марийской Швейцарией.</a:t>
            </a:r>
          </a:p>
        </p:txBody>
      </p:sp>
      <p:sp>
        <p:nvSpPr>
          <p:cNvPr id="14343" name="Rectangle 7"/>
          <p:cNvSpPr>
            <a:spLocks noChangeArrowheads="1"/>
          </p:cNvSpPr>
          <p:nvPr/>
        </p:nvSpPr>
        <p:spPr bwMode="auto">
          <a:xfrm>
            <a:off x="250825" y="4508500"/>
            <a:ext cx="4859338" cy="1465263"/>
          </a:xfrm>
          <a:prstGeom prst="rect">
            <a:avLst/>
          </a:prstGeom>
          <a:noFill/>
          <a:ln w="9525">
            <a:noFill/>
            <a:miter lim="800000"/>
            <a:headEnd/>
            <a:tailEnd/>
          </a:ln>
        </p:spPr>
        <p:txBody>
          <a:bodyPr>
            <a:spAutoFit/>
          </a:bodyPr>
          <a:lstStyle/>
          <a:p>
            <a:pPr>
              <a:spcBef>
                <a:spcPct val="50000"/>
              </a:spcBef>
            </a:pPr>
            <a:r>
              <a:rPr lang="ru-RU">
                <a:solidFill>
                  <a:srgbClr val="0000FF"/>
                </a:solidFill>
              </a:rPr>
              <a:t>	Прежде здесь была деревня Каменная гора, основанная еще в конце восемнадцатого века. Последние жители покинули деревню уже в наши дни, в восьмидесятые годы прошлого столетия.</a:t>
            </a:r>
            <a:r>
              <a:rPr lang="ru-RU"/>
              <a:t> </a:t>
            </a: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3000" fill="hold"/>
                                        <p:tgtEl>
                                          <p:spTgt spid="14338"/>
                                        </p:tgtEl>
                                        <p:attrNameLst>
                                          <p:attrName>ppt_x</p:attrName>
                                        </p:attrNameLst>
                                      </p:cBhvr>
                                      <p:tavLst>
                                        <p:tav tm="0">
                                          <p:val>
                                            <p:strVal val="#ppt_x"/>
                                          </p:val>
                                        </p:tav>
                                        <p:tav tm="100000">
                                          <p:val>
                                            <p:strVal val="#ppt_x"/>
                                          </p:val>
                                        </p:tav>
                                      </p:tavLst>
                                    </p:anim>
                                    <p:anim calcmode="lin" valueType="num">
                                      <p:cBhvr additive="base">
                                        <p:cTn id="8" dur="30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4337"/>
                                        </p:tgtEl>
                                        <p:attrNameLst>
                                          <p:attrName>style.visibility</p:attrName>
                                        </p:attrNameLst>
                                      </p:cBhvr>
                                      <p:to>
                                        <p:strVal val="visible"/>
                                      </p:to>
                                    </p:set>
                                    <p:animEffect transition="in" filter="fade">
                                      <p:cBhvr>
                                        <p:cTn id="13" dur="3000"/>
                                        <p:tgtEl>
                                          <p:spTgt spid="1433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342"/>
                                        </p:tgtEl>
                                        <p:attrNameLst>
                                          <p:attrName>style.visibility</p:attrName>
                                        </p:attrNameLst>
                                      </p:cBhvr>
                                      <p:to>
                                        <p:strVal val="visible"/>
                                      </p:to>
                                    </p:set>
                                    <p:animEffect transition="in" filter="fade">
                                      <p:cBhvr>
                                        <p:cTn id="18" dur="3000"/>
                                        <p:tgtEl>
                                          <p:spTgt spid="1434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341"/>
                                        </p:tgtEl>
                                        <p:attrNameLst>
                                          <p:attrName>style.visibility</p:attrName>
                                        </p:attrNameLst>
                                      </p:cBhvr>
                                      <p:to>
                                        <p:strVal val="visible"/>
                                      </p:to>
                                    </p:set>
                                    <p:animEffect transition="in" filter="fade">
                                      <p:cBhvr>
                                        <p:cTn id="23" dur="3000"/>
                                        <p:tgtEl>
                                          <p:spTgt spid="1434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4343"/>
                                        </p:tgtEl>
                                        <p:attrNameLst>
                                          <p:attrName>style.visibility</p:attrName>
                                        </p:attrNameLst>
                                      </p:cBhvr>
                                      <p:to>
                                        <p:strVal val="visible"/>
                                      </p:to>
                                    </p:set>
                                    <p:animEffect transition="in" filter="fade">
                                      <p:cBhvr>
                                        <p:cTn id="28" dur="3000"/>
                                        <p:tgtEl>
                                          <p:spTgt spid="14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42" grpId="0"/>
      <p:bldP spid="143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4"/>
          <p:cNvPicPr>
            <a:picLocks noChangeAspect="1" noChangeArrowheads="1"/>
          </p:cNvPicPr>
          <p:nvPr/>
        </p:nvPicPr>
        <p:blipFill>
          <a:blip r:embed="rId2" cstate="print"/>
          <a:srcRect/>
          <a:stretch>
            <a:fillRect/>
          </a:stretch>
        </p:blipFill>
        <p:spPr bwMode="auto">
          <a:xfrm>
            <a:off x="0" y="0"/>
            <a:ext cx="4500563" cy="3400425"/>
          </a:xfrm>
          <a:prstGeom prst="rect">
            <a:avLst/>
          </a:prstGeom>
          <a:noFill/>
          <a:ln w="9525">
            <a:noFill/>
            <a:miter lim="800000"/>
            <a:headEnd/>
            <a:tailEnd/>
          </a:ln>
        </p:spPr>
      </p:pic>
      <p:sp>
        <p:nvSpPr>
          <p:cNvPr id="17413" name="Text Box 5"/>
          <p:cNvSpPr txBox="1">
            <a:spLocks noChangeArrowheads="1"/>
          </p:cNvSpPr>
          <p:nvPr/>
        </p:nvSpPr>
        <p:spPr bwMode="auto">
          <a:xfrm>
            <a:off x="4716463" y="476250"/>
            <a:ext cx="4211637" cy="2289175"/>
          </a:xfrm>
          <a:prstGeom prst="rect">
            <a:avLst/>
          </a:prstGeom>
          <a:noFill/>
          <a:ln w="9525">
            <a:noFill/>
            <a:miter lim="800000"/>
            <a:headEnd/>
            <a:tailEnd/>
          </a:ln>
        </p:spPr>
        <p:txBody>
          <a:bodyPr>
            <a:spAutoFit/>
          </a:bodyPr>
          <a:lstStyle/>
          <a:p>
            <a:pPr>
              <a:spcBef>
                <a:spcPct val="50000"/>
              </a:spcBef>
            </a:pPr>
            <a:r>
              <a:rPr lang="ru-RU">
                <a:solidFill>
                  <a:srgbClr val="0000FF"/>
                </a:solidFill>
              </a:rPr>
              <a:t>	Проходя, по улице бывшей деревни Каменная гора, особенно, поражает взгляд двухэтажное здание, с добротными каменными стенами. Раньше в  этом здании размещалась начальная школа, в которой учились дети жителей этой деревни.</a:t>
            </a:r>
          </a:p>
        </p:txBody>
      </p:sp>
      <p:pic>
        <p:nvPicPr>
          <p:cNvPr id="17414" name="Picture 4"/>
          <p:cNvPicPr>
            <a:picLocks noChangeAspect="1" noChangeArrowheads="1"/>
          </p:cNvPicPr>
          <p:nvPr/>
        </p:nvPicPr>
        <p:blipFill>
          <a:blip r:embed="rId3" cstate="print"/>
          <a:srcRect/>
          <a:stretch>
            <a:fillRect/>
          </a:stretch>
        </p:blipFill>
        <p:spPr bwMode="auto">
          <a:xfrm>
            <a:off x="4427538" y="3317875"/>
            <a:ext cx="4716462" cy="3540125"/>
          </a:xfrm>
          <a:prstGeom prst="rect">
            <a:avLst/>
          </a:prstGeom>
          <a:noFill/>
          <a:ln w="9525">
            <a:noFill/>
            <a:miter lim="800000"/>
            <a:headEnd/>
            <a:tailEnd/>
          </a:ln>
        </p:spPr>
      </p:pic>
      <p:sp>
        <p:nvSpPr>
          <p:cNvPr id="17415" name="Rectangle 7"/>
          <p:cNvSpPr>
            <a:spLocks noChangeArrowheads="1"/>
          </p:cNvSpPr>
          <p:nvPr/>
        </p:nvSpPr>
        <p:spPr bwMode="auto">
          <a:xfrm rot="10800000" flipV="1">
            <a:off x="468313" y="4076700"/>
            <a:ext cx="3457575" cy="1739900"/>
          </a:xfrm>
          <a:prstGeom prst="rect">
            <a:avLst/>
          </a:prstGeom>
          <a:noFill/>
          <a:ln w="9525">
            <a:noFill/>
            <a:miter lim="800000"/>
            <a:headEnd/>
            <a:tailEnd/>
          </a:ln>
        </p:spPr>
        <p:txBody>
          <a:bodyPr>
            <a:spAutoFit/>
          </a:bodyPr>
          <a:lstStyle/>
          <a:p>
            <a:pPr>
              <a:spcBef>
                <a:spcPct val="50000"/>
              </a:spcBef>
            </a:pPr>
            <a:r>
              <a:rPr lang="ru-RU">
                <a:solidFill>
                  <a:srgbClr val="0000FF"/>
                </a:solidFill>
              </a:rPr>
              <a:t>	Неподалеку от бывшей школы находится единственный сохранившийся дом. До 2011 года в этом доме проживала Деревянных Анастасия Петровна.</a:t>
            </a: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fade">
                                      <p:cBhvr>
                                        <p:cTn id="7" dur="3000"/>
                                        <p:tgtEl>
                                          <p:spTgt spid="174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413"/>
                                        </p:tgtEl>
                                        <p:attrNameLst>
                                          <p:attrName>style.visibility</p:attrName>
                                        </p:attrNameLst>
                                      </p:cBhvr>
                                      <p:to>
                                        <p:strVal val="visible"/>
                                      </p:to>
                                    </p:set>
                                    <p:animEffect transition="in" filter="fade">
                                      <p:cBhvr>
                                        <p:cTn id="12" dur="3000"/>
                                        <p:tgtEl>
                                          <p:spTgt spid="174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415"/>
                                        </p:tgtEl>
                                        <p:attrNameLst>
                                          <p:attrName>style.visibility</p:attrName>
                                        </p:attrNameLst>
                                      </p:cBhvr>
                                      <p:to>
                                        <p:strVal val="visible"/>
                                      </p:to>
                                    </p:set>
                                    <p:animEffect transition="in" filter="fade">
                                      <p:cBhvr>
                                        <p:cTn id="17" dur="3000"/>
                                        <p:tgtEl>
                                          <p:spTgt spid="174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414"/>
                                        </p:tgtEl>
                                        <p:attrNameLst>
                                          <p:attrName>style.visibility</p:attrName>
                                        </p:attrNameLst>
                                      </p:cBhvr>
                                      <p:to>
                                        <p:strVal val="visible"/>
                                      </p:to>
                                    </p:set>
                                    <p:animEffect transition="in" filter="fade">
                                      <p:cBhvr>
                                        <p:cTn id="22" dur="30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74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6"/>
          <p:cNvPicPr>
            <a:picLocks noChangeAspect="1" noChangeArrowheads="1"/>
          </p:cNvPicPr>
          <p:nvPr/>
        </p:nvPicPr>
        <p:blipFill>
          <a:blip r:embed="rId2" cstate="print"/>
          <a:srcRect l="42812" t="11723" r="-249" b="13080"/>
          <a:stretch>
            <a:fillRect/>
          </a:stretch>
        </p:blipFill>
        <p:spPr bwMode="auto">
          <a:xfrm>
            <a:off x="0" y="0"/>
            <a:ext cx="4427538" cy="4346575"/>
          </a:xfrm>
          <a:prstGeom prst="rect">
            <a:avLst/>
          </a:prstGeom>
          <a:noFill/>
          <a:ln w="9525">
            <a:noFill/>
            <a:miter lim="800000"/>
            <a:headEnd/>
            <a:tailEnd/>
          </a:ln>
        </p:spPr>
      </p:pic>
      <p:pic>
        <p:nvPicPr>
          <p:cNvPr id="33797" name="Picture 7"/>
          <p:cNvPicPr>
            <a:picLocks noChangeAspect="1" noChangeArrowheads="1"/>
          </p:cNvPicPr>
          <p:nvPr/>
        </p:nvPicPr>
        <p:blipFill>
          <a:blip r:embed="rId3" cstate="print"/>
          <a:srcRect l="7956" t="11723" r="-249" b="13080"/>
          <a:stretch>
            <a:fillRect/>
          </a:stretch>
        </p:blipFill>
        <p:spPr bwMode="auto">
          <a:xfrm>
            <a:off x="4427538" y="3976688"/>
            <a:ext cx="4716462" cy="2881312"/>
          </a:xfrm>
          <a:prstGeom prst="rect">
            <a:avLst/>
          </a:prstGeom>
          <a:noFill/>
          <a:ln w="9525">
            <a:noFill/>
            <a:miter lim="800000"/>
            <a:headEnd/>
            <a:tailEnd/>
          </a:ln>
        </p:spPr>
      </p:pic>
      <p:sp>
        <p:nvSpPr>
          <p:cNvPr id="33798" name="Rectangle 6"/>
          <p:cNvSpPr>
            <a:spLocks noChangeArrowheads="1"/>
          </p:cNvSpPr>
          <p:nvPr/>
        </p:nvSpPr>
        <p:spPr bwMode="auto">
          <a:xfrm>
            <a:off x="4427538" y="0"/>
            <a:ext cx="4716462" cy="3937000"/>
          </a:xfrm>
          <a:prstGeom prst="rect">
            <a:avLst/>
          </a:prstGeom>
          <a:noFill/>
          <a:ln w="9525">
            <a:noFill/>
            <a:miter lim="800000"/>
            <a:headEnd/>
            <a:tailEnd/>
          </a:ln>
        </p:spPr>
        <p:txBody>
          <a:bodyPr>
            <a:spAutoFit/>
          </a:bodyPr>
          <a:lstStyle/>
          <a:p>
            <a:r>
              <a:rPr lang="ru-RU" b="1">
                <a:solidFill>
                  <a:srgbClr val="0000FF"/>
                </a:solidFill>
                <a:latin typeface="Times New Roman" pitchFamily="18" charset="0"/>
              </a:rPr>
              <a:t>	Деревянных Анастасия Петровна, родилась 13 ноября 1929 года.</a:t>
            </a:r>
          </a:p>
          <a:p>
            <a:r>
              <a:rPr lang="ru-RU" b="1">
                <a:solidFill>
                  <a:srgbClr val="0000FF"/>
                </a:solidFill>
                <a:latin typeface="Times New Roman" pitchFamily="18" charset="0"/>
              </a:rPr>
              <a:t>	Анастасия Петровна работала учителем начальных классов в Моркинском районе и всю свою жизнь провела в д. Каменная гора. Жила она одна, без электричества. Воду набирала из ключа, а новости узнавала из газет, оставленных туристами или отдыхающими.</a:t>
            </a:r>
          </a:p>
          <a:p>
            <a:r>
              <a:rPr lang="ru-RU" b="1">
                <a:solidFill>
                  <a:srgbClr val="0000FF"/>
                </a:solidFill>
                <a:latin typeface="Times New Roman" pitchFamily="18" charset="0"/>
              </a:rPr>
              <a:t>	Анастасия Петровна любила свою малую Родину и не покинула ее, хотя ей во время морозов было не легко В такие дни она согревалась от холода в печке.</a:t>
            </a:r>
          </a:p>
        </p:txBody>
      </p:sp>
      <p:sp>
        <p:nvSpPr>
          <p:cNvPr id="33800" name="Text Box 8"/>
          <p:cNvSpPr txBox="1">
            <a:spLocks noChangeArrowheads="1"/>
          </p:cNvSpPr>
          <p:nvPr/>
        </p:nvSpPr>
        <p:spPr bwMode="auto">
          <a:xfrm>
            <a:off x="179388" y="4724400"/>
            <a:ext cx="4211637" cy="1474788"/>
          </a:xfrm>
          <a:prstGeom prst="rect">
            <a:avLst/>
          </a:prstGeom>
          <a:noFill/>
          <a:ln w="9525">
            <a:solidFill>
              <a:schemeClr val="bg1"/>
            </a:solidFill>
            <a:miter lim="800000"/>
            <a:headEnd/>
            <a:tailEnd/>
          </a:ln>
        </p:spPr>
        <p:txBody>
          <a:bodyPr>
            <a:spAutoFit/>
          </a:bodyPr>
          <a:lstStyle/>
          <a:p>
            <a:pPr>
              <a:spcBef>
                <a:spcPct val="50000"/>
              </a:spcBef>
            </a:pPr>
            <a:r>
              <a:rPr lang="ru-RU">
                <a:solidFill>
                  <a:srgbClr val="0000FF"/>
                </a:solidFill>
              </a:rPr>
              <a:t>	</a:t>
            </a:r>
            <a:r>
              <a:rPr lang="ru-RU" b="1">
                <a:solidFill>
                  <a:srgbClr val="0000FF"/>
                </a:solidFill>
              </a:rPr>
              <a:t>У нее было небольшое хозяйство: 9 коз. Анастасия Петровна пасла их сама и даже зимой выводила на прогулку. Летом готовила сено.</a:t>
            </a: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fade">
                                      <p:cBhvr>
                                        <p:cTn id="7" dur="3000"/>
                                        <p:tgtEl>
                                          <p:spTgt spid="3379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798"/>
                                        </p:tgtEl>
                                        <p:attrNameLst>
                                          <p:attrName>style.visibility</p:attrName>
                                        </p:attrNameLst>
                                      </p:cBhvr>
                                      <p:to>
                                        <p:strVal val="visible"/>
                                      </p:to>
                                    </p:set>
                                    <p:animEffect transition="in" filter="fade">
                                      <p:cBhvr>
                                        <p:cTn id="12" dur="3000"/>
                                        <p:tgtEl>
                                          <p:spTgt spid="3379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800"/>
                                        </p:tgtEl>
                                        <p:attrNameLst>
                                          <p:attrName>style.visibility</p:attrName>
                                        </p:attrNameLst>
                                      </p:cBhvr>
                                      <p:to>
                                        <p:strVal val="visible"/>
                                      </p:to>
                                    </p:set>
                                    <p:animEffect transition="in" filter="fade">
                                      <p:cBhvr>
                                        <p:cTn id="17" dur="3000"/>
                                        <p:tgtEl>
                                          <p:spTgt spid="3380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3797"/>
                                        </p:tgtEl>
                                        <p:attrNameLst>
                                          <p:attrName>style.visibility</p:attrName>
                                        </p:attrNameLst>
                                      </p:cBhvr>
                                      <p:to>
                                        <p:strVal val="visible"/>
                                      </p:to>
                                    </p:set>
                                    <p:animEffect transition="in" filter="fade">
                                      <p:cBhvr>
                                        <p:cTn id="22" dur="3000"/>
                                        <p:tgtEl>
                                          <p:spTgt spid="33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8" grpId="0"/>
      <p:bldP spid="3380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p:cNvPicPr>
            <a:picLocks noChangeAspect="1" noChangeArrowheads="1"/>
          </p:cNvPicPr>
          <p:nvPr/>
        </p:nvPicPr>
        <p:blipFill>
          <a:blip r:embed="rId2" cstate="print"/>
          <a:srcRect/>
          <a:stretch>
            <a:fillRect/>
          </a:stretch>
        </p:blipFill>
        <p:spPr bwMode="auto">
          <a:xfrm>
            <a:off x="4284663" y="3213100"/>
            <a:ext cx="4859337" cy="3644900"/>
          </a:xfrm>
          <a:prstGeom prst="rect">
            <a:avLst/>
          </a:prstGeom>
          <a:noFill/>
          <a:ln w="9525">
            <a:noFill/>
            <a:miter lim="800000"/>
            <a:headEnd/>
            <a:tailEnd/>
          </a:ln>
        </p:spPr>
      </p:pic>
      <p:sp>
        <p:nvSpPr>
          <p:cNvPr id="19458" name="Text Box 4"/>
          <p:cNvSpPr txBox="1">
            <a:spLocks noChangeArrowheads="1"/>
          </p:cNvSpPr>
          <p:nvPr/>
        </p:nvSpPr>
        <p:spPr bwMode="auto">
          <a:xfrm>
            <a:off x="179388" y="3933825"/>
            <a:ext cx="3924300" cy="1938992"/>
          </a:xfrm>
          <a:prstGeom prst="rect">
            <a:avLst/>
          </a:prstGeom>
          <a:noFill/>
          <a:ln w="9525">
            <a:noFill/>
            <a:miter lim="800000"/>
            <a:headEnd/>
            <a:tailEnd/>
          </a:ln>
        </p:spPr>
        <p:txBody>
          <a:bodyPr>
            <a:spAutoFit/>
          </a:bodyPr>
          <a:lstStyle/>
          <a:p>
            <a:pPr algn="just">
              <a:spcBef>
                <a:spcPct val="50000"/>
              </a:spcBef>
            </a:pPr>
            <a:r>
              <a:rPr lang="ru-RU" dirty="0">
                <a:solidFill>
                  <a:srgbClr val="0000FF"/>
                </a:solidFill>
                <a:latin typeface="Times New Roman" pitchFamily="18" charset="0"/>
              </a:rPr>
              <a:t>	 </a:t>
            </a:r>
            <a:r>
              <a:rPr lang="ru-RU" sz="2000" dirty="0">
                <a:solidFill>
                  <a:srgbClr val="0000FF"/>
                </a:solidFill>
                <a:latin typeface="Times New Roman" pitchFamily="18" charset="0"/>
              </a:rPr>
              <a:t>	И есть место отдыха для всех желающих: можно просто посидеть отдохнуть, попить родниковой воды, а можно и суп сварить на костре или шашлыки пожарить. </a:t>
            </a:r>
          </a:p>
        </p:txBody>
      </p:sp>
      <p:pic>
        <p:nvPicPr>
          <p:cNvPr id="19460" name="Picture 5"/>
          <p:cNvPicPr>
            <a:picLocks noChangeAspect="1" noChangeArrowheads="1"/>
          </p:cNvPicPr>
          <p:nvPr/>
        </p:nvPicPr>
        <p:blipFill>
          <a:blip r:embed="rId3" cstate="print"/>
          <a:srcRect/>
          <a:stretch>
            <a:fillRect/>
          </a:stretch>
        </p:blipFill>
        <p:spPr bwMode="auto">
          <a:xfrm>
            <a:off x="0" y="0"/>
            <a:ext cx="4356100" cy="3267075"/>
          </a:xfrm>
          <a:prstGeom prst="rect">
            <a:avLst/>
          </a:prstGeom>
          <a:noFill/>
          <a:ln w="9525">
            <a:noFill/>
            <a:miter lim="800000"/>
            <a:headEnd/>
            <a:tailEnd/>
          </a:ln>
        </p:spPr>
      </p:pic>
      <p:sp>
        <p:nvSpPr>
          <p:cNvPr id="19462" name="Text Box 6"/>
          <p:cNvSpPr txBox="1">
            <a:spLocks noChangeArrowheads="1"/>
          </p:cNvSpPr>
          <p:nvPr/>
        </p:nvSpPr>
        <p:spPr bwMode="auto">
          <a:xfrm>
            <a:off x="4500563" y="0"/>
            <a:ext cx="4464050" cy="2862322"/>
          </a:xfrm>
          <a:prstGeom prst="rect">
            <a:avLst/>
          </a:prstGeom>
          <a:noFill/>
          <a:ln w="9525">
            <a:noFill/>
            <a:miter lim="800000"/>
            <a:headEnd/>
            <a:tailEnd/>
          </a:ln>
        </p:spPr>
        <p:txBody>
          <a:bodyPr>
            <a:spAutoFit/>
          </a:bodyPr>
          <a:lstStyle/>
          <a:p>
            <a:pPr>
              <a:spcBef>
                <a:spcPct val="50000"/>
              </a:spcBef>
            </a:pPr>
            <a:r>
              <a:rPr lang="ru-RU" b="1" dirty="0">
                <a:solidFill>
                  <a:srgbClr val="0000FF"/>
                </a:solidFill>
              </a:rPr>
              <a:t>	</a:t>
            </a:r>
            <a:r>
              <a:rPr lang="ru-RU" dirty="0">
                <a:solidFill>
                  <a:srgbClr val="0000FF"/>
                </a:solidFill>
              </a:rPr>
              <a:t>Спустившись с горы видно как из-под земли бьет один из самых известных в республике родников – ключ Каменный. Там где из-под земли на свободу выбивается прозрачный, студеный источник уставлена маленькая православная часовня. Вкусная, чистейшая, хрустальная вода – наверное, именно такую воду на Руси прозвали «живой». </a:t>
            </a: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fade">
                                      <p:cBhvr>
                                        <p:cTn id="7" dur="3000"/>
                                        <p:tgtEl>
                                          <p:spTgt spid="194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462"/>
                                        </p:tgtEl>
                                        <p:attrNameLst>
                                          <p:attrName>style.visibility</p:attrName>
                                        </p:attrNameLst>
                                      </p:cBhvr>
                                      <p:to>
                                        <p:strVal val="visible"/>
                                      </p:to>
                                    </p:set>
                                    <p:animEffect transition="in" filter="fade">
                                      <p:cBhvr>
                                        <p:cTn id="12" dur="3000"/>
                                        <p:tgtEl>
                                          <p:spTgt spid="1946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458"/>
                                        </p:tgtEl>
                                        <p:attrNameLst>
                                          <p:attrName>style.visibility</p:attrName>
                                        </p:attrNameLst>
                                      </p:cBhvr>
                                      <p:to>
                                        <p:strVal val="visible"/>
                                      </p:to>
                                    </p:set>
                                    <p:animEffect transition="in" filter="fade">
                                      <p:cBhvr>
                                        <p:cTn id="17" dur="3000"/>
                                        <p:tgtEl>
                                          <p:spTgt spid="1945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457"/>
                                        </p:tgtEl>
                                        <p:attrNameLst>
                                          <p:attrName>style.visibility</p:attrName>
                                        </p:attrNameLst>
                                      </p:cBhvr>
                                      <p:to>
                                        <p:strVal val="visible"/>
                                      </p:to>
                                    </p:set>
                                    <p:animEffect transition="in" filter="fade">
                                      <p:cBhvr>
                                        <p:cTn id="22" dur="30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4"/>
          <p:cNvPicPr>
            <a:picLocks noChangeAspect="1" noChangeArrowheads="1"/>
          </p:cNvPicPr>
          <p:nvPr/>
        </p:nvPicPr>
        <p:blipFill>
          <a:blip r:embed="rId2" cstate="print"/>
          <a:srcRect l="-249" t="11723" r="790" b="13080"/>
          <a:stretch>
            <a:fillRect/>
          </a:stretch>
        </p:blipFill>
        <p:spPr bwMode="auto">
          <a:xfrm>
            <a:off x="250825" y="3860800"/>
            <a:ext cx="3743325" cy="2690813"/>
          </a:xfrm>
          <a:prstGeom prst="rect">
            <a:avLst/>
          </a:prstGeom>
          <a:noFill/>
          <a:ln w="9525">
            <a:noFill/>
            <a:miter lim="800000"/>
            <a:headEnd/>
            <a:tailEnd/>
          </a:ln>
        </p:spPr>
      </p:pic>
      <p:sp>
        <p:nvSpPr>
          <p:cNvPr id="23556" name="Text Box 4"/>
          <p:cNvSpPr txBox="1">
            <a:spLocks noChangeArrowheads="1"/>
          </p:cNvSpPr>
          <p:nvPr/>
        </p:nvSpPr>
        <p:spPr bwMode="auto">
          <a:xfrm>
            <a:off x="6516688" y="188913"/>
            <a:ext cx="2843212" cy="3662362"/>
          </a:xfrm>
          <a:prstGeom prst="rect">
            <a:avLst/>
          </a:prstGeom>
          <a:noFill/>
          <a:ln w="9525">
            <a:noFill/>
            <a:miter lim="800000"/>
            <a:headEnd/>
            <a:tailEnd/>
          </a:ln>
        </p:spPr>
        <p:txBody>
          <a:bodyPr>
            <a:spAutoFit/>
          </a:bodyPr>
          <a:lstStyle/>
          <a:p>
            <a:pPr>
              <a:spcBef>
                <a:spcPct val="50000"/>
              </a:spcBef>
            </a:pPr>
            <a:r>
              <a:rPr lang="ru-RU"/>
              <a:t>	</a:t>
            </a:r>
            <a:r>
              <a:rPr lang="ru-RU">
                <a:solidFill>
                  <a:srgbClr val="0000FF"/>
                </a:solidFill>
              </a:rPr>
              <a:t>Недалеко от источника Каменный ключ, примерно в полутора километрах, есть 5 пещер. По рассказам Анастасии Петровны там были найдены холодные оружия в виде мечей, которые сейчас находятся в музее Русско-Шойской средней школы.</a:t>
            </a:r>
          </a:p>
        </p:txBody>
      </p:sp>
      <p:pic>
        <p:nvPicPr>
          <p:cNvPr id="23557" name="Picture 7"/>
          <p:cNvPicPr>
            <a:picLocks noChangeAspect="1" noChangeArrowheads="1"/>
          </p:cNvPicPr>
          <p:nvPr/>
        </p:nvPicPr>
        <p:blipFill>
          <a:blip r:embed="rId3" cstate="print"/>
          <a:srcRect l="-249" t="11723" r="-249" b="15823"/>
          <a:stretch>
            <a:fillRect/>
          </a:stretch>
        </p:blipFill>
        <p:spPr bwMode="auto">
          <a:xfrm>
            <a:off x="179388" y="188913"/>
            <a:ext cx="6121400" cy="3313112"/>
          </a:xfrm>
          <a:prstGeom prst="rect">
            <a:avLst/>
          </a:prstGeom>
          <a:noFill/>
          <a:ln w="9525">
            <a:noFill/>
            <a:miter lim="800000"/>
            <a:headEnd/>
            <a:tailEnd/>
          </a:ln>
        </p:spPr>
      </p:pic>
      <p:pic>
        <p:nvPicPr>
          <p:cNvPr id="23558" name="Picture 4"/>
          <p:cNvPicPr>
            <a:picLocks noChangeAspect="1" noChangeArrowheads="1"/>
          </p:cNvPicPr>
          <p:nvPr/>
        </p:nvPicPr>
        <p:blipFill>
          <a:blip r:embed="rId4" cstate="print"/>
          <a:srcRect l="-249" t="11723" r="-249" b="13080"/>
          <a:stretch>
            <a:fillRect/>
          </a:stretch>
        </p:blipFill>
        <p:spPr bwMode="auto">
          <a:xfrm>
            <a:off x="4284663" y="3933825"/>
            <a:ext cx="4572000" cy="2565400"/>
          </a:xfrm>
          <a:prstGeom prst="rect">
            <a:avLst/>
          </a:prstGeom>
          <a:noFill/>
          <a:ln w="9525">
            <a:noFill/>
            <a:miter lim="800000"/>
            <a:headEnd/>
            <a:tailEnd/>
          </a:ln>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fade">
                                      <p:cBhvr>
                                        <p:cTn id="7" dur="3000"/>
                                        <p:tgtEl>
                                          <p:spTgt spid="2355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fade">
                                      <p:cBhvr>
                                        <p:cTn id="12" dur="3000"/>
                                        <p:tgtEl>
                                          <p:spTgt spid="2355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553"/>
                                        </p:tgtEl>
                                        <p:attrNameLst>
                                          <p:attrName>style.visibility</p:attrName>
                                        </p:attrNameLst>
                                      </p:cBhvr>
                                      <p:to>
                                        <p:strVal val="visible"/>
                                      </p:to>
                                    </p:set>
                                    <p:animEffect transition="in" filter="fade">
                                      <p:cBhvr>
                                        <p:cTn id="17" dur="3000"/>
                                        <p:tgtEl>
                                          <p:spTgt spid="2355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558"/>
                                        </p:tgtEl>
                                        <p:attrNameLst>
                                          <p:attrName>style.visibility</p:attrName>
                                        </p:attrNameLst>
                                      </p:cBhvr>
                                      <p:to>
                                        <p:strVal val="visible"/>
                                      </p:to>
                                    </p:set>
                                    <p:animEffect transition="in" filter="fade">
                                      <p:cBhvr>
                                        <p:cTn id="22" dur="3000"/>
                                        <p:tgtEl>
                                          <p:spTgt spid="23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Lst>
  </p:timing>
</p:sld>
</file>

<file path=ppt/theme/theme1.xml><?xml version="1.0" encoding="utf-8"?>
<a:theme xmlns:a="http://schemas.openxmlformats.org/drawingml/2006/main" name="Оформление по умолчанию">
  <a:themeElements>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Оформление по умолчанию">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1048</TotalTime>
  <Words>411</Words>
  <Application>Microsoft Office PowerPoint</Application>
  <PresentationFormat>Экран (4:3)</PresentationFormat>
  <Paragraphs>71</Paragraphs>
  <Slides>17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Оформление по умолчанию</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Sergey</dc:creator>
  <cp:lastModifiedBy>Лида</cp:lastModifiedBy>
  <cp:revision>54</cp:revision>
  <dcterms:created xsi:type="dcterms:W3CDTF">2009-07-22T15:38:17Z</dcterms:created>
  <dcterms:modified xsi:type="dcterms:W3CDTF">2016-01-12T15:31:50Z</dcterms:modified>
</cp:coreProperties>
</file>