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483" autoAdjust="0"/>
  </p:normalViewPr>
  <p:slideViewPr>
    <p:cSldViewPr>
      <p:cViewPr varScale="1">
        <p:scale>
          <a:sx n="106" d="100"/>
          <a:sy n="106" d="100"/>
        </p:scale>
        <p:origin x="-16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73" d="100"/>
          <a:sy n="73" d="100"/>
        </p:scale>
        <p:origin x="-1452" y="-4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B529B1-9CE3-40BA-89E0-C7166CF50B4F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2A4198-D29A-4BB6-B6BE-9DB8C1232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095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Здравствуйте!   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настоящее время, многие ученые говорят о том, что экология – это комплексная наука, также отмечают, что на микроклимат влияет много факторов. </a:t>
            </a: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Большую роль для нормальной жизни населения играют зеленые насаждения. Именно их можно назвать «фабрикой кислорода» на планете, т.к. они поглощают огромные количества вредных веществ. </a:t>
            </a: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Этим летом мне посчастливилось снова отдохнуть в доме отдыха 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Торово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». В начале лета я прочитал энциклопедию «Большая книга «ПОЧЕМУ», в которой меня заинтересовал опыт, объясняющий как можно изучить внешнее строение коры деревьев, и мы решили посвятить этому свою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работу: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Особенности внешнего строения коры деревьев».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Интересно: какова роль коры и для чего она нужна деревьям, каковы ее внешние характеристики.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Как можно сохранить деревья.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A4198-D29A-4BB6-B6BE-9DB8C123276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Выводы работы, озвучим только некоторые из них, которые связаны с особенностями коры:</a:t>
            </a:r>
          </a:p>
          <a:p>
            <a:pPr lvl="0"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Кора у хвойных деревьев преимущественно бугристо-шершавая. </a:t>
            </a:r>
          </a:p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 лиственных – шершавая.</a:t>
            </a:r>
          </a:p>
          <a:p>
            <a:pPr lvl="0"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коре хвойных деревьях (сосна) есть трещины от морозов и эти деревья уже немолодые.</a:t>
            </a:r>
          </a:p>
          <a:p>
            <a:pPr lvl="0"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На яблоне также была отмечена большая трещина, которая возможно преобразуется в дупло, соответственно ее необходимо закрашивать садовой замазкой или масляной краской.</a:t>
            </a:r>
          </a:p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 На территории дома отдыха кора исследуемых деревьев находится практически в нормальном состоянии, у большинства исследуемых деревьев нет повреждений на коре, кора всех лиственных деревьев покрывается раствором извести.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A4198-D29A-4BB6-B6BE-9DB8C123276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заключение нашей работы</a:t>
            </a:r>
            <a:r>
              <a:rPr lang="ru-RU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мы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определим рекомендации для сохранения </a:t>
            </a:r>
            <a:r>
              <a:rPr lang="ru-RU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дендрофлоры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дома отдыха «</a:t>
            </a:r>
            <a:r>
              <a:rPr lang="ru-RU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Торово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»: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необходимо проводить подкормку (корневую –  внесением в почву или внекорневую – путем опрыскивания листьев растений);</a:t>
            </a:r>
          </a:p>
          <a:p>
            <a:pPr lvl="0"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в сухие и жаркие летние  месяцы  желательно проводить освежающие орошения кроны деревьев, т.к. омытые листья  лучше усваивают углекислоту;</a:t>
            </a:r>
          </a:p>
          <a:p>
            <a:pPr lvl="0"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почву под корнями деревьев и кустарников желательно периодически рыхлить.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A4198-D29A-4BB6-B6BE-9DB8C123276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Итак, наши наблюдения позволили нам более подробно изучить особенности окраски коры деревьев и подтвердили нашу гипотезу о том, что внешний вид территории турбазы «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Торово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определяется крупными растениями, кора которых может претерпевать изменения и сами они требуют обновления. Следовательно, нужны рекомендации для сохранения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дендрофлоры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изучаемой территории, которые мы и составили.</a:t>
            </a:r>
            <a:endParaRPr lang="ru-RU" smtClean="0"/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A4198-D29A-4BB6-B6BE-9DB8C1232769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Цель </a:t>
            </a:r>
            <a:r>
              <a:rPr lang="ru-RU" b="1" dirty="0" smtClean="0"/>
              <a:t>нашей работы: </a:t>
            </a:r>
            <a:r>
              <a:rPr lang="ru-RU" dirty="0" smtClean="0"/>
              <a:t>составить паспорт деревьев, произрастающих на территории дома отдыха «</a:t>
            </a:r>
            <a:r>
              <a:rPr lang="ru-RU" dirty="0" err="1" smtClean="0"/>
              <a:t>Торово</a:t>
            </a:r>
            <a:r>
              <a:rPr lang="ru-RU" dirty="0" smtClean="0"/>
              <a:t>» и рекомендации по их уходу на основе изучения внешнего строения коры деревьев.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A4198-D29A-4BB6-B6BE-9DB8C123276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Задачи нашей работы: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Провести внешнее описание коры деревьев на территории дома отдыха.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Рассмотреть способы паспортизации деревьев.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Сформулировать рекомендации для сохранения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дендрофлоры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изучаемой территории.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A4198-D29A-4BB6-B6BE-9DB8C123276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достижения поставленной цели и решения поставленных задач мы прошли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следующие этапы: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Планирование работы (рассмотрение методики паспортизации).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Практический (реализация проекта: наблюдение и фотонаблюдение, сравнение).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Создание конечного продукта (паспорт деревьев турбазы «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Торово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и рекомендации по уходу за ними для сохранения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дендрофлоры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A4198-D29A-4BB6-B6BE-9DB8C123276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Дерево представляет собой многолетнее растение, имеющее ствол из древесины с лиственной кроной. Растущее дерево состоит из кроны, ствола и корней. Для нас важно, более подробно рассмотреть особенности коры деревьев, т.к. именно она является предметом нашего исследования.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A4198-D29A-4BB6-B6BE-9DB8C1232769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Корой называется внешняя оболочка ствола дерева, либо корня, а точнее это внешняя покровная часть. Кора деревьев выполняет две важные функции: защитная (кора предотвращает повреждения внутренней части дерева и защищает древесину от высыхания); питательная (служит проводником полезных веществ, питающих дерево).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A4198-D29A-4BB6-B6BE-9DB8C123276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Кора деревьев защищает и питает их, позволяет им не только сохранять свой видовой состав, но и создавать определенный баланс в природе. В свою очередь деревья оказывают большое экологическое значение на окружающую природу, создают противошумовой эффект, зеленый  массив имеет значение и для поддержания оптимальной влажности воздуха. </a:t>
            </a:r>
          </a:p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Таким образом, кора деревьев показывает их уровень здоровья, ее цвет и структура являются видовым признаком дерева и по ее внешнему виду можно выполнить паспортизацию деревьев. Однако сильно на количество деревьев и их кору влияет экологическое состояние местности, за поддержание которой отвечает человек. Меняя жизнь природы, мы неосознанно вмешиваемся в жизнь растений, что еще раз подтверждает о необходимости сбережения природы.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A4198-D29A-4BB6-B6BE-9DB8C123276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теоретической части работы,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при выполнении первого этапа -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мы выяснили, что кора деревьев показывает уровень здоровья растения, как и кожа человека, цвет и ее структура являются видовым признаком растения и по ее внешнему виду можно выполнить паспортизацию деревьев. Данную работу лучше всего организовать на определенной территории. Мы выбрали территорию дома отдыха «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Торово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так как на данной территории достаточно широкий видовой состав деревьев.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A4198-D29A-4BB6-B6BE-9DB8C123276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втором этапе мы перешли к  исследованию коры деревьев и составления</a:t>
            </a:r>
            <a:r>
              <a:rPr lang="ru-RU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их паспорта.</a:t>
            </a:r>
          </a:p>
          <a:p>
            <a:pPr algn="just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Нами были исследованы 14 видов деревьев. Изучались особенности коры на ощупь, внешний вид, определялся ее запах и цвет. Выполнялась зарисовка коры дерева на кальке, был собран дополнительный материал (листья, плоды). Результаты исследования заносились в лист наблюдений и оформлен альбом – паспорт растений.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A4198-D29A-4BB6-B6BE-9DB8C123276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hyperlink" Target="http://elenaisaeva.ru/%d1%8d%d0%ba%d0%be%d0%bb%d0%be%d0%b3%d0%b8%d1%87%d0%b5%d1%81%d0%ba%d0%b0%d1%8f-%d1%82%d1%80%d0%be%d0%bf%d0%b0-%d0%b7%d0%b0%d0%bd%d1%8f%d1%82%d0%b8%d1%8f-%d1%81%d0%be-%d1%88%d0%ba%d0%be%d0%bb%d1%8c/img_5635/" TargetMode="External"/><Relationship Id="rId7" Type="http://schemas.openxmlformats.org/officeDocument/2006/relationships/hyperlink" Target="http://elenaisaeva.ru/%d1%8d%d0%ba%d0%be%d0%bb%d0%be%d0%b3%d0%b8%d1%87%d0%b5%d1%81%d0%ba%d0%b0%d1%8f-%d1%82%d1%80%d0%be%d0%bf%d0%b0-%d0%b7%d0%b0%d0%bd%d1%8f%d1%82%d0%b8%d1%8f-%d1%81%d0%be-%d1%88%d0%ba%d0%be%d0%bb%d1%8c/img_5335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hyperlink" Target="http://elenaisaeva.ru/%d1%8d%d0%ba%d0%be%d0%bb%d0%be%d0%b3%d0%b8%d1%87%d0%b5%d1%81%d0%ba%d0%b0%d1%8f-%d1%82%d1%80%d0%be%d0%bf%d0%b0-%d0%b7%d0%b0%d0%bd%d1%8f%d1%82%d0%b8%d1%8f-%d1%81%d0%be-%d1%88%d0%ba%d0%be%d0%bb%d1%8c/img_4083/" TargetMode="External"/><Relationship Id="rId4" Type="http://schemas.openxmlformats.org/officeDocument/2006/relationships/image" Target="../media/image3.jpeg"/><Relationship Id="rId9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6016" y="2492896"/>
            <a:ext cx="3313355" cy="1728192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/>
              <a:t>Особенности внешнего строения коры деревьев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4365104"/>
            <a:ext cx="3672408" cy="1872208"/>
          </a:xfrm>
        </p:spPr>
        <p:txBody>
          <a:bodyPr>
            <a:normAutofit fontScale="25000" lnSpcReduction="20000"/>
          </a:bodyPr>
          <a:lstStyle/>
          <a:p>
            <a:r>
              <a:rPr lang="ru-RU" sz="7200" dirty="0">
                <a:latin typeface="Bookman Old Style" pitchFamily="18" charset="0"/>
              </a:rPr>
              <a:t>Ламанов </a:t>
            </a:r>
            <a:r>
              <a:rPr lang="ru-RU" sz="7200" dirty="0" smtClean="0">
                <a:latin typeface="Bookman Old Style" pitchFamily="18" charset="0"/>
              </a:rPr>
              <a:t>Павел, обучающийся  4 </a:t>
            </a:r>
            <a:r>
              <a:rPr lang="ru-RU" sz="7200" dirty="0">
                <a:latin typeface="Bookman Old Style" pitchFamily="18" charset="0"/>
              </a:rPr>
              <a:t>«Б» класса</a:t>
            </a:r>
          </a:p>
          <a:p>
            <a:r>
              <a:rPr lang="ru-RU" sz="7200" dirty="0" smtClean="0">
                <a:latin typeface="Bookman Old Style" pitchFamily="18" charset="0"/>
              </a:rPr>
              <a:t>МБОУ «СОШ № </a:t>
            </a:r>
            <a:r>
              <a:rPr lang="ru-RU" sz="7200" dirty="0">
                <a:latin typeface="Bookman Old Style" pitchFamily="18" charset="0"/>
              </a:rPr>
              <a:t>13»</a:t>
            </a:r>
          </a:p>
          <a:p>
            <a:endParaRPr lang="ru-RU" sz="7200" dirty="0" smtClean="0">
              <a:latin typeface="Bookman Old Style" pitchFamily="18" charset="0"/>
            </a:endParaRPr>
          </a:p>
          <a:p>
            <a:r>
              <a:rPr lang="ru-RU" sz="7200" dirty="0" smtClean="0">
                <a:latin typeface="Bookman Old Style" pitchFamily="18" charset="0"/>
              </a:rPr>
              <a:t>Руководитель работы: </a:t>
            </a:r>
            <a:r>
              <a:rPr lang="ru-RU" sz="7200" dirty="0">
                <a:latin typeface="Bookman Old Style" pitchFamily="18" charset="0"/>
              </a:rPr>
              <a:t>Редькина Светлана Михайловна</a:t>
            </a:r>
          </a:p>
          <a:p>
            <a:endParaRPr lang="ru-RU" sz="8000" dirty="0"/>
          </a:p>
          <a:p>
            <a:r>
              <a:rPr lang="ru-RU" sz="8000" b="1" dirty="0"/>
              <a:t> </a:t>
            </a:r>
            <a:endParaRPr lang="ru-RU" sz="8000" dirty="0"/>
          </a:p>
          <a:p>
            <a:r>
              <a:rPr lang="ru-RU" sz="8000" b="1" dirty="0"/>
              <a:t> </a:t>
            </a:r>
            <a:endParaRPr lang="ru-RU" sz="8000" dirty="0"/>
          </a:p>
          <a:p>
            <a:r>
              <a:rPr lang="ru-RU" sz="8000" b="1" dirty="0"/>
              <a:t> </a:t>
            </a:r>
            <a:endParaRPr lang="ru-RU" sz="8000" dirty="0"/>
          </a:p>
          <a:p>
            <a:r>
              <a:rPr lang="ru-RU" sz="8000" b="1" dirty="0"/>
              <a:t> </a:t>
            </a:r>
            <a:endParaRPr lang="ru-RU" sz="8000" dirty="0"/>
          </a:p>
          <a:p>
            <a:r>
              <a:rPr lang="ru-RU" sz="8000" b="1" dirty="0"/>
              <a:t> </a:t>
            </a:r>
            <a:endParaRPr lang="ru-RU" sz="8000" dirty="0"/>
          </a:p>
          <a:p>
            <a:r>
              <a:rPr lang="ru-RU" sz="8000" b="1" dirty="0"/>
              <a:t> </a:t>
            </a:r>
            <a:endParaRPr lang="ru-RU" sz="8000" dirty="0"/>
          </a:p>
          <a:p>
            <a:r>
              <a:rPr lang="ru-RU" sz="8000" dirty="0"/>
              <a:t> </a:t>
            </a:r>
          </a:p>
          <a:p>
            <a:r>
              <a:rPr lang="ru-RU" sz="8000" dirty="0"/>
              <a:t> </a:t>
            </a:r>
          </a:p>
          <a:p>
            <a:r>
              <a:rPr lang="ru-RU" sz="8000" dirty="0"/>
              <a:t> </a:t>
            </a:r>
          </a:p>
          <a:p>
            <a:r>
              <a:rPr lang="ru-RU" sz="8000" dirty="0"/>
              <a:t> </a:t>
            </a:r>
          </a:p>
          <a:p>
            <a:endParaRPr lang="ru-RU" dirty="0"/>
          </a:p>
        </p:txBody>
      </p:sp>
      <p:pic>
        <p:nvPicPr>
          <p:cNvPr id="1026" name="Picture 2" descr="C:\Documents and Settings\Лидия\Мои документы\Павел задания\ИР Павел\новое исследование\Конф про деревья\фото\P10702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82712" y="1314959"/>
            <a:ext cx="4976587" cy="37320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739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060848"/>
            <a:ext cx="7848872" cy="4248472"/>
          </a:xfrm>
        </p:spPr>
        <p:txBody>
          <a:bodyPr>
            <a:normAutofit fontScale="55000" lnSpcReduction="20000"/>
          </a:bodyPr>
          <a:lstStyle/>
          <a:p>
            <a:pPr lvl="0" algn="just"/>
            <a:r>
              <a:rPr lang="ru-RU" sz="2900" dirty="0" smtClean="0"/>
              <a:t>Несмотря </a:t>
            </a:r>
            <a:r>
              <a:rPr lang="ru-RU" sz="2900" dirty="0"/>
              <a:t>на одинаковый цвет, виды деревьев имеют разный оттенок.</a:t>
            </a:r>
          </a:p>
          <a:p>
            <a:pPr lvl="0" algn="just"/>
            <a:r>
              <a:rPr lang="ru-RU" sz="2900" dirty="0"/>
              <a:t>Виды деревьев отличаются своеобразным запахом. Хвойные деревья имеют более ярко выраженный смолистый запах, лиственные деревья запах имеют более яркий в момент цветения.</a:t>
            </a:r>
          </a:p>
          <a:p>
            <a:pPr lvl="0" algn="just"/>
            <a:r>
              <a:rPr lang="ru-RU" sz="2900" dirty="0"/>
              <a:t>Хвойные деревья различаются наличием смолы (сосна, ель, пихта), а лиственные – липкими выделениями (тополь, липа).</a:t>
            </a:r>
          </a:p>
          <a:p>
            <a:pPr lvl="0" algn="just"/>
            <a:r>
              <a:rPr lang="ru-RU" sz="2900" dirty="0"/>
              <a:t>Кора у хвойных деревьев преимущественно бугристо-шершавая. </a:t>
            </a:r>
            <a:endParaRPr lang="ru-RU" sz="2900" dirty="0" smtClean="0"/>
          </a:p>
          <a:p>
            <a:pPr marL="68580" lvl="0" indent="0" algn="just">
              <a:buNone/>
            </a:pPr>
            <a:r>
              <a:rPr lang="ru-RU" sz="2900" dirty="0"/>
              <a:t> </a:t>
            </a:r>
            <a:r>
              <a:rPr lang="ru-RU" sz="2900" dirty="0" smtClean="0"/>
              <a:t>    У </a:t>
            </a:r>
            <a:r>
              <a:rPr lang="ru-RU" sz="2900" dirty="0"/>
              <a:t>лиственных – шершавая.</a:t>
            </a:r>
          </a:p>
          <a:p>
            <a:pPr lvl="0" algn="just"/>
            <a:r>
              <a:rPr lang="ru-RU" sz="2900" dirty="0" smtClean="0"/>
              <a:t>На </a:t>
            </a:r>
            <a:r>
              <a:rPr lang="ru-RU" sz="2900" dirty="0"/>
              <a:t>территории дома отдыха кора исследуемых деревьев находится практически в нормальном состоянии, у большинства исследуемых деревьев нет повреждений на коре, кора всех лиственных деревьев покрывается раствором извести.</a:t>
            </a:r>
          </a:p>
          <a:p>
            <a:pPr lvl="0" algn="just"/>
            <a:r>
              <a:rPr lang="ru-RU" sz="2900" dirty="0"/>
              <a:t>На коре хвойных деревьях (сосна) есть трещины от морозов и эти деревья уже немолодые.</a:t>
            </a:r>
          </a:p>
          <a:p>
            <a:pPr lvl="0" algn="just"/>
            <a:r>
              <a:rPr lang="ru-RU" sz="2900" dirty="0"/>
              <a:t>На яблоне также была отмечена большая трещина, которая возможно преобразуется в дупло, соответственно ее необходимо закрашивать садовой замазкой или масляной краской.</a:t>
            </a:r>
          </a:p>
          <a:p>
            <a:pPr lvl="0" algn="just"/>
            <a:r>
              <a:rPr lang="ru-RU" sz="2900" dirty="0"/>
              <a:t>Этой весной на территории дома отдыха высажены молодые саженцы (березы, липы).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2008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/>
              <a:t>Выводы по практической части работы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408052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852936"/>
            <a:ext cx="7416824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 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677466"/>
              </p:ext>
            </p:extLst>
          </p:nvPr>
        </p:nvGraphicFramePr>
        <p:xfrm>
          <a:off x="683568" y="764704"/>
          <a:ext cx="7776864" cy="5670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76864"/>
              </a:tblGrid>
              <a:tr h="81572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Рекомендации для сохранения </a:t>
                      </a:r>
                      <a:r>
                        <a:rPr lang="ru-RU" sz="2000" b="1" dirty="0" err="1" smtClean="0"/>
                        <a:t>дендрофлоры</a:t>
                      </a:r>
                      <a:r>
                        <a:rPr lang="ru-RU" sz="2000" b="1" dirty="0" smtClean="0"/>
                        <a:t> </a:t>
                      </a:r>
                    </a:p>
                    <a:p>
                      <a:pPr algn="ctr"/>
                      <a:r>
                        <a:rPr lang="ru-RU" sz="2000" b="1" dirty="0" smtClean="0"/>
                        <a:t>дома отдыха «</a:t>
                      </a:r>
                      <a:r>
                        <a:rPr lang="ru-RU" sz="2000" b="1" dirty="0" err="1" smtClean="0"/>
                        <a:t>Торово</a:t>
                      </a:r>
                      <a:r>
                        <a:rPr lang="ru-RU" sz="2000" b="1" dirty="0" smtClean="0"/>
                        <a:t>»</a:t>
                      </a:r>
                      <a:endParaRPr lang="ru-RU" sz="2000" dirty="0"/>
                    </a:p>
                  </a:txBody>
                  <a:tcPr/>
                </a:tc>
              </a:tr>
              <a:tr h="745869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необходимо проводить подкормку (корневую –  внесением в почву или внекорневую – путем опрыскивания листьев растений)</a:t>
                      </a:r>
                      <a:endParaRPr lang="ru-RU" dirty="0"/>
                    </a:p>
                  </a:txBody>
                  <a:tcPr/>
                </a:tc>
              </a:tr>
              <a:tr h="1068459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в сухие и жаркие летние  месяцы  желательно проводить освежающие орошения кроны деревьев, т.к. омытые листья  лучше усваивают углекислоту</a:t>
                      </a:r>
                      <a:endParaRPr lang="ru-RU" dirty="0"/>
                    </a:p>
                  </a:txBody>
                  <a:tcPr/>
                </a:tc>
              </a:tr>
              <a:tr h="739702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почву под корнями деревьев и кустарников желательно периодически рыхлить</a:t>
                      </a:r>
                      <a:endParaRPr lang="ru-RU" dirty="0"/>
                    </a:p>
                  </a:txBody>
                  <a:tcPr/>
                </a:tc>
              </a:tr>
              <a:tr h="37466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Вывод 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1774266">
                <a:tc>
                  <a:txBody>
                    <a:bodyPr/>
                    <a:lstStyle/>
                    <a:p>
                      <a:pPr algn="just"/>
                      <a:r>
                        <a:rPr lang="ru-RU" sz="1700" dirty="0" smtClean="0"/>
                        <a:t>Наши наблюдения позволили нам более подробно изучить особенности окраски коры деревьев и подтвердили нашу гипотезу о том, что </a:t>
                      </a:r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внешний вид территории турбазы «</a:t>
                      </a:r>
                      <a:r>
                        <a:rPr lang="ru-RU" sz="17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Торово</a:t>
                      </a:r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 определяется крупными растениями, кора которых может претерпевать изменения и сами они требуют обновления. Следовательно, нужны рекомендации для сохранения </a:t>
                      </a:r>
                      <a:r>
                        <a:rPr lang="ru-RU" sz="17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дендрофлоры</a:t>
                      </a:r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изучаемой территории, которые мы и составили.</a:t>
                      </a:r>
                      <a:endParaRPr lang="ru-RU" sz="17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5516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7" y="1052736"/>
            <a:ext cx="7811291" cy="673144"/>
          </a:xfrm>
        </p:spPr>
        <p:txBody>
          <a:bodyPr>
            <a:noAutofit/>
          </a:bodyPr>
          <a:lstStyle/>
          <a:p>
            <a:pPr algn="ctr"/>
            <a:r>
              <a:rPr lang="ru-RU" sz="4400" b="1" i="1" dirty="0" smtClean="0"/>
              <a:t>Практическое значение</a:t>
            </a:r>
            <a:endParaRPr lang="ru-RU" sz="44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5229200"/>
            <a:ext cx="7730823" cy="1008112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4400" b="1" i="1" dirty="0" smtClean="0">
                <a:solidFill>
                  <a:srgbClr val="92D050"/>
                </a:solidFill>
              </a:rPr>
              <a:t>Спасибо </a:t>
            </a:r>
            <a:r>
              <a:rPr lang="ru-RU" sz="4400" b="1" i="1" dirty="0">
                <a:solidFill>
                  <a:srgbClr val="92D050"/>
                </a:solidFill>
              </a:rPr>
              <a:t>за внимание !</a:t>
            </a:r>
          </a:p>
        </p:txBody>
      </p:sp>
      <p:pic>
        <p:nvPicPr>
          <p:cNvPr id="5125" name="Picture 5" descr="C:\Documents and Settings\Лидия\Рабочий стол\10054962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02890"/>
            <a:ext cx="1756258" cy="2332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42132" y="1866557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7188" algn="just"/>
            <a:r>
              <a:rPr lang="ru-RU" sz="2000" dirty="0">
                <a:latin typeface="Garamond" pitchFamily="18" charset="0"/>
              </a:rPr>
              <a:t>Результатом нашей работы стало составление паспорта деревьев </a:t>
            </a:r>
            <a:r>
              <a:rPr lang="ru-RU" sz="2000" dirty="0" smtClean="0">
                <a:latin typeface="Garamond" pitchFamily="18" charset="0"/>
              </a:rPr>
              <a:t>и </a:t>
            </a:r>
            <a:r>
              <a:rPr lang="ru-RU" sz="2000" dirty="0">
                <a:latin typeface="Garamond" pitchFamily="18" charset="0"/>
              </a:rPr>
              <a:t>определение рекомендаций для сохранения </a:t>
            </a:r>
            <a:r>
              <a:rPr lang="ru-RU" sz="2000" dirty="0" err="1">
                <a:latin typeface="Garamond" pitchFamily="18" charset="0"/>
              </a:rPr>
              <a:t>дендрофлоры</a:t>
            </a:r>
            <a:r>
              <a:rPr lang="ru-RU" sz="2000" dirty="0">
                <a:latin typeface="Garamond" pitchFamily="18" charset="0"/>
              </a:rPr>
              <a:t> дома отдыха</a:t>
            </a:r>
            <a:r>
              <a:rPr lang="ru-RU" sz="2000" dirty="0" smtClean="0">
                <a:latin typeface="Garamond" pitchFamily="18" charset="0"/>
              </a:rPr>
              <a:t>.</a:t>
            </a:r>
          </a:p>
          <a:p>
            <a:pPr indent="357188" algn="just"/>
            <a:r>
              <a:rPr lang="ru-RU" sz="2000" dirty="0" smtClean="0">
                <a:latin typeface="Garamond" pitchFamily="18" charset="0"/>
              </a:rPr>
              <a:t>Данную </a:t>
            </a:r>
            <a:r>
              <a:rPr lang="ru-RU" sz="2000" dirty="0">
                <a:latin typeface="Garamond" pitchFamily="18" charset="0"/>
              </a:rPr>
              <a:t>работу и результаты исследования можно использовать учителями и учениками начальных классов при изучении Окружающего мира и учителями биологии.</a:t>
            </a:r>
          </a:p>
        </p:txBody>
      </p:sp>
      <p:pic>
        <p:nvPicPr>
          <p:cNvPr id="1026" name="Picture 2" descr="http://www.drofa.ru/images/data/cat/4651_bi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560" y="2093712"/>
            <a:ext cx="1884734" cy="245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955633" y="4522536"/>
            <a:ext cx="119616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>
                <a:latin typeface="Garamond" pitchFamily="18" charset="0"/>
              </a:rPr>
              <a:t>http://</a:t>
            </a:r>
            <a:r>
              <a:rPr lang="en-US" sz="1100" dirty="0" smtClean="0">
                <a:latin typeface="Garamond" pitchFamily="18" charset="0"/>
              </a:rPr>
              <a:t>go.mail.ru</a:t>
            </a:r>
            <a:r>
              <a:rPr lang="ru-RU" sz="1100" dirty="0" smtClean="0">
                <a:latin typeface="Garamond" pitchFamily="18" charset="0"/>
              </a:rPr>
              <a:t>/</a:t>
            </a:r>
            <a:endParaRPr lang="ru-RU" sz="1100" dirty="0">
              <a:latin typeface="Garamond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534133" y="4565398"/>
            <a:ext cx="119616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>
                <a:latin typeface="Garamond" pitchFamily="18" charset="0"/>
              </a:rPr>
              <a:t>http://</a:t>
            </a:r>
            <a:r>
              <a:rPr lang="en-US" sz="1100" dirty="0" smtClean="0">
                <a:latin typeface="Garamond" pitchFamily="18" charset="0"/>
              </a:rPr>
              <a:t>go.mail.ru</a:t>
            </a:r>
            <a:r>
              <a:rPr lang="ru-RU" sz="1100" dirty="0" smtClean="0">
                <a:latin typeface="Garamond" pitchFamily="18" charset="0"/>
              </a:rPr>
              <a:t>/</a:t>
            </a:r>
            <a:endParaRPr lang="ru-RU" sz="1100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0248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045449"/>
            <a:ext cx="7024744" cy="792088"/>
          </a:xfrm>
        </p:spPr>
        <p:txBody>
          <a:bodyPr>
            <a:normAutofit/>
          </a:bodyPr>
          <a:lstStyle/>
          <a:p>
            <a:r>
              <a:rPr lang="ru-RU" sz="3800" b="1" i="1" dirty="0"/>
              <a:t>Цель работы</a:t>
            </a:r>
            <a:endParaRPr lang="ru-RU" sz="3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204864"/>
            <a:ext cx="7344932" cy="3508977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составить паспорт деревьев, произрастающих на территории дома отдыха «</a:t>
            </a:r>
            <a:r>
              <a:rPr lang="ru-RU" dirty="0" err="1" smtClean="0"/>
              <a:t>Торово</a:t>
            </a:r>
            <a:r>
              <a:rPr lang="ru-RU" dirty="0" smtClean="0"/>
              <a:t>» и рекомендации по уходу за ними на основе изучения внешнего строения коры деревьев.</a:t>
            </a:r>
          </a:p>
          <a:p>
            <a:pPr algn="just"/>
            <a:endParaRPr lang="ru-RU" dirty="0"/>
          </a:p>
        </p:txBody>
      </p:sp>
      <p:pic>
        <p:nvPicPr>
          <p:cNvPr id="2050" name="Рисунок 284" descr="http://elenaisaeva.ru/wp-content/uploads/2012/07/IMG_5635-500x333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79" y="4365104"/>
            <a:ext cx="2212975" cy="14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Рисунок 285" descr="http://elenaisaeva.ru/wp-content/uploads/2012/07/IMG_4083-500x333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335511"/>
            <a:ext cx="2282825" cy="149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Рисунок 287" descr="http://elenaisaeva.ru/wp-content/uploads/2012/07/IMG_5335-500x333.jp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330748"/>
            <a:ext cx="2290762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Documents and Settings\Лидия\Мои документы\Павел задания\ИР Павел\новое исследование\Конф про деревья\Доп материалы\т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4624"/>
            <a:ext cx="2802310" cy="20016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934219" y="2046274"/>
            <a:ext cx="148470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100" dirty="0">
                <a:latin typeface="Garamond" pitchFamily="18" charset="0"/>
              </a:rPr>
              <a:t>http://www.torovo.ru/</a:t>
            </a:r>
            <a:endParaRPr lang="ru-RU" sz="1100" dirty="0">
              <a:latin typeface="Garamond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033277" y="5864770"/>
            <a:ext cx="119616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>
                <a:latin typeface="Garamond" pitchFamily="18" charset="0"/>
              </a:rPr>
              <a:t>http://</a:t>
            </a:r>
            <a:r>
              <a:rPr lang="en-US" sz="1100" dirty="0" smtClean="0">
                <a:latin typeface="Garamond" pitchFamily="18" charset="0"/>
              </a:rPr>
              <a:t>go.mail.ru</a:t>
            </a:r>
            <a:r>
              <a:rPr lang="ru-RU" sz="1100" dirty="0" smtClean="0">
                <a:latin typeface="Garamond" pitchFamily="18" charset="0"/>
              </a:rPr>
              <a:t>/</a:t>
            </a:r>
            <a:endParaRPr lang="ru-RU" sz="1100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286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024744" cy="817160"/>
          </a:xfrm>
        </p:spPr>
        <p:txBody>
          <a:bodyPr>
            <a:normAutofit/>
          </a:bodyPr>
          <a:lstStyle/>
          <a:p>
            <a:r>
              <a:rPr lang="ru-RU" sz="3800" b="1" i="1" dirty="0"/>
              <a:t>Задачи работы</a:t>
            </a:r>
            <a:endParaRPr lang="ru-RU" sz="3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916832"/>
            <a:ext cx="7056900" cy="3915797"/>
          </a:xfrm>
        </p:spPr>
        <p:txBody>
          <a:bodyPr>
            <a:normAutofit/>
          </a:bodyPr>
          <a:lstStyle/>
          <a:p>
            <a:pPr lvl="0" algn="just"/>
            <a:r>
              <a:rPr lang="ru-RU" sz="2800" dirty="0" smtClean="0"/>
              <a:t>Провести внешнее описание коры деревьев на территории дома отдыха.</a:t>
            </a:r>
          </a:p>
          <a:p>
            <a:pPr lvl="0" algn="just"/>
            <a:r>
              <a:rPr lang="ru-RU" sz="2800" dirty="0" smtClean="0"/>
              <a:t>Рассмотреть способы паспортизации деревьев.</a:t>
            </a:r>
          </a:p>
          <a:p>
            <a:pPr lvl="0" algn="just"/>
            <a:r>
              <a:rPr lang="ru-RU" sz="2800" dirty="0" smtClean="0"/>
              <a:t>Сформулировать рекомендации для сохранения </a:t>
            </a:r>
            <a:r>
              <a:rPr lang="ru-RU" sz="2800" dirty="0" err="1" smtClean="0"/>
              <a:t>дендрофлоры</a:t>
            </a:r>
            <a:r>
              <a:rPr lang="ru-RU" sz="2800" dirty="0" smtClean="0"/>
              <a:t> на изучаемой территории.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7198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484784"/>
            <a:ext cx="7632848" cy="4824536"/>
          </a:xfrm>
        </p:spPr>
        <p:txBody>
          <a:bodyPr>
            <a:noAutofit/>
          </a:bodyPr>
          <a:lstStyle/>
          <a:p>
            <a:pPr algn="ctr"/>
            <a:r>
              <a:rPr lang="ru-RU" sz="2000" b="1" i="1" dirty="0"/>
              <a:t>Объект </a:t>
            </a:r>
            <a:r>
              <a:rPr lang="ru-RU" sz="2000" b="1" i="1" dirty="0" smtClean="0"/>
              <a:t>исследования</a:t>
            </a:r>
            <a:br>
              <a:rPr lang="ru-RU" sz="2000" b="1" i="1" dirty="0" smtClean="0"/>
            </a:br>
            <a:r>
              <a:rPr lang="ru-RU" sz="2000" dirty="0" smtClean="0">
                <a:solidFill>
                  <a:schemeClr val="tx1"/>
                </a:solidFill>
              </a:rPr>
              <a:t>Жизнь </a:t>
            </a:r>
            <a:r>
              <a:rPr lang="ru-RU" sz="2000" dirty="0">
                <a:solidFill>
                  <a:schemeClr val="tx1"/>
                </a:solidFill>
              </a:rPr>
              <a:t>деревьев в природе.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b="1" i="1" dirty="0" smtClean="0"/>
              <a:t>Предмет исследования </a:t>
            </a:r>
            <a:br>
              <a:rPr lang="ru-RU" sz="2000" b="1" i="1" dirty="0" smtClean="0"/>
            </a:br>
            <a:r>
              <a:rPr lang="ru-RU" sz="2000" dirty="0" smtClean="0">
                <a:solidFill>
                  <a:schemeClr val="tx1"/>
                </a:solidFill>
              </a:rPr>
              <a:t>Особенности </a:t>
            </a:r>
            <a:r>
              <a:rPr lang="ru-RU" sz="2000" dirty="0">
                <a:solidFill>
                  <a:schemeClr val="tx1"/>
                </a:solidFill>
              </a:rPr>
              <a:t>внешнего строения коры деревьев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  <a:r>
              <a:rPr lang="ru-RU" sz="2000" b="1" dirty="0"/>
              <a:t>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i="1" dirty="0" smtClean="0"/>
              <a:t>Гипотеза исследования</a:t>
            </a:r>
            <a:br>
              <a:rPr lang="ru-RU" sz="2000" b="1" i="1" dirty="0" smtClean="0"/>
            </a:br>
            <a:r>
              <a:rPr lang="ru-RU" sz="2000" dirty="0">
                <a:solidFill>
                  <a:schemeClr val="tx1"/>
                </a:solidFill>
              </a:rPr>
              <a:t>Внешний вид территории турбазы «</a:t>
            </a:r>
            <a:r>
              <a:rPr lang="ru-RU" sz="2000" dirty="0" err="1">
                <a:solidFill>
                  <a:schemeClr val="tx1"/>
                </a:solidFill>
              </a:rPr>
              <a:t>Торово</a:t>
            </a:r>
            <a:r>
              <a:rPr lang="ru-RU" sz="2000" dirty="0">
                <a:solidFill>
                  <a:schemeClr val="tx1"/>
                </a:solidFill>
              </a:rPr>
              <a:t>» определяется крупными растениями, кора которых может претерпевать изменения и сами они требуют обновления. </a:t>
            </a:r>
            <a:r>
              <a:rPr lang="ru-RU" sz="2000" dirty="0" smtClean="0">
                <a:solidFill>
                  <a:schemeClr val="tx1"/>
                </a:solidFill>
              </a:rPr>
              <a:t>Следовательно, необходимо разработать рекомендации для сохранения </a:t>
            </a:r>
            <a:r>
              <a:rPr lang="ru-RU" sz="2000" dirty="0" err="1" smtClean="0">
                <a:solidFill>
                  <a:schemeClr val="tx1"/>
                </a:solidFill>
              </a:rPr>
              <a:t>дендрофлоры</a:t>
            </a:r>
            <a:r>
              <a:rPr lang="ru-RU" sz="2000" dirty="0" smtClean="0">
                <a:solidFill>
                  <a:schemeClr val="tx1"/>
                </a:solidFill>
              </a:rPr>
              <a:t> на изучаемой территории на основе паспорта деревьев.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b="1" i="1" dirty="0" smtClean="0"/>
              <a:t>Методы исследования</a:t>
            </a:r>
            <a:br>
              <a:rPr lang="ru-RU" sz="2000" b="1" i="1" dirty="0" smtClean="0"/>
            </a:br>
            <a:r>
              <a:rPr lang="ru-RU" sz="2000" dirty="0" smtClean="0">
                <a:solidFill>
                  <a:schemeClr val="tx1"/>
                </a:solidFill>
              </a:rPr>
              <a:t>Наблюдение </a:t>
            </a:r>
            <a:r>
              <a:rPr lang="ru-RU" sz="2000" dirty="0">
                <a:solidFill>
                  <a:schemeClr val="tx1"/>
                </a:solidFill>
              </a:rPr>
              <a:t>(в том числе фотонаблюдение), сравнение, методика паспортизации. </a:t>
            </a:r>
            <a:br>
              <a:rPr lang="ru-RU" sz="2000" dirty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74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200800" cy="7200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Строение дерева</a:t>
            </a:r>
            <a:endParaRPr lang="ru-RU" sz="3600" b="1" i="1" dirty="0"/>
          </a:p>
        </p:txBody>
      </p:sp>
      <p:pic>
        <p:nvPicPr>
          <p:cNvPr id="3074" name="Picture 2" descr="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8" t="9012" r="4410" b="8673"/>
          <a:stretch>
            <a:fillRect/>
          </a:stretch>
        </p:blipFill>
        <p:spPr bwMode="auto">
          <a:xfrm>
            <a:off x="2483768" y="1484784"/>
            <a:ext cx="4028528" cy="4822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236296" y="5995575"/>
            <a:ext cx="119616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>
                <a:latin typeface="Garamond" pitchFamily="18" charset="0"/>
              </a:rPr>
              <a:t>http://</a:t>
            </a:r>
            <a:r>
              <a:rPr lang="en-US" sz="1100" dirty="0" smtClean="0">
                <a:latin typeface="Garamond" pitchFamily="18" charset="0"/>
              </a:rPr>
              <a:t>go.mail.ru</a:t>
            </a:r>
            <a:r>
              <a:rPr lang="ru-RU" sz="1100" dirty="0" smtClean="0">
                <a:latin typeface="Garamond" pitchFamily="18" charset="0"/>
              </a:rPr>
              <a:t>/</a:t>
            </a:r>
            <a:endParaRPr lang="ru-RU" sz="1100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603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д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54342"/>
            <a:ext cx="5400600" cy="3920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971600" y="764704"/>
            <a:ext cx="7344816" cy="648072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Строение древесины</a:t>
            </a:r>
            <a:endParaRPr lang="ru-RU" sz="3600" b="1" i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2335187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63688" y="2780928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3589117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4148862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236296" y="6002470"/>
            <a:ext cx="119616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>
                <a:latin typeface="Garamond" pitchFamily="18" charset="0"/>
              </a:rPr>
              <a:t>http://</a:t>
            </a:r>
            <a:r>
              <a:rPr lang="en-US" sz="1100" dirty="0" smtClean="0">
                <a:latin typeface="Garamond" pitchFamily="18" charset="0"/>
              </a:rPr>
              <a:t>go.mail.ru</a:t>
            </a:r>
            <a:r>
              <a:rPr lang="ru-RU" sz="1100" dirty="0" smtClean="0">
                <a:latin typeface="Garamond" pitchFamily="18" charset="0"/>
              </a:rPr>
              <a:t>/</a:t>
            </a:r>
            <a:endParaRPr lang="ru-RU" sz="1100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691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052736"/>
            <a:ext cx="7024744" cy="936104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/>
              <a:t>Выводы по теоретической части работы</a:t>
            </a:r>
            <a:endParaRPr lang="ru-RU" sz="36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204864"/>
            <a:ext cx="7560840" cy="3744416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Кора деревьев защищает и питает их, позволяет им не только сохранять свой видовой состав, но и создавать определенный баланс в природе. </a:t>
            </a:r>
            <a:endParaRPr lang="ru-RU" dirty="0" smtClean="0"/>
          </a:p>
          <a:p>
            <a:r>
              <a:rPr lang="ru-RU" dirty="0" smtClean="0"/>
              <a:t>Деревья </a:t>
            </a:r>
            <a:r>
              <a:rPr lang="ru-RU" dirty="0"/>
              <a:t>оказывают большое экологическое значение на окружающую природу, а именно способствуют повышению ионизации воздуха, создают противошумовой эффект, зеленый  массив имеет значение и для поддержания оптимальной влажности воздуха. </a:t>
            </a:r>
            <a:endParaRPr lang="ru-RU" dirty="0" smtClean="0"/>
          </a:p>
          <a:p>
            <a:r>
              <a:rPr lang="ru-RU" dirty="0" smtClean="0"/>
              <a:t>Кора </a:t>
            </a:r>
            <a:r>
              <a:rPr lang="ru-RU" dirty="0"/>
              <a:t>деревьев показывает их уровень здоровья, ее цвет и структура являются видовым признаком дерева и по ее внешнему виду можно выполнить паспортизацию деревьев. </a:t>
            </a:r>
          </a:p>
        </p:txBody>
      </p:sp>
    </p:spTree>
    <p:extLst>
      <p:ext uri="{BB962C8B-B14F-4D97-AF65-F5344CB8AC3E}">
        <p14:creationId xmlns:p14="http://schemas.microsoft.com/office/powerpoint/2010/main" val="21853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7024744" cy="72008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Паспортизация деревьев</a:t>
            </a:r>
            <a:endParaRPr lang="ru-RU" sz="36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268760"/>
            <a:ext cx="7848872" cy="3168352"/>
          </a:xfrm>
        </p:spPr>
        <p:txBody>
          <a:bodyPr>
            <a:normAutofit fontScale="62500" lnSpcReduction="20000"/>
          </a:bodyPr>
          <a:lstStyle/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28600" algn="l"/>
              </a:tabLst>
            </a:pPr>
            <a:r>
              <a:rPr lang="ru-RU" b="1" dirty="0">
                <a:solidFill>
                  <a:schemeClr val="tx1"/>
                </a:solidFill>
                <a:ea typeface="Times New Roman" pitchFamily="18" charset="0"/>
              </a:rPr>
              <a:t>Бланк для описания физико-географической характеристики </a:t>
            </a:r>
            <a:endParaRPr lang="ru-RU" b="1" dirty="0" smtClean="0">
              <a:solidFill>
                <a:schemeClr val="tx1"/>
              </a:solidFill>
              <a:ea typeface="Times New Roman" pitchFamily="18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28600" algn="l"/>
              </a:tabLst>
            </a:pPr>
            <a:r>
              <a:rPr lang="ru-RU" b="1" dirty="0" smtClean="0">
                <a:solidFill>
                  <a:schemeClr val="tx1"/>
                </a:solidFill>
                <a:ea typeface="Times New Roman" pitchFamily="18" charset="0"/>
              </a:rPr>
              <a:t>исследуемой </a:t>
            </a:r>
            <a:r>
              <a:rPr lang="ru-RU" b="1" dirty="0">
                <a:solidFill>
                  <a:schemeClr val="tx1"/>
                </a:solidFill>
                <a:ea typeface="Times New Roman" pitchFamily="18" charset="0"/>
              </a:rPr>
              <a:t>(пробной) площади</a:t>
            </a:r>
            <a:br>
              <a:rPr lang="ru-RU" b="1" dirty="0">
                <a:solidFill>
                  <a:schemeClr val="tx1"/>
                </a:solidFill>
                <a:ea typeface="Times New Roman" pitchFamily="18" charset="0"/>
              </a:rPr>
            </a:br>
            <a:endParaRPr lang="ru-RU" sz="800" b="1" dirty="0">
              <a:solidFill>
                <a:schemeClr val="tx1"/>
              </a:solidFill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28600" algn="l"/>
              </a:tabLst>
            </a:pPr>
            <a:r>
              <a:rPr lang="ru-RU" sz="2100" dirty="0">
                <a:solidFill>
                  <a:schemeClr val="tx1"/>
                </a:solidFill>
                <a:ea typeface="Times New Roman" pitchFamily="18" charset="0"/>
              </a:rPr>
              <a:t>Краткое описание _____________________________________________</a:t>
            </a:r>
            <a:endParaRPr lang="ru-RU" sz="2100" dirty="0">
              <a:solidFill>
                <a:schemeClr val="tx1"/>
              </a:solidFill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28600" algn="l"/>
              </a:tabLst>
            </a:pPr>
            <a:r>
              <a:rPr lang="ru-RU" sz="2100" dirty="0">
                <a:solidFill>
                  <a:schemeClr val="tx1"/>
                </a:solidFill>
                <a:ea typeface="Times New Roman" pitchFamily="18" charset="0"/>
              </a:rPr>
              <a:t>Географическое положение </a:t>
            </a:r>
            <a:r>
              <a:rPr lang="ru-RU" sz="2100" dirty="0" smtClean="0">
                <a:solidFill>
                  <a:schemeClr val="tx1"/>
                </a:solidFill>
                <a:ea typeface="Times New Roman" pitchFamily="18" charset="0"/>
              </a:rPr>
              <a:t>__________________________________</a:t>
            </a:r>
            <a:endParaRPr lang="ru-RU" sz="2100" dirty="0">
              <a:solidFill>
                <a:schemeClr val="tx1"/>
              </a:solidFill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28600" algn="l"/>
              </a:tabLst>
            </a:pPr>
            <a:r>
              <a:rPr lang="ru-RU" sz="2100" dirty="0">
                <a:solidFill>
                  <a:schemeClr val="tx1"/>
                </a:solidFill>
                <a:ea typeface="Times New Roman" pitchFamily="18" charset="0"/>
              </a:rPr>
              <a:t>Климатический пояс </a:t>
            </a:r>
            <a:r>
              <a:rPr lang="ru-RU" sz="2100" dirty="0" smtClean="0">
                <a:solidFill>
                  <a:schemeClr val="tx1"/>
                </a:solidFill>
                <a:ea typeface="Times New Roman" pitchFamily="18" charset="0"/>
              </a:rPr>
              <a:t>___________________________________________</a:t>
            </a:r>
            <a:endParaRPr lang="ru-RU" sz="2100" dirty="0">
              <a:solidFill>
                <a:schemeClr val="tx1"/>
              </a:solidFill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28600" algn="l"/>
              </a:tabLst>
            </a:pPr>
            <a:r>
              <a:rPr lang="ru-RU" sz="2100" dirty="0">
                <a:solidFill>
                  <a:schemeClr val="tx1"/>
                </a:solidFill>
                <a:ea typeface="Times New Roman" pitchFamily="18" charset="0"/>
              </a:rPr>
              <a:t>Тип леса (природная зона) </a:t>
            </a:r>
            <a:r>
              <a:rPr lang="ru-RU" sz="2100" dirty="0" smtClean="0">
                <a:solidFill>
                  <a:schemeClr val="tx1"/>
                </a:solidFill>
                <a:ea typeface="Times New Roman" pitchFamily="18" charset="0"/>
              </a:rPr>
              <a:t>____________________________________</a:t>
            </a:r>
            <a:endParaRPr lang="ru-RU" sz="2100" dirty="0">
              <a:solidFill>
                <a:schemeClr val="tx1"/>
              </a:solidFill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28600" algn="l"/>
              </a:tabLst>
            </a:pPr>
            <a:r>
              <a:rPr lang="ru-RU" sz="2100" dirty="0">
                <a:solidFill>
                  <a:schemeClr val="tx1"/>
                </a:solidFill>
                <a:ea typeface="Times New Roman" pitchFamily="18" charset="0"/>
              </a:rPr>
              <a:t>Степень увлажнения ___________________________________________</a:t>
            </a:r>
            <a:endParaRPr lang="ru-RU" sz="2100" dirty="0">
              <a:solidFill>
                <a:schemeClr val="tx1"/>
              </a:solidFill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28600" algn="l"/>
              </a:tabLst>
            </a:pPr>
            <a:r>
              <a:rPr lang="ru-RU" sz="2100" dirty="0">
                <a:solidFill>
                  <a:schemeClr val="tx1"/>
                </a:solidFill>
                <a:ea typeface="Times New Roman" pitchFamily="18" charset="0"/>
              </a:rPr>
              <a:t>Жизненные формы ____________________________________________</a:t>
            </a:r>
            <a:endParaRPr lang="ru-RU" sz="2100" dirty="0">
              <a:solidFill>
                <a:schemeClr val="tx1"/>
              </a:solidFill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28600" algn="l"/>
              </a:tabLst>
            </a:pPr>
            <a:endParaRPr lang="ru-RU" sz="2100" dirty="0" smtClean="0">
              <a:solidFill>
                <a:srgbClr val="000000"/>
              </a:solidFill>
              <a:ea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28600" algn="l"/>
              </a:tabLst>
            </a:pPr>
            <a:r>
              <a:rPr lang="ru-RU" sz="2100" dirty="0" smtClean="0">
                <a:solidFill>
                  <a:srgbClr val="000000"/>
                </a:solidFill>
                <a:ea typeface="Times New Roman" pitchFamily="18" charset="0"/>
              </a:rPr>
              <a:t>Лист </a:t>
            </a:r>
            <a:r>
              <a:rPr lang="ru-RU" sz="2100" dirty="0">
                <a:solidFill>
                  <a:srgbClr val="000000"/>
                </a:solidFill>
                <a:ea typeface="Times New Roman" pitchFamily="18" charset="0"/>
              </a:rPr>
              <a:t>наблюдения</a:t>
            </a:r>
            <a:endParaRPr lang="ru-RU" sz="2100" dirty="0">
              <a:solidFill>
                <a:schemeClr val="tx1"/>
              </a:solidFill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28600" algn="l"/>
              </a:tabLst>
            </a:pPr>
            <a:r>
              <a:rPr lang="ru-RU" sz="2100" dirty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Дата наблюдения: </a:t>
            </a:r>
            <a:r>
              <a:rPr lang="ru-RU" sz="2100" dirty="0" smtClean="0">
                <a:solidFill>
                  <a:schemeClr val="tx1"/>
                </a:solidFill>
                <a:ea typeface="Times New Roman" pitchFamily="18" charset="0"/>
              </a:rPr>
              <a:t>_____________________________________________</a:t>
            </a:r>
            <a:endParaRPr lang="ru-RU" sz="2100" dirty="0">
              <a:solidFill>
                <a:schemeClr val="tx1"/>
              </a:solidFill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lang="ru-RU" sz="2100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Изучите </a:t>
            </a:r>
            <a:r>
              <a:rPr lang="ru-RU" sz="2100" dirty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кору дерева. Проведите ладонью по коре. Какова она на ощупь? (теплая, холодная, шершавая, гладкая, бугристая). Каков цвет коры? Имеет ли она запах?</a:t>
            </a:r>
            <a:endParaRPr lang="ru-RU" sz="2100" dirty="0">
              <a:solidFill>
                <a:schemeClr val="tx1"/>
              </a:solidFill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lang="ru-RU" sz="2100" dirty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Определите возможные повреждения коры деревьев и кустарников (морозобойные трещины; повреждения, нанесенные животными; повреждения, нанесенные человеком). </a:t>
            </a:r>
            <a:endParaRPr lang="ru-RU" sz="2100" dirty="0">
              <a:solidFill>
                <a:schemeClr val="tx1"/>
              </a:solidFill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lang="ru-RU" sz="2100" dirty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Выявите другие особенности коры </a:t>
            </a:r>
            <a:r>
              <a:rPr lang="ru-RU" sz="2100" dirty="0" smtClean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деревьев (зарисуйте кору дерева).</a:t>
            </a:r>
            <a:endParaRPr lang="ru-RU" sz="2100" dirty="0">
              <a:solidFill>
                <a:schemeClr val="tx1"/>
              </a:solidFill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lang="ru-RU" sz="2100" dirty="0">
                <a:solidFill>
                  <a:schemeClr val="tx1"/>
                </a:solidFill>
                <a:ea typeface="Times New Roman" pitchFamily="18" charset="0"/>
                <a:cs typeface="Times New Roman" pitchFamily="18" charset="0"/>
              </a:rPr>
              <a:t>Сделайте вывод о дальнейшем развитии деревьев.</a:t>
            </a:r>
            <a:endParaRPr lang="ru-RU" sz="21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8314935"/>
              </p:ext>
            </p:extLst>
          </p:nvPr>
        </p:nvGraphicFramePr>
        <p:xfrm>
          <a:off x="755576" y="4221088"/>
          <a:ext cx="7704856" cy="600067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354699"/>
                <a:gridCol w="1518550"/>
                <a:gridCol w="2009315"/>
                <a:gridCol w="990938"/>
                <a:gridCol w="1831354"/>
              </a:tblGrid>
              <a:tr h="28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Вид деревьев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Цвет коры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Какова кора на ощупь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Запах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Другие особенности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20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50292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9319571"/>
              </p:ext>
            </p:extLst>
          </p:nvPr>
        </p:nvGraphicFramePr>
        <p:xfrm>
          <a:off x="467544" y="5157192"/>
          <a:ext cx="8208911" cy="1370072"/>
        </p:xfrm>
        <a:graphic>
          <a:graphicData uri="http://schemas.openxmlformats.org/drawingml/2006/table">
            <a:tbl>
              <a:tblPr firstRow="1" firstCol="1" bandRow="1" bandCol="1">
                <a:tableStyleId>{FABFCF23-3B69-468F-B69F-88F6DE6A72F2}</a:tableStyleId>
              </a:tblPr>
              <a:tblGrid>
                <a:gridCol w="1296144"/>
                <a:gridCol w="1512168"/>
                <a:gridCol w="1872208"/>
                <a:gridCol w="1872208"/>
                <a:gridCol w="1656183"/>
              </a:tblGrid>
              <a:tr h="288032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Зарисовка коры дерева (фотоматериалы)</a:t>
                      </a:r>
                      <a:endParaRPr lang="ru-RU" sz="1400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20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50292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074" name="Picture 2" descr="P107026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7" t="-185" r="20624" b="11443"/>
          <a:stretch>
            <a:fillRect/>
          </a:stretch>
        </p:blipFill>
        <p:spPr bwMode="auto">
          <a:xfrm>
            <a:off x="539551" y="5535042"/>
            <a:ext cx="1135387" cy="918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P107026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3" t="5260" r="19585" b="11627"/>
          <a:stretch>
            <a:fillRect/>
          </a:stretch>
        </p:blipFill>
        <p:spPr bwMode="auto">
          <a:xfrm>
            <a:off x="1907704" y="5535042"/>
            <a:ext cx="1152128" cy="918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P107025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36" t="2261" r="17198" b="7982"/>
          <a:stretch>
            <a:fillRect/>
          </a:stretch>
        </p:blipFill>
        <p:spPr bwMode="auto">
          <a:xfrm>
            <a:off x="5436096" y="5557854"/>
            <a:ext cx="1368152" cy="918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P107027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03" t="2814" r="11107" b="24452"/>
          <a:stretch>
            <a:fillRect/>
          </a:stretch>
        </p:blipFill>
        <p:spPr bwMode="auto">
          <a:xfrm>
            <a:off x="7092280" y="5557854"/>
            <a:ext cx="1512168" cy="918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 descr="Копия P107024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1" t="1154" r="13356" b="17854"/>
          <a:stretch>
            <a:fillRect/>
          </a:stretch>
        </p:blipFill>
        <p:spPr bwMode="auto">
          <a:xfrm>
            <a:off x="3419872" y="5560718"/>
            <a:ext cx="1512168" cy="892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100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7920880" cy="648072"/>
          </a:xfrm>
        </p:spPr>
        <p:txBody>
          <a:bodyPr>
            <a:noAutofit/>
          </a:bodyPr>
          <a:lstStyle/>
          <a:p>
            <a:pPr algn="ctr"/>
            <a:r>
              <a:rPr lang="ru-RU" sz="2000" b="1" i="1" dirty="0"/>
              <a:t>Результаты исследования  (методика паспортизации)</a:t>
            </a:r>
            <a:br>
              <a:rPr lang="ru-RU" sz="2000" b="1" i="1" dirty="0"/>
            </a:br>
            <a:endParaRPr lang="ru-RU" sz="2000" b="1" i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0619584"/>
              </p:ext>
            </p:extLst>
          </p:nvPr>
        </p:nvGraphicFramePr>
        <p:xfrm>
          <a:off x="683568" y="1124744"/>
          <a:ext cx="7848873" cy="5184578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161495"/>
                <a:gridCol w="1646817"/>
                <a:gridCol w="1872208"/>
                <a:gridCol w="1408517"/>
                <a:gridCol w="1759836"/>
              </a:tblGrid>
              <a:tr h="2159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Вид деревьев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Цвет коры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Какова кора на ощупь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Запах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Другие особенности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</a:tr>
              <a:tr h="276882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Хвойные </a:t>
                      </a:r>
                      <a:r>
                        <a:rPr lang="ru-RU" sz="1200" dirty="0" smtClean="0">
                          <a:effectLst/>
                        </a:rPr>
                        <a:t>деревья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72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Сосна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Коричневая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Бугристая, растрескавшаяся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Яркий, смолистый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Есть смола, плоды – </a:t>
                      </a:r>
                      <a:r>
                        <a:rPr lang="ru-RU" sz="1200" dirty="0" smtClean="0">
                          <a:effectLst/>
                        </a:rPr>
                        <a:t>шишки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</a:tr>
              <a:tr h="4457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Ель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Коричнево-зеленая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Шершавая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Смолистый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Есть смола, плоды – </a:t>
                      </a:r>
                      <a:r>
                        <a:rPr lang="ru-RU" sz="1200" dirty="0" smtClean="0">
                          <a:effectLst/>
                        </a:rPr>
                        <a:t>шишки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</a:tr>
              <a:tr h="4319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Пихта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Коричневая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Шершавая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Яркий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Есть смола, плоды – </a:t>
                      </a:r>
                      <a:r>
                        <a:rPr lang="ru-RU" sz="1200" dirty="0" smtClean="0">
                          <a:effectLst/>
                        </a:rPr>
                        <a:t>шишки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</a:tr>
              <a:tr h="227373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Лиственные </a:t>
                      </a:r>
                      <a:r>
                        <a:rPr lang="ru-RU" sz="1200" dirty="0" smtClean="0">
                          <a:effectLst/>
                        </a:rPr>
                        <a:t>деревья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72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Береза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Белая с черным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Шершавая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Нет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Березовый сок, плоды - сережки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</a:tr>
              <a:tr h="2159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Клен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Светло-коричневая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Шершавая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Нет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Плоды - носики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</a:tr>
              <a:tr h="6258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Тополь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Темно-серая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Шершавая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Нет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Плоды – сережки, есть пух, слегка липкий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</a:tr>
              <a:tr h="4172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Липа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Серая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Мало шершавая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Нет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Плоды – небольшие орешки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</a:tr>
              <a:tr h="2159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Ясень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effectLst/>
                        </a:rPr>
                        <a:t>Корич</a:t>
                      </a:r>
                      <a:r>
                        <a:rPr lang="ru-RU" sz="1200" dirty="0" smtClean="0">
                          <a:effectLst/>
                        </a:rPr>
                        <a:t>. с серым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Бугристо-шершавая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Нет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Плоды – крылатки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</a:tr>
              <a:tr h="2159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Дуб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Серая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Шершавая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Нет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Плоды – желуди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</a:tr>
              <a:tr h="2159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Ива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effectLst/>
                        </a:rPr>
                        <a:t>Корич</a:t>
                      </a:r>
                      <a:r>
                        <a:rPr lang="ru-RU" sz="1200" dirty="0" smtClean="0">
                          <a:effectLst/>
                        </a:rPr>
                        <a:t>. с серым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Шершавая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Яркий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Нет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</a:tr>
              <a:tr h="2159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Боярышник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effectLst/>
                        </a:rPr>
                        <a:t>Корич</a:t>
                      </a:r>
                      <a:r>
                        <a:rPr lang="ru-RU" sz="1200" dirty="0" smtClean="0">
                          <a:effectLst/>
                        </a:rPr>
                        <a:t>. с серым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Бугристо-шершавая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Нет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Плоды – ягоды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</a:tr>
              <a:tr h="2046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Орешник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effectLst/>
                        </a:rPr>
                        <a:t>Корич</a:t>
                      </a:r>
                      <a:r>
                        <a:rPr lang="ru-RU" sz="1200" dirty="0" smtClean="0">
                          <a:effectLst/>
                        </a:rPr>
                        <a:t>. с серым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Шершавая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Нет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Плоды – орехи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</a:tr>
              <a:tr h="2086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Рябина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Коричневая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Шершавая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Нет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Плоды – ягоды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</a:tr>
              <a:tr h="2159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Яблоня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effectLst/>
                        </a:rPr>
                        <a:t>Корич</a:t>
                      </a:r>
                      <a:r>
                        <a:rPr lang="ru-RU" sz="1200" dirty="0" smtClean="0">
                          <a:effectLst/>
                        </a:rPr>
                        <a:t>. </a:t>
                      </a:r>
                      <a:r>
                        <a:rPr lang="ru-RU" sz="1200" dirty="0">
                          <a:effectLst/>
                        </a:rPr>
                        <a:t>с серым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Шершавая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Нет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Плоды – яблоки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7142" marR="2714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914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137</TotalTime>
  <Words>1248</Words>
  <Application>Microsoft Office PowerPoint</Application>
  <PresentationFormat>Экран (4:3)</PresentationFormat>
  <Paragraphs>213</Paragraphs>
  <Slides>12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Остин</vt:lpstr>
      <vt:lpstr>Особенности внешнего строения коры деревьев</vt:lpstr>
      <vt:lpstr>Цель работы</vt:lpstr>
      <vt:lpstr>Задачи работы</vt:lpstr>
      <vt:lpstr>Объект исследования Жизнь деревьев в природе.  Предмет исследования  Особенности внешнего строения коры деревьев.   Гипотеза исследования Внешний вид территории турбазы «Торово» определяется крупными растениями, кора которых может претерпевать изменения и сами они требуют обновления. Следовательно, необходимо разработать рекомендации для сохранения дендрофлоры на изучаемой территории на основе паспорта деревьев.  Методы исследования Наблюдение (в том числе фотонаблюдение), сравнение, методика паспортизации.  </vt:lpstr>
      <vt:lpstr>Строение дерева</vt:lpstr>
      <vt:lpstr>Строение древесины</vt:lpstr>
      <vt:lpstr>Выводы по теоретической части работы</vt:lpstr>
      <vt:lpstr>Паспортизация деревьев</vt:lpstr>
      <vt:lpstr>Результаты исследования  (методика паспортизации) </vt:lpstr>
      <vt:lpstr>Выводы по практической части работы</vt:lpstr>
      <vt:lpstr>  </vt:lpstr>
      <vt:lpstr>Практическое значение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внешнего строения коры деревьев</dc:title>
  <cp:lastModifiedBy>Наталья</cp:lastModifiedBy>
  <cp:revision>22</cp:revision>
  <dcterms:modified xsi:type="dcterms:W3CDTF">2016-01-25T12:08:24Z</dcterms:modified>
</cp:coreProperties>
</file>