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98" r:id="rId3"/>
    <p:sldId id="275" r:id="rId4"/>
    <p:sldId id="257" r:id="rId5"/>
    <p:sldId id="302" r:id="rId6"/>
    <p:sldId id="285" r:id="rId7"/>
    <p:sldId id="287" r:id="rId8"/>
    <p:sldId id="299" r:id="rId9"/>
    <p:sldId id="273" r:id="rId10"/>
    <p:sldId id="279" r:id="rId11"/>
    <p:sldId id="280" r:id="rId12"/>
    <p:sldId id="303" r:id="rId13"/>
    <p:sldId id="300" r:id="rId14"/>
    <p:sldId id="289" r:id="rId15"/>
    <p:sldId id="292" r:id="rId16"/>
    <p:sldId id="295" r:id="rId17"/>
    <p:sldId id="301" r:id="rId18"/>
    <p:sldId id="297" r:id="rId19"/>
    <p:sldId id="284" r:id="rId20"/>
    <p:sldId id="278" r:id="rId21"/>
    <p:sldId id="268" r:id="rId22"/>
    <p:sldId id="26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74" autoAdjust="0"/>
    <p:restoredTop sz="94660" autoAdjust="0"/>
  </p:normalViewPr>
  <p:slideViewPr>
    <p:cSldViewPr>
      <p:cViewPr>
        <p:scale>
          <a:sx n="70" d="100"/>
          <a:sy n="70" d="100"/>
        </p:scale>
        <p:origin x="-2724" y="-9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Виды</a:t>
            </a:r>
            <a:r>
              <a:rPr lang="ru-RU" baseline="0" dirty="0" smtClean="0"/>
              <a:t> загрязнений</a:t>
            </a:r>
            <a:endParaRPr lang="ru-RU" dirty="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Процент загрязняемости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1"/>
            <c:bubble3D val="0"/>
            <c:spPr>
              <a:solidFill>
                <a:srgbClr val="7030A0"/>
              </a:solidFill>
            </c:spPr>
          </c:dPt>
          <c:dPt>
            <c:idx val="2"/>
            <c:bubble3D val="0"/>
            <c:spPr>
              <a:solidFill>
                <a:srgbClr val="FFC000"/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00B050"/>
              </a:solidFill>
            </c:spPr>
          </c:dPt>
          <c:cat>
            <c:strRef>
              <c:f>Лист1!$A$2:$A$6</c:f>
              <c:strCache>
                <c:ptCount val="5"/>
                <c:pt idx="0">
                  <c:v>Атмосферный воздух</c:v>
                </c:pt>
                <c:pt idx="1">
                  <c:v>Водные ресурсы</c:v>
                </c:pt>
                <c:pt idx="2">
                  <c:v>Почвы и землепользование</c:v>
                </c:pt>
                <c:pt idx="3">
                  <c:v>Растительный и животный мир</c:v>
                </c:pt>
                <c:pt idx="4">
                  <c:v>Использование недр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0.74000000000000155</c:v>
                </c:pt>
                <c:pt idx="1">
                  <c:v>0.65000000000000191</c:v>
                </c:pt>
                <c:pt idx="2">
                  <c:v>0.48000000000000032</c:v>
                </c:pt>
                <c:pt idx="3">
                  <c:v>0.44000000000000078</c:v>
                </c:pt>
                <c:pt idx="4">
                  <c:v>0.54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Виды</a:t>
            </a:r>
            <a:r>
              <a:rPr lang="ru-RU" baseline="0" dirty="0" smtClean="0"/>
              <a:t> загрязнений </a:t>
            </a:r>
            <a:endParaRPr lang="ru-RU" dirty="0"/>
          </a:p>
        </c:rich>
      </c:tx>
      <c:layout/>
      <c:overlay val="0"/>
    </c:title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1"/>
            <c:bubble3D val="0"/>
            <c:spPr>
              <a:solidFill>
                <a:srgbClr val="7030A0"/>
              </a:solidFill>
            </c:spPr>
          </c:dPt>
          <c:dPt>
            <c:idx val="2"/>
            <c:bubble3D val="0"/>
            <c:spPr>
              <a:solidFill>
                <a:srgbClr val="FFC000"/>
              </a:solidFill>
            </c:spPr>
          </c:dPt>
          <c:dPt>
            <c:idx val="3"/>
            <c:bubble3D val="0"/>
            <c:spPr>
              <a:solidFill>
                <a:srgbClr val="00B050"/>
              </a:solidFill>
            </c:spPr>
          </c:dPt>
          <c:cat>
            <c:strRef>
              <c:f>Лист1!$A$2:$A$5</c:f>
              <c:strCache>
                <c:ptCount val="4"/>
                <c:pt idx="0">
                  <c:v>Электроэнергетика</c:v>
                </c:pt>
                <c:pt idx="1">
                  <c:v>Топливная промышленность</c:v>
                </c:pt>
                <c:pt idx="2">
                  <c:v>Химическая промышленность</c:v>
                </c:pt>
                <c:pt idx="3">
                  <c:v>Эрозия почв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1691241472780947E-2"/>
          <c:y val="0.13545822397200349"/>
          <c:w val="0.62923274254554062"/>
          <c:h val="0.4378576115485570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Да, Считаю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Лист1!$A$2:$A$5</c:f>
              <c:strCache>
                <c:ptCount val="3"/>
                <c:pt idx="0">
                  <c:v>«Считаете ли Вы наш город грязным?»</c:v>
                </c:pt>
                <c:pt idx="1">
                  <c:v>Что Вы считаете чище село или город?»</c:v>
                </c:pt>
                <c:pt idx="2">
                  <c:v>«Где бы Вы хотели жить?»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Нет, не считаю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Лист1!$A$2:$A$5</c:f>
              <c:strCache>
                <c:ptCount val="3"/>
                <c:pt idx="0">
                  <c:v>«Считаете ли Вы наш город грязным?»</c:v>
                </c:pt>
                <c:pt idx="1">
                  <c:v>Что Вы считаете чище село или город?»</c:v>
                </c:pt>
                <c:pt idx="2">
                  <c:v>«Где бы Вы хотели жить?»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Мне всё равно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cat>
            <c:strRef>
              <c:f>Лист1!$A$2:$A$5</c:f>
              <c:strCache>
                <c:ptCount val="3"/>
                <c:pt idx="0">
                  <c:v>«Считаете ли Вы наш город грязным?»</c:v>
                </c:pt>
                <c:pt idx="1">
                  <c:v>Что Вы считаете чище село или город?»</c:v>
                </c:pt>
                <c:pt idx="2">
                  <c:v>«Где бы Вы хотели жить?»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Сельская местость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Лист1!$A$2:$A$5</c:f>
              <c:strCache>
                <c:ptCount val="3"/>
                <c:pt idx="0">
                  <c:v>«Считаете ли Вы наш город грязным?»</c:v>
                </c:pt>
                <c:pt idx="1">
                  <c:v>Что Вы считаете чище село или город?»</c:v>
                </c:pt>
                <c:pt idx="2">
                  <c:v>«Где бы Вы хотели жить?»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1">
                  <c:v>16</c:v>
                </c:pt>
                <c:pt idx="2">
                  <c:v>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Город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cat>
            <c:strRef>
              <c:f>Лист1!$A$2:$A$5</c:f>
              <c:strCache>
                <c:ptCount val="3"/>
                <c:pt idx="0">
                  <c:v>«Считаете ли Вы наш город грязным?»</c:v>
                </c:pt>
                <c:pt idx="1">
                  <c:v>Что Вы считаете чище село или город?»</c:v>
                </c:pt>
                <c:pt idx="2">
                  <c:v>«Где бы Вы хотели жить?»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1">
                  <c:v>7</c:v>
                </c:pt>
                <c:pt idx="2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3740288"/>
        <c:axId val="98267072"/>
        <c:axId val="0"/>
      </c:bar3DChart>
      <c:catAx>
        <c:axId val="33740288"/>
        <c:scaling>
          <c:orientation val="minMax"/>
        </c:scaling>
        <c:delete val="0"/>
        <c:axPos val="b"/>
        <c:majorTickMark val="none"/>
        <c:minorTickMark val="none"/>
        <c:tickLblPos val="nextTo"/>
        <c:crossAx val="98267072"/>
        <c:crosses val="autoZero"/>
        <c:auto val="1"/>
        <c:lblAlgn val="ctr"/>
        <c:lblOffset val="100"/>
        <c:noMultiLvlLbl val="0"/>
      </c:catAx>
      <c:valAx>
        <c:axId val="9826707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337402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269543726316521"/>
          <c:y val="6.5004811898512732E-2"/>
          <c:w val="0.26726157005483631"/>
          <c:h val="0.3645209973753292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0.76443</cdr:x>
      <cdr:y>0.35938</cdr:y>
    </cdr:from>
    <cdr:to>
      <cdr:x>0.98283</cdr:x>
      <cdr:y>0.55938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500858" y="1643074"/>
          <a:ext cx="1857388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0.78123</cdr:x>
      <cdr:y>0.34375</cdr:y>
    </cdr:from>
    <cdr:to>
      <cdr:x>0.88875</cdr:x>
      <cdr:y>0.54375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643734" y="157163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24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E0B13-8E18-437C-9542-732FD4CAFF49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F01167-842A-4852-A365-443DF67D99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920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117E8-6309-4EDB-B96F-FDB8182CFA32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00613B7-A305-4C4F-97E6-758D8C6AEC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117E8-6309-4EDB-B96F-FDB8182CFA32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613B7-A305-4C4F-97E6-758D8C6AEC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F00613B7-A305-4C4F-97E6-758D8C6AEC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117E8-6309-4EDB-B96F-FDB8182CFA32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117E8-6309-4EDB-B96F-FDB8182CFA32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00613B7-A305-4C4F-97E6-758D8C6AEC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117E8-6309-4EDB-B96F-FDB8182CFA32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00613B7-A305-4C4F-97E6-758D8C6AEC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C7117E8-6309-4EDB-B96F-FDB8182CFA32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613B7-A305-4C4F-97E6-758D8C6AEC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117E8-6309-4EDB-B96F-FDB8182CFA32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F00613B7-A305-4C4F-97E6-758D8C6AEC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117E8-6309-4EDB-B96F-FDB8182CFA32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F00613B7-A305-4C4F-97E6-758D8C6AEC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117E8-6309-4EDB-B96F-FDB8182CFA32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0613B7-A305-4C4F-97E6-758D8C6AEC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00613B7-A305-4C4F-97E6-758D8C6AEC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117E8-6309-4EDB-B96F-FDB8182CFA32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F00613B7-A305-4C4F-97E6-758D8C6AEC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C7117E8-6309-4EDB-B96F-FDB8182CFA32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C7117E8-6309-4EDB-B96F-FDB8182CFA32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00613B7-A305-4C4F-97E6-758D8C6AEC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772400" cy="178592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Научно-исследовательская работа </a:t>
            </a:r>
            <a:r>
              <a:rPr lang="ru-RU" dirty="0" smtClean="0"/>
              <a:t>«За чистый город!</a:t>
            </a:r>
            <a:r>
              <a:rPr lang="ru-RU" sz="3600" dirty="0" smtClean="0"/>
              <a:t>»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6715141" y="2643182"/>
            <a:ext cx="22145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Выполнила ученица 9Б класса МБОУ лицея№3  </a:t>
            </a:r>
            <a:r>
              <a:rPr lang="ru-RU" b="1" dirty="0" err="1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Лубенченко</a:t>
            </a:r>
            <a:r>
              <a:rPr lang="ru-RU" b="1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А.С., </a:t>
            </a:r>
          </a:p>
          <a:p>
            <a:r>
              <a:rPr lang="ru-RU" b="1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Преподаватель: </a:t>
            </a:r>
            <a:r>
              <a:rPr lang="ru-RU" b="1" dirty="0" err="1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Поляничко</a:t>
            </a:r>
            <a:r>
              <a:rPr lang="ru-RU" b="1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Е.Г.</a:t>
            </a:r>
            <a:endParaRPr lang="ru-RU" b="1" dirty="0">
              <a:ln w="1905"/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7554" y="6286520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Светлоград, 2016</a:t>
            </a:r>
            <a:endParaRPr lang="ru-RU" dirty="0"/>
          </a:p>
        </p:txBody>
      </p:sp>
      <p:pic>
        <p:nvPicPr>
          <p:cNvPr id="1026" name="Picture 2" descr="C:\Program Files\Microsoft Office\MEDIA\CAGCAT10\j020546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571744"/>
            <a:ext cx="3766891" cy="374795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Самые загрязнённые части города</a:t>
            </a:r>
            <a:endParaRPr lang="ru-RU" dirty="0"/>
          </a:p>
        </p:txBody>
      </p:sp>
      <p:pic>
        <p:nvPicPr>
          <p:cNvPr id="9" name="Содержимое 8" descr="ddfa3609dbc5d24f5844e22add628c53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143504" y="1285860"/>
            <a:ext cx="3810027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41757f1e784b45f5a63e0b5aa6f21a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3357562"/>
            <a:ext cx="3771894" cy="2857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35106d6dcf698c736934ba4fbe44d96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1428736"/>
            <a:ext cx="3714744" cy="28759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0" y="4500570"/>
            <a:ext cx="3222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Свалки на горе </a:t>
            </a:r>
            <a:r>
              <a:rPr lang="ru-RU" dirty="0" err="1" smtClean="0"/>
              <a:t>Бараничей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Автоколонна 1718</a:t>
            </a:r>
            <a:endParaRPr lang="ru-RU" dirty="0"/>
          </a:p>
        </p:txBody>
      </p:sp>
      <p:pic>
        <p:nvPicPr>
          <p:cNvPr id="10" name="Содержимое 9" descr="i (9)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500562" y="2143116"/>
            <a:ext cx="4286281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i (8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1500174"/>
            <a:ext cx="4095777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428596" y="4714884"/>
            <a:ext cx="7143800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/>
              <a:t>Из </a:t>
            </a:r>
            <a:r>
              <a:rPr lang="ru-RU" b="1" u="sng" dirty="0" smtClean="0"/>
              <a:t>одного автобуса </a:t>
            </a:r>
            <a:r>
              <a:rPr lang="ru-RU" dirty="0" smtClean="0"/>
              <a:t>выделяется: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/>
              <a:t>Дым </a:t>
            </a:r>
            <a:r>
              <a:rPr lang="ru-RU" b="1" dirty="0" smtClean="0">
                <a:solidFill>
                  <a:srgbClr val="0D0D0D"/>
                </a:solidFill>
                <a:latin typeface="Times New Roman"/>
                <a:ea typeface="Calibri"/>
                <a:cs typeface="Times New Roman"/>
              </a:rPr>
              <a:t>38 688 000 г</a:t>
            </a:r>
            <a:endParaRPr lang="ru-RU" b="1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/>
              <a:t>Угарный газ</a:t>
            </a:r>
            <a:r>
              <a:rPr lang="ru-RU" dirty="0" smtClean="0">
                <a:solidFill>
                  <a:srgbClr val="0D0D0D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smtClean="0">
                <a:solidFill>
                  <a:srgbClr val="0D0D0D"/>
                </a:solidFill>
                <a:latin typeface="Times New Roman"/>
                <a:ea typeface="Calibri"/>
                <a:cs typeface="Times New Roman"/>
              </a:rPr>
              <a:t>27 900 000 г</a:t>
            </a:r>
            <a:endParaRPr lang="ru-RU" b="1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dirty="0" smtClean="0">
                <a:solidFill>
                  <a:srgbClr val="0D0D0D"/>
                </a:solidFill>
                <a:latin typeface="Times New Roman"/>
                <a:ea typeface="Calibri"/>
                <a:cs typeface="Times New Roman"/>
              </a:rPr>
              <a:t>азотного оксида, и др. вещества, масла  </a:t>
            </a:r>
            <a:r>
              <a:rPr lang="ru-RU" b="1" dirty="0" smtClean="0">
                <a:solidFill>
                  <a:srgbClr val="0D0D0D"/>
                </a:solidFill>
                <a:latin typeface="Times New Roman"/>
                <a:ea typeface="Calibri"/>
                <a:cs typeface="Times New Roman"/>
              </a:rPr>
              <a:t>5 580 000 г</a:t>
            </a:r>
            <a:endParaRPr lang="ru-RU" b="1" dirty="0" smtClean="0"/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D0D0D"/>
                </a:solidFill>
                <a:latin typeface="Times New Roman"/>
                <a:ea typeface="Calibri"/>
                <a:cs typeface="Times New Roman"/>
              </a:rPr>
              <a:t>смазки</a:t>
            </a:r>
            <a:endParaRPr lang="ru-RU" dirty="0" smtClean="0">
              <a:latin typeface="Calibri"/>
              <a:ea typeface="Calibri"/>
              <a:cs typeface="Times New Roman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Легковые автомобили </a:t>
            </a:r>
            <a:endParaRPr lang="ru-RU" dirty="0"/>
          </a:p>
        </p:txBody>
      </p:sp>
      <p:pic>
        <p:nvPicPr>
          <p:cNvPr id="4" name="Содержимое 3" descr="i (10)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14282" y="1357298"/>
            <a:ext cx="3763188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i (1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3571876"/>
            <a:ext cx="3771918" cy="23574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 (1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6" y="4000504"/>
            <a:ext cx="3857652" cy="23936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4214810" y="1428736"/>
            <a:ext cx="42862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 статистике в г. Светлограде 30 000 автомобилей. Легковые и грузовые машины в час выбрасывают 3868,8 г дыма, отсюда 2790 г угарного газа, 558 г азотного оксида, и др. вещества, которые ядовиты для нашего организма.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объекты экологических проблем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714612" y="1428736"/>
          <a:ext cx="6215106" cy="49174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702"/>
                <a:gridCol w="2071702"/>
                <a:gridCol w="2071702"/>
              </a:tblGrid>
              <a:tr h="7112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Объект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Виды загрязнений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Кол-во загрязнений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668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Железнодорожный путь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Лом чёрных и цветных металлов, стружка древесная, макулатура, твёрдый бытовой мусор, отходы с химчистки, зола, </a:t>
                      </a:r>
                      <a:r>
                        <a:rPr lang="ru-RU" sz="1200" dirty="0" err="1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стеклобой</a:t>
                      </a:r>
                      <a:r>
                        <a:rPr lang="ru-RU" sz="12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пластмасса, электролиты, </a:t>
                      </a:r>
                      <a:r>
                        <a:rPr lang="ru-RU" sz="1200" dirty="0" err="1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фикалии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19 000 г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26 000 г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113 000 г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112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Транспорт (личный)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Дым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угарный газ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азотного оксида, и др. вещества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116 066 000 г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83 700 000 г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16 740 000 г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89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Автоколонна 1718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Дым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угарный газ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азотного оксида, и др. вещества, масла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смазки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38 688 000 г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27 900 000 г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5 580 000 г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112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Бытовой мусор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Упаковочные материалы, картон, бумага, пластик, текстиль, садовые и кухонные отходы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2 - 3 га (городская свалка)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4282" y="1357298"/>
            <a:ext cx="2428892" cy="235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Если иметь в виду, что в году 365 суток, то не трудно представить, сколько ядовитых веществ выбрасывается в воздух. А мы все дышим этот воздух. 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Экспериментальная  работа</a:t>
            </a:r>
            <a:endParaRPr lang="ru-RU" dirty="0"/>
          </a:p>
        </p:txBody>
      </p:sp>
      <p:pic>
        <p:nvPicPr>
          <p:cNvPr id="5" name="Содержимое 4" descr="Рисунок1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286380" y="1357298"/>
            <a:ext cx="3714744" cy="3248661"/>
          </a:xfrm>
        </p:spPr>
      </p:pic>
      <p:pic>
        <p:nvPicPr>
          <p:cNvPr id="4" name="Рисунок 3" descr="Рисунок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1857364"/>
            <a:ext cx="3810240" cy="3483648"/>
          </a:xfrm>
          <a:prstGeom prst="rect">
            <a:avLst/>
          </a:prstGeom>
        </p:spPr>
      </p:pic>
      <p:pic>
        <p:nvPicPr>
          <p:cNvPr id="6" name="Рисунок 5" descr="Рисунок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3240" y="2428868"/>
            <a:ext cx="4136812" cy="3512249"/>
          </a:xfrm>
          <a:prstGeom prst="rect">
            <a:avLst/>
          </a:prstGeom>
        </p:spPr>
      </p:pic>
      <p:pic>
        <p:nvPicPr>
          <p:cNvPr id="7" name="Рисунок 6" descr="Рисунок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3108" y="2786058"/>
            <a:ext cx="3724258" cy="3530209"/>
          </a:xfrm>
          <a:prstGeom prst="rect">
            <a:avLst/>
          </a:prstGeom>
        </p:spPr>
      </p:pic>
      <p:pic>
        <p:nvPicPr>
          <p:cNvPr id="8" name="Рисунок 7" descr="Рисунок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282" y="3000372"/>
            <a:ext cx="3714744" cy="33673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итоге экспериментальной работы: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89297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Исходя из этих данных, можно рассчитать количество мусора на одного </a:t>
            </a:r>
            <a:r>
              <a:rPr lang="ru-RU" dirty="0" smtClean="0">
                <a:solidFill>
                  <a:schemeClr val="bg1"/>
                </a:solidFill>
              </a:rPr>
              <a:t>человека: в неделю – 1399 гр., за месяц – 5595 гр., за год – 67140 гр.</a:t>
            </a:r>
          </a:p>
          <a:p>
            <a:endParaRPr lang="ru-RU" dirty="0"/>
          </a:p>
        </p:txBody>
      </p:sp>
      <p:pic>
        <p:nvPicPr>
          <p:cNvPr id="7" name="Содержимое 6" descr="Рисунок2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857356" y="1357298"/>
            <a:ext cx="5458986" cy="467297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Разложение мусора в природе</a:t>
            </a:r>
            <a:endParaRPr lang="ru-RU" dirty="0"/>
          </a:p>
        </p:txBody>
      </p:sp>
      <p:pic>
        <p:nvPicPr>
          <p:cNvPr id="4" name="Содержимое 3" descr="gallery_9297_634_3235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1428736"/>
            <a:ext cx="7832730" cy="4929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413652" cy="107157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Самые грязные микрорайоны города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4"/>
          <a:ext cx="8504238" cy="48068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4746"/>
                <a:gridCol w="2834746"/>
                <a:gridCol w="2834746"/>
              </a:tblGrid>
              <a:tr h="6005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Микрорайон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Место, улица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Вид мусора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624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Победа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ул. Крайняя, пер. Победы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Бытовой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Строительный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Технический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Органические выбросы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218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Горка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ул. Транспортная, ул. Горная,                     </a:t>
                      </a:r>
                      <a:endParaRPr lang="ru-RU" sz="2000" dirty="0" smtClean="0">
                        <a:solidFill>
                          <a:srgbClr val="0D0D0D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ул</a:t>
                      </a:r>
                      <a:r>
                        <a:rPr lang="ru-RU" sz="20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 Техническая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Строительный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Бытовой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Технический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218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Черёмушки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Вокруг стадиона, пустырь,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Строительный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Бытовой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Технический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812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Бузиновое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ул. Калинина, ул. Матросова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Бытовой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D0D0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Органические выбросы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Экологическое воспитание детей</a:t>
            </a:r>
            <a:endParaRPr lang="ru-RU" dirty="0"/>
          </a:p>
        </p:txBody>
      </p:sp>
      <p:pic>
        <p:nvPicPr>
          <p:cNvPr id="4" name="Содержимое 3" descr="SAM_975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500694" y="1357298"/>
            <a:ext cx="3381399" cy="25360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P10408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4071942"/>
            <a:ext cx="3612196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трудовая экологическая акция  по уборке сушняка, осень 2013г.DSC0347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3643314"/>
            <a:ext cx="3571900" cy="2678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285720" y="1714488"/>
            <a:ext cx="50720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Акция «Чистый </a:t>
            </a:r>
            <a:r>
              <a:rPr lang="ru-RU" dirty="0" err="1" smtClean="0"/>
              <a:t>Куцай</a:t>
            </a:r>
            <a:r>
              <a:rPr lang="ru-RU" dirty="0" smtClean="0"/>
              <a:t>», социальные проекты «Скорая экологическая помощь»,  «Живи тропа!», творческие конкурсы детского общественного экологического движения «Зеленая плата»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 решается проблема в России и в Ставропольском крае?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500174"/>
            <a:ext cx="8503920" cy="4572000"/>
          </a:xfrm>
        </p:spPr>
        <p:txBody>
          <a:bodyPr>
            <a:noAutofit/>
          </a:bodyPr>
          <a:lstStyle/>
          <a:p>
            <a:endParaRPr lang="ru-RU" sz="20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86116" y="1571612"/>
            <a:ext cx="2643206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Решение проблем</a:t>
            </a: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2214546" y="2000240"/>
            <a:ext cx="1071570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4001290" y="2785264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4" idx="3"/>
          </p:cNvCxnSpPr>
          <p:nvPr/>
        </p:nvCxnSpPr>
        <p:spPr>
          <a:xfrm>
            <a:off x="5929322" y="1964521"/>
            <a:ext cx="1000132" cy="7500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285720" y="2786058"/>
            <a:ext cx="2571768" cy="171451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71472" y="2857496"/>
            <a:ext cx="21431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Конституция РФ. Федеральные законы</a:t>
            </a:r>
          </a:p>
          <a:p>
            <a:endParaRPr lang="ru-RU" sz="2400" dirty="0"/>
          </a:p>
        </p:txBody>
      </p:sp>
      <p:sp>
        <p:nvSpPr>
          <p:cNvPr id="15" name="Овал 14"/>
          <p:cNvSpPr/>
          <p:nvPr/>
        </p:nvSpPr>
        <p:spPr>
          <a:xfrm>
            <a:off x="3071802" y="3214686"/>
            <a:ext cx="2643206" cy="18573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«Система экологической безопасности Российской Федерации»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5786446" y="2714620"/>
            <a:ext cx="3000396" cy="200026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/>
            <a:r>
              <a:rPr lang="ru-RU" dirty="0" smtClean="0"/>
              <a:t> </a:t>
            </a:r>
            <a:r>
              <a:rPr lang="ru-RU" sz="1400" dirty="0" smtClean="0"/>
              <a:t>Краевая целевая программа "Экология и природные</a:t>
            </a:r>
          </a:p>
          <a:p>
            <a:pPr fontAlgn="base"/>
            <a:r>
              <a:rPr lang="ru-RU" sz="1400" dirty="0" smtClean="0"/>
              <a:t>ресурсы Ставропольского края на 2012 - 2015 годы"</a:t>
            </a:r>
          </a:p>
          <a:p>
            <a:pPr algn="ctr"/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Главные катастрофы в России</a:t>
            </a:r>
            <a:endParaRPr lang="ru-RU" dirty="0"/>
          </a:p>
        </p:txBody>
      </p:sp>
      <p:pic>
        <p:nvPicPr>
          <p:cNvPr id="27" name="Содержимое 26" descr="IMG_9918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000364" y="3714752"/>
            <a:ext cx="3066256" cy="22996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Скругленный прямоугольник 8"/>
          <p:cNvSpPr/>
          <p:nvPr/>
        </p:nvSpPr>
        <p:spPr>
          <a:xfrm>
            <a:off x="3286116" y="1571612"/>
            <a:ext cx="2500330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Экологические катастрофы России</a:t>
            </a:r>
            <a:endParaRPr lang="ru-RU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 rot="10800000" flipV="1">
            <a:off x="2786050" y="2143116"/>
            <a:ext cx="714380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3929058" y="2500306"/>
            <a:ext cx="928694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6200000" flipH="1">
            <a:off x="5429256" y="2285992"/>
            <a:ext cx="78581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071670" y="2714620"/>
            <a:ext cx="13596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</a:rPr>
              <a:t>Производство</a:t>
            </a:r>
            <a:endParaRPr lang="ru-RU" sz="1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86182" y="3071810"/>
            <a:ext cx="10631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</a:rPr>
              <a:t>Транспорт</a:t>
            </a:r>
            <a:endParaRPr lang="ru-RU" sz="1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72132" y="3000372"/>
            <a:ext cx="23022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</a:rPr>
              <a:t>Коммунальное хозяйство</a:t>
            </a:r>
            <a:endParaRPr lang="ru-RU" sz="1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9" name="Рисунок 28" descr="i (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3000372"/>
            <a:ext cx="2852750" cy="19103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3286124"/>
            <a:ext cx="2855901" cy="20030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1" name="TextBox 30"/>
          <p:cNvSpPr txBox="1"/>
          <p:nvPr/>
        </p:nvSpPr>
        <p:spPr>
          <a:xfrm>
            <a:off x="571472" y="1643050"/>
            <a:ext cx="1412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1.Норильск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72198" y="1643050"/>
            <a:ext cx="1183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2.Москва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357158" y="2285992"/>
            <a:ext cx="2252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3.Санкт-Питербург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6572264" y="2643182"/>
            <a:ext cx="1542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4.Череповец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285720" y="5072074"/>
            <a:ext cx="1079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5.Асбест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1071538" y="564357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6.Липецк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7072330" y="5429264"/>
            <a:ext cx="1789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7.Новокузнецк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6215074" y="5929330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8.Омск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/>
      <p:bldP spid="32" grpId="0" build="p"/>
      <p:bldP spid="33" grpId="0" build="p"/>
      <p:bldP spid="34" grpId="0" build="p"/>
      <p:bldP spid="35" grpId="0" build="p"/>
      <p:bldP spid="36" grpId="0" build="p"/>
      <p:bldP spid="37" grpId="0" build="p"/>
      <p:bldP spid="3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Пути решения проблемы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214282" y="3000372"/>
            <a:ext cx="4038600" cy="3467282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Плюсы:</a:t>
            </a:r>
          </a:p>
          <a:p>
            <a:r>
              <a:rPr lang="ru-RU" dirty="0" smtClean="0"/>
              <a:t>Налоги в местный бюджет.</a:t>
            </a:r>
          </a:p>
          <a:p>
            <a:r>
              <a:rPr lang="ru-RU" dirty="0" smtClean="0"/>
              <a:t>Трудоустройство местного населения. </a:t>
            </a:r>
          </a:p>
          <a:p>
            <a:r>
              <a:rPr lang="ru-RU" dirty="0" smtClean="0"/>
              <a:t>Затраты на перевозку меньше.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1571612"/>
            <a:ext cx="39290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Мусоросжигательный завод</a:t>
            </a:r>
            <a:endParaRPr lang="ru-RU" sz="2400" b="1" dirty="0"/>
          </a:p>
        </p:txBody>
      </p:sp>
      <p:pic>
        <p:nvPicPr>
          <p:cNvPr id="5" name="Содержимое 4" descr="TBO-630x494 (1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0" y="3857628"/>
            <a:ext cx="3565048" cy="2795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news_29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1357298"/>
            <a:ext cx="3290522" cy="24805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Пути решения проблемы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" name="Содержимое 9" descr="32475197.ewrlx2gp6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357298"/>
            <a:ext cx="3038168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IMG_9389.JPG"/>
          <p:cNvPicPr>
            <a:picLocks noChangeAspect="1"/>
          </p:cNvPicPr>
          <p:nvPr/>
        </p:nvPicPr>
        <p:blipFill>
          <a:blip r:embed="rId3" cstate="print"/>
          <a:srcRect l="42187"/>
          <a:stretch>
            <a:fillRect/>
          </a:stretch>
        </p:blipFill>
        <p:spPr>
          <a:xfrm>
            <a:off x="2214546" y="3500438"/>
            <a:ext cx="2593257" cy="28961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2952882" y="1357298"/>
            <a:ext cx="6191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Мусорные контейнеры с разным видом отходов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429256" y="2000240"/>
            <a:ext cx="350046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Сортировка мусорных отходов - новая стадия развития переработки мусора, благодаря которой он быстрей разлагается. Давно существует в европейских странах.</a:t>
            </a:r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9875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Заключение.</a:t>
            </a:r>
            <a:br>
              <a:rPr lang="ru-RU" dirty="0" smtClean="0"/>
            </a:br>
            <a:r>
              <a:rPr lang="ru-RU" dirty="0" smtClean="0"/>
              <a:t>Защитим наш прекрасный город - вместе! </a:t>
            </a:r>
            <a:endParaRPr lang="ru-RU" dirty="0"/>
          </a:p>
        </p:txBody>
      </p:sp>
      <p:pic>
        <p:nvPicPr>
          <p:cNvPr id="5" name="Содержимое 4" descr="79473077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42844" y="1285860"/>
            <a:ext cx="4605502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7947244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1857364"/>
            <a:ext cx="4641587" cy="30959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image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0166" y="2285992"/>
            <a:ext cx="4857575" cy="32399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7B-OlibFpX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7422" y="2857496"/>
            <a:ext cx="4286280" cy="30886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i (13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8082" y="1357297"/>
            <a:ext cx="1604963" cy="149530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43702" y="2714620"/>
            <a:ext cx="250029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Задумайтесь!</a:t>
            </a:r>
            <a:r>
              <a:rPr lang="ru-RU" sz="2000" dirty="0" smtClean="0"/>
              <a:t> Ваши внуки, а может, даже правнуки будут наслаждаться всеми этими прелестями после Вас. Так сохраним же для них наш город!</a:t>
            </a:r>
          </a:p>
          <a:p>
            <a:r>
              <a:rPr lang="ru-RU" sz="2400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и задачи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2000" b="1" dirty="0" smtClean="0"/>
              <a:t>Цель: </a:t>
            </a:r>
          </a:p>
          <a:p>
            <a:pPr>
              <a:buNone/>
            </a:pPr>
            <a:r>
              <a:rPr lang="ru-RU" sz="2000" dirty="0" smtClean="0"/>
              <a:t>      Проанализировать экологическую обстановку города и предложить пути решения проблемы.</a:t>
            </a:r>
          </a:p>
          <a:p>
            <a:pPr>
              <a:buNone/>
            </a:pPr>
            <a:r>
              <a:rPr lang="ru-RU" sz="2000" b="1" dirty="0" smtClean="0"/>
              <a:t>Задачи: </a:t>
            </a:r>
          </a:p>
          <a:p>
            <a:pPr>
              <a:buNone/>
            </a:pPr>
            <a:r>
              <a:rPr lang="ru-RU" sz="2000" dirty="0" smtClean="0"/>
              <a:t>      Изучить данную проблему</a:t>
            </a:r>
          </a:p>
          <a:p>
            <a:pPr>
              <a:buNone/>
            </a:pPr>
            <a:r>
              <a:rPr lang="ru-RU" sz="2000" dirty="0" smtClean="0"/>
              <a:t>      Анализировать загрязнение экологической среды в России, Ставропольском крае, Светлограде</a:t>
            </a:r>
          </a:p>
          <a:p>
            <a:pPr>
              <a:buNone/>
            </a:pPr>
            <a:r>
              <a:rPr lang="ru-RU" sz="2000" dirty="0" smtClean="0"/>
              <a:t>      Предположить пути решения данной проблемы</a:t>
            </a:r>
          </a:p>
          <a:p>
            <a:pPr>
              <a:buNone/>
            </a:pPr>
            <a:r>
              <a:rPr lang="ru-RU" sz="2000" dirty="0" smtClean="0"/>
              <a:t>      Узнать мнение  жителей города Светлограда об сложившейся экологической ситуации</a:t>
            </a:r>
          </a:p>
          <a:p>
            <a:pPr>
              <a:buNone/>
            </a:pPr>
            <a:r>
              <a:rPr lang="ru-RU" sz="2000" dirty="0" smtClean="0"/>
              <a:t>      Донести до жителей города характер проблемы</a:t>
            </a: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Гипотеза исследования: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Есть ли пути, благодаря которым, город станет чище?</a:t>
            </a:r>
          </a:p>
          <a:p>
            <a:pPr>
              <a:buNone/>
            </a:pPr>
            <a:r>
              <a:rPr lang="ru-RU" sz="2000" b="1" dirty="0" smtClean="0"/>
              <a:t>Методы исследования: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изучение, систематизация, анализы, сравнения, описание, наблюдения, опросный, теоретический, предположения </a:t>
            </a:r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500042"/>
            <a:ext cx="2362200" cy="1404958"/>
          </a:xfrm>
        </p:spPr>
        <p:txBody>
          <a:bodyPr>
            <a:noAutofit/>
          </a:bodyPr>
          <a:lstStyle/>
          <a:p>
            <a:endParaRPr lang="ru-RU" sz="4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14282" y="1981200"/>
            <a:ext cx="2528918" cy="4144963"/>
          </a:xfrm>
        </p:spPr>
        <p:txBody>
          <a:bodyPr/>
          <a:lstStyle/>
          <a:p>
            <a:r>
              <a:rPr lang="ru-RU" sz="1800" dirty="0" smtClean="0"/>
              <a:t>“Раньше природа страшила человека, а сейчас человек страшит природу”  французский океанолог Жак Ив </a:t>
            </a:r>
            <a:r>
              <a:rPr lang="ru-RU" sz="1800" dirty="0" err="1" smtClean="0"/>
              <a:t>Кусто</a:t>
            </a:r>
            <a:endParaRPr lang="ru-RU" sz="1800" dirty="0" smtClean="0"/>
          </a:p>
          <a:p>
            <a:endParaRPr lang="ru-RU" dirty="0"/>
          </a:p>
        </p:txBody>
      </p:sp>
      <p:pic>
        <p:nvPicPr>
          <p:cNvPr id="5" name="Содержимое 4" descr="i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643702" y="571480"/>
            <a:ext cx="2357454" cy="1571636"/>
          </a:xfrm>
        </p:spPr>
      </p:pic>
      <p:pic>
        <p:nvPicPr>
          <p:cNvPr id="6" name="Рисунок 5" descr="i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488" y="571480"/>
            <a:ext cx="2500330" cy="1847535"/>
          </a:xfrm>
          <a:prstGeom prst="rect">
            <a:avLst/>
          </a:prstGeom>
        </p:spPr>
      </p:pic>
      <p:pic>
        <p:nvPicPr>
          <p:cNvPr id="7" name="Рисунок 6" descr="i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2143116"/>
            <a:ext cx="2309822" cy="1732367"/>
          </a:xfrm>
          <a:prstGeom prst="rect">
            <a:avLst/>
          </a:prstGeom>
        </p:spPr>
      </p:pic>
      <p:pic>
        <p:nvPicPr>
          <p:cNvPr id="8" name="Рисунок 7" descr="i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488" y="2786058"/>
            <a:ext cx="2500330" cy="1768092"/>
          </a:xfrm>
          <a:prstGeom prst="rect">
            <a:avLst/>
          </a:prstGeom>
        </p:spPr>
      </p:pic>
      <p:pic>
        <p:nvPicPr>
          <p:cNvPr id="9" name="Рисунок 8" descr="i (4).jpg"/>
          <p:cNvPicPr>
            <a:picLocks noChangeAspect="1"/>
          </p:cNvPicPr>
          <p:nvPr/>
        </p:nvPicPr>
        <p:blipFill>
          <a:blip r:embed="rId6" cstate="print"/>
          <a:srcRect l="943" t="3773" r="2830" b="5660"/>
          <a:stretch>
            <a:fillRect/>
          </a:stretch>
        </p:blipFill>
        <p:spPr>
          <a:xfrm>
            <a:off x="6500826" y="3857628"/>
            <a:ext cx="2500330" cy="1764939"/>
          </a:xfrm>
          <a:prstGeom prst="rect">
            <a:avLst/>
          </a:prstGeom>
        </p:spPr>
      </p:pic>
      <p:pic>
        <p:nvPicPr>
          <p:cNvPr id="10" name="Рисунок 9" descr="i (5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22362" y="4572008"/>
            <a:ext cx="2667019" cy="185738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Экология России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3438" y="1357298"/>
            <a:ext cx="4038600" cy="46817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44008" y="4500570"/>
            <a:ext cx="41428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120 млрд. тонн мусора за год!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2571744"/>
            <a:ext cx="421484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Объем бытовых отходов особенно увеличился в двадцатом веке. Каждый год в нашей стране скапливается их </a:t>
            </a:r>
            <a:r>
              <a:rPr lang="ru-RU" sz="2000" b="1" dirty="0" smtClean="0"/>
              <a:t>до 140 миллионов кубометров, </a:t>
            </a:r>
            <a:r>
              <a:rPr lang="ru-RU" sz="2000" dirty="0" smtClean="0"/>
              <a:t>общая цифра -</a:t>
            </a:r>
            <a:r>
              <a:rPr lang="ru-RU" sz="2000" b="1" dirty="0" smtClean="0"/>
              <a:t>120 млрд. тонн. </a:t>
            </a:r>
          </a:p>
          <a:p>
            <a:endParaRPr lang="ru-RU" sz="2000" dirty="0"/>
          </a:p>
        </p:txBody>
      </p:sp>
      <p:pic>
        <p:nvPicPr>
          <p:cNvPr id="6" name="Содержимое 5" descr="IMG_991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43438" y="1785926"/>
            <a:ext cx="4286280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Экологические проблемы России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Экологические проблемы Ставропольского края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Социальный опрос жителей города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571612"/>
          <a:ext cx="8504238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e2c7b33ce526f4842b765f2f570464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40" y="4000504"/>
            <a:ext cx="3786214" cy="25429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Самые загрязнённые части города</a:t>
            </a:r>
            <a:endParaRPr lang="ru-RU" dirty="0"/>
          </a:p>
        </p:txBody>
      </p:sp>
      <p:pic>
        <p:nvPicPr>
          <p:cNvPr id="6" name="Содержимое 5" descr="397e17263df43011694dc2a193514fc5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85720" y="1428736"/>
            <a:ext cx="3071834" cy="39111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Рисунок 24" descr="673efcca36dd7b3be9116e3baf8e73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86380" y="1428736"/>
            <a:ext cx="3619517" cy="24057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5429256" y="3714752"/>
            <a:ext cx="3417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Центральная площадь города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14282" y="5500702"/>
            <a:ext cx="2863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Около устья реки </a:t>
            </a:r>
            <a:r>
              <a:rPr lang="ru-RU" dirty="0" err="1" smtClean="0"/>
              <a:t>Калаус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2616</TotalTime>
  <Words>615</Words>
  <Application>Microsoft Office PowerPoint</Application>
  <PresentationFormat>Экран (4:3)</PresentationFormat>
  <Paragraphs>130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Официальная</vt:lpstr>
      <vt:lpstr>Научно-исследовательская работа «За чистый город!»</vt:lpstr>
      <vt:lpstr>Главные катастрофы в России</vt:lpstr>
      <vt:lpstr>Цель и задачи проекта</vt:lpstr>
      <vt:lpstr>Презентация PowerPoint</vt:lpstr>
      <vt:lpstr>Экология России</vt:lpstr>
      <vt:lpstr>Экологические проблемы России</vt:lpstr>
      <vt:lpstr>Экологические проблемы Ставропольского края</vt:lpstr>
      <vt:lpstr>Социальный опрос жителей города</vt:lpstr>
      <vt:lpstr>Самые загрязнённые части города</vt:lpstr>
      <vt:lpstr>Самые загрязнённые части города</vt:lpstr>
      <vt:lpstr>Автоколонна 1718</vt:lpstr>
      <vt:lpstr>Легковые автомобили </vt:lpstr>
      <vt:lpstr>Основные объекты экологических проблем </vt:lpstr>
      <vt:lpstr>Экспериментальная  работа</vt:lpstr>
      <vt:lpstr>В итоге экспериментальной работы:</vt:lpstr>
      <vt:lpstr>Разложение мусора в природе</vt:lpstr>
      <vt:lpstr>     Самые грязные микрорайоны города </vt:lpstr>
      <vt:lpstr>Экологическое воспитание детей</vt:lpstr>
      <vt:lpstr>Как решается проблема в России и в Ставропольском крае?</vt:lpstr>
      <vt:lpstr>Пути решения проблемы</vt:lpstr>
      <vt:lpstr>Пути решения проблемы</vt:lpstr>
      <vt:lpstr>Заключение. Защитим наш прекрасный город - вместе!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Наталья</cp:lastModifiedBy>
  <cp:revision>227</cp:revision>
  <dcterms:created xsi:type="dcterms:W3CDTF">2014-09-10T10:40:19Z</dcterms:created>
  <dcterms:modified xsi:type="dcterms:W3CDTF">2016-01-29T04:21:30Z</dcterms:modified>
</cp:coreProperties>
</file>