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6" r:id="rId2"/>
    <p:sldId id="266" r:id="rId3"/>
    <p:sldId id="257" r:id="rId4"/>
    <p:sldId id="260" r:id="rId5"/>
    <p:sldId id="259" r:id="rId6"/>
    <p:sldId id="258" r:id="rId7"/>
    <p:sldId id="261" r:id="rId8"/>
    <p:sldId id="274" r:id="rId9"/>
    <p:sldId id="262" r:id="rId10"/>
    <p:sldId id="263" r:id="rId11"/>
    <p:sldId id="270" r:id="rId12"/>
    <p:sldId id="264" r:id="rId13"/>
    <p:sldId id="271" r:id="rId14"/>
    <p:sldId id="269" r:id="rId15"/>
    <p:sldId id="272" r:id="rId16"/>
    <p:sldId id="273" r:id="rId17"/>
    <p:sldId id="268" r:id="rId18"/>
    <p:sldId id="265" r:id="rId19"/>
  </p:sldIdLst>
  <p:sldSz cx="9144000" cy="6858000" type="screen4x3"/>
  <p:notesSz cx="6888163" cy="100203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F22264C-AA94-4C66-9E3B-CF6FE995B27E}">
          <p14:sldIdLst>
            <p14:sldId id="256"/>
            <p14:sldId id="266"/>
            <p14:sldId id="257"/>
            <p14:sldId id="260"/>
            <p14:sldId id="259"/>
            <p14:sldId id="258"/>
            <p14:sldId id="261"/>
            <p14:sldId id="274"/>
            <p14:sldId id="262"/>
            <p14:sldId id="263"/>
            <p14:sldId id="270"/>
            <p14:sldId id="264"/>
            <p14:sldId id="271"/>
            <p14:sldId id="269"/>
            <p14:sldId id="272"/>
            <p14:sldId id="273"/>
            <p14:sldId id="268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9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2114" autoAdjust="0"/>
  </p:normalViewPr>
  <p:slideViewPr>
    <p:cSldViewPr>
      <p:cViewPr>
        <p:scale>
          <a:sx n="110" d="100"/>
          <a:sy n="110" d="100"/>
        </p:scale>
        <p:origin x="-15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BA1CC0C-0765-438D-9FF5-78B5F597366C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2F8A859-475F-4B97-8566-791F4C9887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133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8A859-475F-4B97-8566-791F4C98877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B0E9A9-3BFB-40DD-B0C5-39C16FB90EA9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58F0A3-D90C-4A69-A6BC-20DF8D2D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dissolv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://www.vee-arts.nl/wp-content/uploads/2013/02/vee-arts-04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484784"/>
            <a:ext cx="4194068" cy="3927778"/>
          </a:xfrm>
          <a:prstGeom prst="roundRect">
            <a:avLst/>
          </a:prstGeom>
          <a:noFill/>
          <a:ln w="25400" cap="sq" cmpd="thickThin">
            <a:solidFill>
              <a:srgbClr val="000099"/>
            </a:solidFill>
            <a:prstDash val="solid"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500042"/>
            <a:ext cx="8036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«Коза моей бабушки</a:t>
            </a:r>
            <a:r>
              <a:rPr lang="ru-RU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»</a:t>
            </a:r>
            <a:endParaRPr lang="ru-RU" sz="4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французская-музыка-веселая-мелод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86974" y="2214554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249336" y="5157192"/>
            <a:ext cx="28946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Исследовательская работа</a:t>
            </a:r>
          </a:p>
          <a:p>
            <a:r>
              <a:rPr lang="ru-RU" sz="1400" b="1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Ученика 1 «Б» </a:t>
            </a:r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класса        </a:t>
            </a:r>
            <a:r>
              <a:rPr lang="ru-RU" sz="1400" b="1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МОБУ лицей с</a:t>
            </a:r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Булгаково </a:t>
            </a:r>
          </a:p>
          <a:p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Кадырова </a:t>
            </a:r>
            <a:r>
              <a:rPr lang="ru-RU" sz="1400" b="1" dirty="0" err="1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Айрата</a:t>
            </a:r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1400" b="1" dirty="0" err="1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Наилевича</a:t>
            </a:r>
            <a:endParaRPr lang="ru-RU" sz="14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Научный руководитель:  </a:t>
            </a:r>
            <a:r>
              <a:rPr lang="ru-RU" sz="1400" b="1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Балыкина </a:t>
            </a:r>
            <a:r>
              <a:rPr lang="ru-RU" sz="1400" b="1" dirty="0" err="1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Файруза</a:t>
            </a:r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400" b="1" dirty="0" err="1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Усмановна</a:t>
            </a:r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17633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9811" numSld="999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703 - Средство просмотра фотографий Window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9454" y="214290"/>
            <a:ext cx="2105671" cy="2652026"/>
          </a:xfrm>
          <a:prstGeom prst="round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3571876"/>
            <a:ext cx="1938044" cy="176703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7356" y="5357826"/>
            <a:ext cx="2221955" cy="150017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X8xwPNyXBhU - Средство просмотра фотографий Windows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4686"/>
            <a:ext cx="1956519" cy="1551273"/>
          </a:xfrm>
          <a:prstGeom prst="roundRect">
            <a:avLst/>
          </a:prstGeom>
        </p:spPr>
      </p:pic>
      <p:sp>
        <p:nvSpPr>
          <p:cNvPr id="6" name="Загнутый угол 5"/>
          <p:cNvSpPr/>
          <p:nvPr/>
        </p:nvSpPr>
        <p:spPr>
          <a:xfrm>
            <a:off x="0" y="4765959"/>
            <a:ext cx="2000232" cy="2092041"/>
          </a:xfrm>
          <a:prstGeom prst="foldedCorner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Козий сыр – это кисломолочный продукт, приготовленный из натурального молока козы. Известны его твердые, мягкие и творожные сорта. Плюс варианты с плесенью</a:t>
            </a:r>
            <a:r>
              <a:rPr lang="ru-RU" sz="1050" dirty="0" smtClean="0"/>
              <a:t>.</a:t>
            </a:r>
            <a:r>
              <a:rPr lang="ru-RU" sz="1100" dirty="0" smtClean="0"/>
              <a:t> </a:t>
            </a:r>
            <a:endParaRPr lang="ru-RU" sz="11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57158" y="71414"/>
            <a:ext cx="6500826" cy="3286124"/>
          </a:xfrm>
          <a:prstGeom prst="rightArrow">
            <a:avLst>
              <a:gd name="adj1" fmla="val 50000"/>
              <a:gd name="adj2" fmla="val 51028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Рецепт приготовления сыра в домашних условиях заключается в нагревании на водяной бане козьего творога вместе с яйцом, содой и солью при постоянном помешивании. После того как творог расплавится он превратится в сыр, который перекладывается в форму и остужается. Сыр готов!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142852"/>
            <a:ext cx="247471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Продукты козоводства: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4. Сыр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H:\DCIM\100CANON\IMG_371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7484" y="3643314"/>
            <a:ext cx="2476516" cy="1857387"/>
          </a:xfrm>
          <a:prstGeom prst="roundRect">
            <a:avLst/>
          </a:prstGeom>
          <a:noFill/>
        </p:spPr>
      </p:pic>
      <p:pic>
        <p:nvPicPr>
          <p:cNvPr id="1029" name="Picture 5" descr="H:\DCIM\100CANON\IMG_371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4857760"/>
            <a:ext cx="2476484" cy="1857364"/>
          </a:xfrm>
          <a:prstGeom prst="roundRect">
            <a:avLst/>
          </a:prstGeom>
          <a:noFill/>
        </p:spPr>
      </p:pic>
      <p:pic>
        <p:nvPicPr>
          <p:cNvPr id="1026" name="Picture 2" descr="H:\DCIM\100CANON\IMG_371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2714620"/>
            <a:ext cx="2571768" cy="1928826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7372237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84819"/>
            <a:ext cx="266688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Продукты козоводства: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5.Кумыс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2285992"/>
            <a:ext cx="3027470" cy="16531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4863"/>
            <a:ext cx="1944216" cy="2595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5416948" y="114863"/>
            <a:ext cx="3624096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кумысе содержатся легкоусвояемые белки и жиры, молочный сахар, молочная кислота, углекислый газ, алкоголь, большое количество витаминов, ферменты, минеральные вещества. Основные питательные составные части кумыса (белки, жиры, сахар) усваиваются почти полностью (до 95%).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4264783"/>
            <a:ext cx="4824347" cy="24622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Кумыс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кисломолочный напиток белого цвета, который имеет свойство пениться. Делают его 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козьего 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молока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использованием спиртового или молочнокислого сбраживания. Свежее молоко выливают в необычную емкость, которая имеет цилиндрическую форму с сужающимся горлом. В крышке есть отверстие, в которое вставляется шест для взбивания. Вместе с закваской молоко находится в этой емкости в течение нескольких дней. Периодически жидкость нужно взбивать на протяжении нескольких часов. 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997226"/>
            <a:ext cx="3240360" cy="21337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2660" y="4264521"/>
            <a:ext cx="1940166" cy="23981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Стрелка влево 4"/>
          <p:cNvSpPr/>
          <p:nvPr/>
        </p:nvSpPr>
        <p:spPr>
          <a:xfrm>
            <a:off x="7253158" y="4639381"/>
            <a:ext cx="1663484" cy="1685509"/>
          </a:xfrm>
          <a:prstGeom prst="lef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Сосуд для приготовления кумыса- </a:t>
            </a:r>
          </a:p>
          <a:p>
            <a:pPr algn="ctr"/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(гөбө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) баш.</a:t>
            </a:r>
            <a:endParaRPr lang="ru-RU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5889" y="908720"/>
            <a:ext cx="2483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Башкортостан — единственное место в мире, где в нескольких санаториях практикуется кумысолечение.</a:t>
            </a:r>
          </a:p>
        </p:txBody>
      </p:sp>
    </p:spTree>
    <p:extLst>
      <p:ext uri="{BB962C8B-B14F-4D97-AF65-F5344CB8AC3E}">
        <p14:creationId xmlns:p14="http://schemas.microsoft.com/office/powerpoint/2010/main" val="72810612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lOeIGSYevF4 - Средство просмотра фотографий Windows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9256" y="1071546"/>
            <a:ext cx="2286016" cy="2071702"/>
          </a:xfrm>
          <a:prstGeom prst="ellipse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6" name="Picture 8" descr="http://puhovie.umi.ru/images/cms/data/02/08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90"/>
          <a:stretch>
            <a:fillRect/>
          </a:stretch>
        </p:blipFill>
        <p:spPr bwMode="auto">
          <a:xfrm>
            <a:off x="2357422" y="4429132"/>
            <a:ext cx="2336736" cy="2040810"/>
          </a:xfrm>
          <a:prstGeom prst="ellipse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64" name="Picture 16" descr="http://cs1.livemaster.ru/storage/9e/27/ac6c0ae5805e8238edf8a2594b6h--aksessuary-belye-teplye-pushistye-nosochki-iz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3000372"/>
            <a:ext cx="2143140" cy="1928826"/>
          </a:xfrm>
          <a:prstGeom prst="ellipse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60" name="Picture 12" descr="http://images.vfl.ru/ii/1374177300/20d9d8f3/2724415_m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4214818"/>
            <a:ext cx="2286016" cy="2125281"/>
          </a:xfrm>
          <a:prstGeom prst="ellipse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8992" y="357166"/>
            <a:ext cx="2286016" cy="2000264"/>
          </a:xfrm>
          <a:prstGeom prst="ellipse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 descr="http://www.esosedi.ru/fiber/130268/fit/900x600/dsc02691_jpg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1285860"/>
            <a:ext cx="2185973" cy="1928827"/>
          </a:xfrm>
          <a:prstGeom prst="ellipse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000232" y="1857364"/>
            <a:ext cx="135732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 Козий пух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928670"/>
            <a:ext cx="1699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 Готовая пряжа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164305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 Шали и косынки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 моей бабушки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62" name="Picture 14" descr="http://www.ru.all.biz/img/ru/catalog/1585819.jpe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2928934"/>
            <a:ext cx="2286016" cy="1929119"/>
          </a:xfrm>
          <a:prstGeom prst="ellipse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9" name="Прямоугольник 18"/>
          <p:cNvSpPr/>
          <p:nvPr/>
        </p:nvSpPr>
        <p:spPr>
          <a:xfrm>
            <a:off x="5929322" y="3214686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Пледы и одеяла из козьего пуха .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 flipH="1">
            <a:off x="3143240" y="2071678"/>
            <a:ext cx="2928958" cy="2786082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Козий пух используется людьми в лечебных целях и не только с давних времен. Он очень мягкий, нежный на ощупь, легкий и теплый одновременно. За это его в народе называют</a:t>
            </a:r>
          </a:p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«мягким золотом». </a:t>
            </a:r>
          </a:p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Своими лечебными свойствами козий пух обязан химическому составу и физическим свойствам.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5143504" y="4786322"/>
            <a:ext cx="1311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Паутинки и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 палантины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00364" y="5143512"/>
            <a:ext cx="104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Варежки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1285852" y="3500438"/>
            <a:ext cx="1240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Носки и гольфы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9" y="214290"/>
            <a:ext cx="283943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Продукция козоводства:       5. Пух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83995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642918"/>
            <a:ext cx="3960440" cy="26435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2505" y="1832700"/>
            <a:ext cx="2767142" cy="18453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69481"/>
            <a:ext cx="1963737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4538" y="3394480"/>
            <a:ext cx="4968552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Родиной 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пуховых платков считают степные районы Южного Урала. </a:t>
            </a:r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В 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селе </a:t>
            </a:r>
            <a:r>
              <a:rPr lang="ru-RU" sz="1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Исянгулово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Зианчуринского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района Республики Башкортостан пересказывают «историю о приезде в казачью деревню Редут императрицы Екатерины. Задержалась императрица там совсем недолго, ехала дальше. Но к моменту посещения местные жители приготовили ей драгоценный подарок – тончайший ажурный пуховый платок, который у нее на глазах протащили через золотое кольцо» 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4725144"/>
            <a:ext cx="2066925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1780" y="41848"/>
            <a:ext cx="446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Процесс создания пуховых изделий</a:t>
            </a:r>
            <a:r>
              <a:rPr lang="ru-RU" b="1" dirty="0" smtClean="0"/>
              <a:t>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6740214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allpaperscraft.ru/image/78053/960x54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68" y="1643050"/>
            <a:ext cx="5311916" cy="3363468"/>
          </a:xfrm>
          <a:prstGeom prst="round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00034" y="1571612"/>
            <a:ext cx="3000396" cy="2500330"/>
          </a:xfrm>
          <a:prstGeom prst="wedgeRoundRectCallout">
            <a:avLst>
              <a:gd name="adj1" fmla="val 42419"/>
              <a:gd name="adj2" fmla="val 763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 древних времен считалось, что козье мясо содержит ценные питательные вещества, которые легко усваиваются. Козье мясо богато аминокислотами, витаминами группы В, а жира в нем гораздо меньше чем в говядине и свинине. 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" name="Picture 3" descr="http://www.sdcentr.ru/img/new/znaika-tem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4572008"/>
            <a:ext cx="561966" cy="869020"/>
          </a:xfrm>
          <a:prstGeom prst="rect">
            <a:avLst/>
          </a:prstGeom>
          <a:noFill/>
        </p:spPr>
      </p:pic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2357422" y="642918"/>
            <a:ext cx="4287716" cy="7386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Продукты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козоводства:</a:t>
            </a:r>
          </a:p>
          <a:p>
            <a:pPr algn="ctr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6. Мясо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Picture 4" descr="Картинки по запросу мультяшная коз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572008"/>
            <a:ext cx="2378470" cy="1947863"/>
          </a:xfrm>
          <a:prstGeom prst="ellipse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505448"/>
              </p:ext>
            </p:extLst>
          </p:nvPr>
        </p:nvGraphicFramePr>
        <p:xfrm>
          <a:off x="395536" y="1988840"/>
          <a:ext cx="8319868" cy="367240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540111"/>
                <a:gridCol w="775934"/>
                <a:gridCol w="587829"/>
                <a:gridCol w="446750"/>
                <a:gridCol w="552559"/>
                <a:gridCol w="646611"/>
                <a:gridCol w="552559"/>
                <a:gridCol w="540802"/>
                <a:gridCol w="552559"/>
                <a:gridCol w="552559"/>
                <a:gridCol w="517289"/>
                <a:gridCol w="517289"/>
                <a:gridCol w="537017"/>
              </a:tblGrid>
              <a:tr h="45541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Место опроса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Дата опроса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опрашиваемых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Употребляли ли вы в пищу козье молоко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Любите ли вы козье молоко (количество ответов «Да»)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Употребляете ли вы дома козье молоко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(количество ответов «Да»)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Члены вашей семьи употребляют козье молоко(количество ответов «Да»)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Какие молочные продукты вы любите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60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Йогурт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(количество ответов «Да»)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Творог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(количество ответов «Да»)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Кефир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(количество ответов «Да»)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Сыр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(количество ответов «Да»)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Сметана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(количество ответов «Да»)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Масло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(количество ответов «Да»)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vert="vert270" anchor="ctr"/>
                </a:tc>
              </a:tr>
              <a:tr h="1220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sng" dirty="0">
                          <a:effectLst/>
                        </a:rPr>
                        <a:t>МОБУ Лицей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sng" dirty="0">
                          <a:effectLst/>
                        </a:rPr>
                        <a:t> с. Булгаково,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10.11.2015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 flipH="1">
            <a:off x="1377359" y="764704"/>
            <a:ext cx="67230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Я провел опрос среди своих одноклассников и вот какие результаты я получил:</a:t>
            </a:r>
          </a:p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(учитывались ответы «Да»)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2696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908720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-Сколько лет вы занимаетесь разведением коз??   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-В этом году  будет 8 лет, как мы купили первую козу.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 А какая у вас порода коз?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1400" i="1" dirty="0" err="1">
                <a:latin typeface="Times New Roman"/>
                <a:ea typeface="Calibri"/>
                <a:cs typeface="Times New Roman"/>
              </a:rPr>
              <a:t>Зааненская</a:t>
            </a:r>
            <a:r>
              <a:rPr lang="ru-RU" sz="1400" i="1" dirty="0">
                <a:latin typeface="Times New Roman"/>
                <a:ea typeface="Calibri"/>
                <a:cs typeface="Times New Roman"/>
              </a:rPr>
              <a:t>.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-Почему вы решили заняться разведением коз?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-Чтобы иметь свежее полезное молоко, молочные продукты, мясо и пух.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  Насколько является выгодным содержание дойной козы?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- </a:t>
            </a:r>
            <a:r>
              <a:rPr lang="ru-RU" sz="1400" i="1" dirty="0">
                <a:latin typeface="Times New Roman"/>
                <a:ea typeface="Calibri"/>
                <a:cs typeface="Times New Roman"/>
              </a:rPr>
              <a:t>Моя коза дает в сутки около 4-х литров </a:t>
            </a:r>
            <a:r>
              <a:rPr lang="ru-RU" sz="1400" i="1" dirty="0" smtClean="0">
                <a:latin typeface="Times New Roman"/>
                <a:ea typeface="Calibri"/>
                <a:cs typeface="Times New Roman"/>
              </a:rPr>
              <a:t>молока. </a:t>
            </a:r>
            <a:r>
              <a:rPr lang="ru-RU" sz="1400" i="1" dirty="0">
                <a:latin typeface="Times New Roman"/>
                <a:ea typeface="Calibri"/>
                <a:cs typeface="Times New Roman"/>
              </a:rPr>
              <a:t>Этого количества нам хватает для удовлетворения потребностей в молоке нашей семьи. А из оставшегося молока я делаю сметану, кефир, </a:t>
            </a:r>
            <a:r>
              <a:rPr lang="ru-RU" sz="1400" i="1" dirty="0" smtClean="0">
                <a:latin typeface="Times New Roman"/>
                <a:ea typeface="Calibri"/>
                <a:cs typeface="Times New Roman"/>
              </a:rPr>
              <a:t>творог, сыр и кумыс. </a:t>
            </a:r>
            <a:r>
              <a:rPr lang="ru-RU" sz="1400" i="1" dirty="0">
                <a:latin typeface="Times New Roman"/>
                <a:ea typeface="Calibri"/>
                <a:cs typeface="Times New Roman"/>
              </a:rPr>
              <a:t>Поэтому для нас пенсионеров это очень выгодно, так как в магазине мы не покупаем молочную продукцию.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-Кто ухаживает за козами?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-За козами ухаживаю я сама и мне, конечно, помогают мои дети. Мне нравиться это делать, так как козы - это умные и чистоплотные животные. Да и ухаживать за ними совсем не сложно.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-Вы сказали,  что коза – чистоплотное животное, почему вы так считаете?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-Потому что коза никогда не будет спать там, где не убрано и грязно.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-А в чем заключается неприхотливость коз?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-Неприхотливые они, так как совсем не требовательны к корму. Летом и вовсе весь день они пасутся на лугу и едят траву. А зимой коз кормим сеном, вениками лиственных и хвойных деревьев, очистками овощей, кусочками хлеба.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-А  коза – умное животное, как вы считаете?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-Моя коза отличается послушностью и я никогда не переживаю, что она не вернется домой, если вдруг сбежит с пастбища.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А какое наиболее яркое впечатление от проделок коз вам запомнилось?  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                                                                  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-Однажды коза забралась на сеновал в сарае прыгая по  кормушке и мы долго искали её, а потом нашли по голосу. А когда нашли, сначала испугались, увидев в темноте светящиеся глаза, а потом долго смеялись над этим. Спускали её с сеновала всей семьёй.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766" y="539388"/>
            <a:ext cx="8674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Я взял интервью у своей бабушки -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Мухаметшиной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Каусарии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Закировны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4414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10345"/>
            <a:ext cx="8219256" cy="5299015"/>
          </a:xfrm>
        </p:spPr>
        <p:txBody>
          <a:bodyPr>
            <a:normAutofit/>
          </a:bodyPr>
          <a:lstStyle/>
          <a:p>
            <a:pPr algn="just"/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Я узнал, что козы в жизни башкир как  древние времена , так и сейчас занимают важное место, так как являются источниками молока, пуха и мяса.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Я исследовал способы приготовления творога, кефира, сыра, кумыса из козьего молока.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Моя гипотеза о том, что содержание </a:t>
            </a:r>
            <a:r>
              <a:rPr lang="ru-RU" sz="2000" dirty="0"/>
              <a:t>коз в домашних условиях и получение  молока, мяса и козьего пуха  полезно для </a:t>
            </a:r>
            <a:r>
              <a:rPr lang="ru-RU" sz="2000" dirty="0" smtClean="0"/>
              <a:t>людей подтвердилась.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548680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Выводы:</a:t>
            </a:r>
            <a:endParaRPr lang="ru-RU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adirovaZZ\Desktop\1111 айрат слайды\6XYvtU7N5s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142984"/>
            <a:ext cx="1987724" cy="26502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KadirovaZZ\Desktop\1111 айрат слайды\odD_pmMr_-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30" y="214290"/>
            <a:ext cx="1936806" cy="2404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571480"/>
            <a:ext cx="4508791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470787" y="3648678"/>
            <a:ext cx="8424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внимание!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https://pp.vk.me/c628219/v628219665/29f51/QQqI_aoC9o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4572008"/>
            <a:ext cx="2909075" cy="1939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 descr="https://pp.vk.me/c628219/v628219665/29f5b/x3zfNC92kC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4786322"/>
            <a:ext cx="2916226" cy="19441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4" name="Picture 6" descr="https://pp.vk.me/c628219/v628219665/2a00f/ci9B9bQUBh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32" y="4500570"/>
            <a:ext cx="2864611" cy="19097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5321151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785794"/>
            <a:ext cx="8015286" cy="5566416"/>
          </a:xfrm>
        </p:spPr>
        <p:txBody>
          <a:bodyPr>
            <a:normAutofit fontScale="70000" lnSpcReduction="20000"/>
          </a:bodyPr>
          <a:lstStyle/>
          <a:p>
            <a:pPr fontAlgn="b"/>
            <a:r>
              <a:rPr lang="ru-RU" b="1" dirty="0" smtClean="0"/>
              <a:t>Актуальность выбранной темы</a:t>
            </a:r>
            <a:r>
              <a:rPr lang="ru-RU" dirty="0" smtClean="0"/>
              <a:t> состоит в том, разведение коз в домашних условиях сегодня распространено не так широко, и данная тема позволит раскрыть преимущества их содержания.</a:t>
            </a:r>
          </a:p>
          <a:p>
            <a:r>
              <a:rPr lang="ru-RU" b="1" dirty="0" smtClean="0"/>
              <a:t>Цель работы:</a:t>
            </a:r>
            <a:r>
              <a:rPr lang="ru-RU" dirty="0" smtClean="0"/>
              <a:t> Углубить свои знания о козах, о практической пользе содержания коз в домашних условиях.</a:t>
            </a:r>
          </a:p>
          <a:p>
            <a:r>
              <a:rPr lang="ru-RU" b="1" dirty="0" smtClean="0"/>
              <a:t>Задачи:</a:t>
            </a:r>
            <a:endParaRPr lang="ru-RU" dirty="0" smtClean="0"/>
          </a:p>
          <a:p>
            <a:r>
              <a:rPr lang="ru-RU" b="1" dirty="0" smtClean="0"/>
              <a:t>-</a:t>
            </a:r>
            <a:r>
              <a:rPr lang="ru-RU" dirty="0" smtClean="0"/>
              <a:t> выяснить, какое место в жизни башкир занимала коза как домашнее животное с древних времен ;</a:t>
            </a:r>
          </a:p>
          <a:p>
            <a:r>
              <a:rPr lang="ru-RU" b="1" dirty="0" smtClean="0"/>
              <a:t>- </a:t>
            </a:r>
            <a:r>
              <a:rPr lang="ru-RU" dirty="0" smtClean="0"/>
              <a:t>исследовать  особенности содержание коз;</a:t>
            </a:r>
          </a:p>
          <a:p>
            <a:r>
              <a:rPr lang="ru-RU" b="1" dirty="0" smtClean="0"/>
              <a:t>- </a:t>
            </a:r>
            <a:r>
              <a:rPr lang="ru-RU" dirty="0" smtClean="0"/>
              <a:t>определить какую пользу приносят козы своим хозяевам;</a:t>
            </a:r>
          </a:p>
          <a:p>
            <a:r>
              <a:rPr lang="ru-RU" b="1" dirty="0" smtClean="0"/>
              <a:t>-</a:t>
            </a:r>
            <a:r>
              <a:rPr lang="ru-RU" dirty="0" smtClean="0"/>
              <a:t> исследовать продукты получаемые от коз;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Объект исследования:</a:t>
            </a:r>
            <a:r>
              <a:rPr lang="ru-RU" dirty="0" smtClean="0"/>
              <a:t> коза как домашнее животное.</a:t>
            </a:r>
          </a:p>
          <a:p>
            <a:pPr fontAlgn="b"/>
            <a:r>
              <a:rPr lang="ru-RU" b="1" dirty="0" smtClean="0"/>
              <a:t>Предмет исследования:</a:t>
            </a:r>
            <a:r>
              <a:rPr lang="ru-RU" dirty="0" smtClean="0"/>
              <a:t> молоко, шерсть и мясо коз.</a:t>
            </a:r>
          </a:p>
          <a:p>
            <a:pPr fontAlgn="b"/>
            <a:r>
              <a:rPr lang="ru-RU" b="1" dirty="0"/>
              <a:t>Гипотеза работы</a:t>
            </a:r>
            <a:r>
              <a:rPr lang="ru-RU" dirty="0"/>
              <a:t>: </a:t>
            </a:r>
            <a:r>
              <a:rPr lang="ru-RU" dirty="0" smtClean="0"/>
              <a:t>Содержание </a:t>
            </a:r>
            <a:r>
              <a:rPr lang="ru-RU" dirty="0"/>
              <a:t>коз в домашних условиях и </a:t>
            </a:r>
            <a:r>
              <a:rPr lang="ru-RU" dirty="0" smtClean="0"/>
              <a:t>получение  </a:t>
            </a:r>
            <a:r>
              <a:rPr lang="ru-RU" dirty="0"/>
              <a:t>молока, мяса и козьего пуха  полезно для </a:t>
            </a:r>
            <a:r>
              <a:rPr lang="ru-RU" dirty="0" smtClean="0"/>
              <a:t>людей.</a:t>
            </a:r>
          </a:p>
          <a:p>
            <a:r>
              <a:rPr lang="ru-RU" dirty="0" smtClean="0"/>
              <a:t>  </a:t>
            </a:r>
            <a:r>
              <a:rPr lang="ru-RU" b="1" dirty="0" smtClean="0"/>
              <a:t>Методика исследования:</a:t>
            </a:r>
            <a:r>
              <a:rPr lang="ru-RU" dirty="0" smtClean="0"/>
              <a:t> наблюдение, интервью, информация на сайтах сети Интернет, обработка литературных данных, эксперимент.</a:t>
            </a:r>
          </a:p>
          <a:p>
            <a:pPr>
              <a:buNone/>
            </a:pPr>
            <a:r>
              <a:rPr lang="ru-RU" b="1" i="1" dirty="0" smtClean="0"/>
              <a:t>      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71934" y="357166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Введение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3357554" y="652872"/>
            <a:ext cx="2714644" cy="831912"/>
          </a:xfrm>
          <a:prstGeom prst="wedgeRoundRectCallout">
            <a:avLst>
              <a:gd name="adj1" fmla="val 62106"/>
              <a:gd name="adj2" fmla="val 628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породы коз в россии: 10 тыс изображений найдено в Яндекс.Картинках - Google Chrome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484" y="652872"/>
            <a:ext cx="2832932" cy="2045753"/>
          </a:xfrm>
          <a:prstGeom prst="round2SameRect">
            <a:avLst/>
          </a:prstGeom>
        </p:spPr>
      </p:pic>
      <p:pic>
        <p:nvPicPr>
          <p:cNvPr id="5" name="Рисунок 4" descr="коза камолая - Поиск в Google - Google Chrome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488" y="2071678"/>
            <a:ext cx="3623417" cy="2232249"/>
          </a:xfrm>
          <a:prstGeom prst="round2Same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504" y="2698625"/>
            <a:ext cx="2749984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Кормим и поим животных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8559" y="4249300"/>
            <a:ext cx="3142201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Отводим коз пастись на луг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6221748"/>
            <a:ext cx="319612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Доим 2 раза в день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Рисунок 11" descr="3p7ljNoxaQ4 - Средство просмотра фотографий Windows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4114978"/>
            <a:ext cx="3191717" cy="2106770"/>
          </a:xfrm>
          <a:prstGeom prst="round2Same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500" y="928670"/>
            <a:ext cx="2095500" cy="219075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500034" y="0"/>
            <a:ext cx="8643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Содержание коз в личном подсобном хозяйстве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500034" y="4714884"/>
            <a:ext cx="4000528" cy="1071570"/>
          </a:xfrm>
          <a:prstGeom prst="wedgeRoundRectCallout">
            <a:avLst>
              <a:gd name="adj1" fmla="val 51867"/>
              <a:gd name="adj2" fmla="val 8801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в ответ на нашу любовь и заботу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они дают нам вкусное и полезное молоко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5" name="Picture 3" descr="http://www.sdcentr.ru/img/new/znaika-tem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5857892"/>
            <a:ext cx="561966" cy="869020"/>
          </a:xfrm>
          <a:prstGeom prst="rect">
            <a:avLst/>
          </a:prstGeom>
          <a:noFill/>
        </p:spPr>
      </p:pic>
      <p:pic>
        <p:nvPicPr>
          <p:cNvPr id="23" name="Picture 3" descr="http://www.sdcentr.ru/img/new/znaika-tem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1357298"/>
            <a:ext cx="561966" cy="8690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78960" y="680248"/>
            <a:ext cx="2617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Каждый день мы 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ухаживаем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козами</a:t>
            </a:r>
          </a:p>
        </p:txBody>
      </p:sp>
    </p:spTree>
    <p:extLst>
      <p:ext uri="{BB962C8B-B14F-4D97-AF65-F5344CB8AC3E}">
        <p14:creationId xmlns:p14="http://schemas.microsoft.com/office/powerpoint/2010/main" val="201475750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История одомашнивания коз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 descr="безоаровый козел фото - Поиск в Google - Google Chrome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1736" y="1142984"/>
            <a:ext cx="4018926" cy="2285678"/>
          </a:xfrm>
          <a:prstGeom prst="round2Same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542254" y="3429000"/>
            <a:ext cx="4045970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Предок домашней козы- </a:t>
            </a:r>
            <a:r>
              <a:rPr lang="ru-RU" sz="1400" dirty="0" err="1" smtClean="0">
                <a:solidFill>
                  <a:schemeClr val="tx1"/>
                </a:solidFill>
              </a:rPr>
              <a:t>Безоаровый</a:t>
            </a:r>
            <a:r>
              <a:rPr lang="ru-RU" sz="1400" dirty="0" smtClean="0">
                <a:solidFill>
                  <a:schemeClr val="tx1"/>
                </a:solidFill>
              </a:rPr>
              <a:t> козел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139788"/>
            <a:ext cx="839244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Сегодня  наиболее популярные породы домашних коз выглядят вот так:</a:t>
            </a:r>
            <a:endParaRPr lang="ru-RU" dirty="0"/>
          </a:p>
        </p:txBody>
      </p:sp>
      <p:pic>
        <p:nvPicPr>
          <p:cNvPr id="9" name="Рисунок 8" descr="зааненская коза - Поиск в Google - Google Chrome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4581128"/>
            <a:ext cx="2050991" cy="1333144"/>
          </a:xfrm>
          <a:prstGeom prst="round2Same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19" y="5914270"/>
            <a:ext cx="2050991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/>
              <a:t>Зааненская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11" name="Рисунок 10" descr="породы коз чешская бурая: 2 тыс изображений найдено в Яндекс.Картинках - Google Chrome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2753" y="4581128"/>
            <a:ext cx="1802399" cy="1332138"/>
          </a:xfrm>
          <a:prstGeom prst="round2Same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52753" y="5914272"/>
            <a:ext cx="1802399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Чешская </a:t>
            </a:r>
            <a:endParaRPr lang="ru-RU" sz="1400" dirty="0"/>
          </a:p>
        </p:txBody>
      </p:sp>
      <p:pic>
        <p:nvPicPr>
          <p:cNvPr id="13" name="Рисунок 12" descr="оренбургская коза: 2 тыс изображений найдено в Яндекс.Картинках - Google Chrome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5239" y="4578998"/>
            <a:ext cx="1950977" cy="1343014"/>
          </a:xfrm>
          <a:prstGeom prst="round2Same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565240" y="5913266"/>
            <a:ext cx="195097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Оренбургская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" name="Рисунок 15" descr="кашмирская коза: 402 изображения найдено в Яндекс.Картинках - Google Chrome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4248" y="4582248"/>
            <a:ext cx="1800200" cy="1321541"/>
          </a:xfrm>
          <a:prstGeom prst="round2Same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804248" y="5914272"/>
            <a:ext cx="1800200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Кашмирская коза</a:t>
            </a:r>
            <a:endParaRPr lang="ru-RU" sz="1400" dirty="0"/>
          </a:p>
        </p:txBody>
      </p:sp>
      <p:sp>
        <p:nvSpPr>
          <p:cNvPr id="18" name="Овальная выноска 17"/>
          <p:cNvSpPr/>
          <p:nvPr/>
        </p:nvSpPr>
        <p:spPr>
          <a:xfrm>
            <a:off x="6072198" y="1214422"/>
            <a:ext cx="2786114" cy="1643074"/>
          </a:xfrm>
          <a:prstGeom prst="wedgeEllipse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 тысяч лет назад в странах Азии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люди стали одомашнивать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диких коз 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4" name="Picture 4" descr="http://www.sdcentr.ru/img/new/znaika-tema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3071810"/>
            <a:ext cx="642942" cy="994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95282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b4VrA_nZWE - Средство просмотра фотографий Window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28926" y="1340768"/>
            <a:ext cx="2214578" cy="26210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4" name="Рисунок 3" descr="IMG_3702 - Средство просмотра фотографий Windows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282" y="168593"/>
            <a:ext cx="2237728" cy="30055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" name="Рисунок 1" descr="IMG_3705 - Средство просмотра фотографий Windows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2132" y="4143380"/>
            <a:ext cx="3429024" cy="250169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7170" name="Picture 2" descr="http://static.eva.ru/eva/160000-170000/164086/contest/34662367200025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14884"/>
            <a:ext cx="2928926" cy="205024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5" name="Прямоугольник 14"/>
          <p:cNvSpPr/>
          <p:nvPr/>
        </p:nvSpPr>
        <p:spPr>
          <a:xfrm>
            <a:off x="5940152" y="142852"/>
            <a:ext cx="3000396" cy="2862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" b="1" i="1" u="sng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Отличительные особенности козьего молока заключаются в следующем:</a:t>
            </a:r>
          </a:p>
          <a:p>
            <a:r>
              <a:rPr lang="ru-RU" sz="12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козье молоко содержит иммуноглобулины, которые лечат многие болезни;</a:t>
            </a:r>
          </a:p>
          <a:p>
            <a:r>
              <a:rPr lang="ru-RU" sz="12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оно усваивается в 5 раз быстрее коровьего;</a:t>
            </a:r>
          </a:p>
          <a:p>
            <a:r>
              <a:rPr lang="ru-RU" sz="12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выводит радионуклиды из организма;</a:t>
            </a:r>
          </a:p>
          <a:p>
            <a:r>
              <a:rPr lang="ru-RU" sz="12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подходит для питания грудных детей так как не вызывает аллергию, потому  что содержит бета- казеин; </a:t>
            </a:r>
          </a:p>
          <a:p>
            <a:r>
              <a:rPr lang="ru-RU" sz="12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усваивается молоко на 100%;</a:t>
            </a:r>
            <a:endParaRPr lang="ru-RU" sz="105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>
            <a:off x="0" y="3643314"/>
            <a:ext cx="2786082" cy="1327028"/>
          </a:xfrm>
          <a:prstGeom prst="wedgeEllipseCallout">
            <a:avLst>
              <a:gd name="adj1" fmla="val 64314"/>
              <a:gd name="adj2" fmla="val 74201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преданию молоком козы Амалфеи  из ее рога был вскормлен Зевс</a:t>
            </a:r>
            <a:endParaRPr lang="ru-RU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Picture 3" descr="http://www.sdcentr.ru/img/new/znaika-tem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5143512"/>
            <a:ext cx="561966" cy="86902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71802" y="285728"/>
            <a:ext cx="247471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Продукты козоводства: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1. Молоко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0874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3699 - Средство просмотра фотографий Window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0826" y="0"/>
            <a:ext cx="2428892" cy="3116858"/>
          </a:xfrm>
          <a:prstGeom prst="roundRect">
            <a:avLst/>
          </a:prstGeom>
        </p:spPr>
      </p:pic>
      <p:pic>
        <p:nvPicPr>
          <p:cNvPr id="3" name="Рисунок 2" descr="коза мультяшная - Поиск в Google - Google Chrome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20" y="3643314"/>
            <a:ext cx="2500330" cy="2925065"/>
          </a:xfrm>
          <a:prstGeom prst="round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285728"/>
            <a:ext cx="3429023" cy="25545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Из козьего молока можно приготовить много вкусных и полезных продуктов- это: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йогурт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творог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сметана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масло</a:t>
            </a:r>
          </a:p>
          <a:p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кефир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сыр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кумыс</a:t>
            </a:r>
            <a:endParaRPr lang="ru-RU" sz="1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214422"/>
            <a:ext cx="3143272" cy="210957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86116" y="3357562"/>
            <a:ext cx="5429288" cy="304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600" b="1" i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Основная польза продуктов из козьего молока заключается в следующем:</a:t>
            </a:r>
          </a:p>
          <a:p>
            <a:pPr algn="ctr"/>
            <a:endParaRPr lang="ru-RU" sz="1600" b="1" i="1" u="sng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Полезны людям с болезнями пищеварения так как легко усваивается;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Способствуют укреплению иммунитета;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Богато кальцием, который необходим детям грудного возраста для формирования костей;</a:t>
            </a:r>
          </a:p>
          <a:p>
            <a:pPr>
              <a:buFontTx/>
              <a:buChar char="-"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способствуют восстановлению сил после больших физических нагрузок;</a:t>
            </a:r>
          </a:p>
          <a:p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Применяются в косметологии для омоложения организма;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43306" y="142852"/>
            <a:ext cx="3015633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Молочные продукты</a:t>
            </a:r>
          </a:p>
          <a:p>
            <a:pPr algn="ctr"/>
            <a:r>
              <a:rPr lang="ru-RU" sz="1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получаемые из козьего молока</a:t>
            </a:r>
            <a:endParaRPr lang="ru-RU" sz="1400" b="1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826777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3TtUGbDfp0 - Средство просмотра фотографий Window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887" y="1891476"/>
            <a:ext cx="7171730" cy="47248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http://www.sdcentr.ru/img/new/znaika-tem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3743" y="1785926"/>
            <a:ext cx="561966" cy="869020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214414" y="714356"/>
            <a:ext cx="7286676" cy="857256"/>
          </a:xfrm>
          <a:prstGeom prst="wedgeRoundRectCallout">
            <a:avLst>
              <a:gd name="adj1" fmla="val 50672"/>
              <a:gd name="adj2" fmla="val 7960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Процесс приготовления сметаны моей бабушкой 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заключается в сепарировании подогретого козьего молока. 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результате мы получаем обрат (обезжиренное молоко) и сметану</a:t>
            </a:r>
            <a:r>
              <a:rPr lang="ru-RU" sz="1600" dirty="0" smtClean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0172" y="44624"/>
            <a:ext cx="279797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Продукты козоводства: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2. Сметана и масло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66087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3912314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07049" y="1052736"/>
            <a:ext cx="4320480" cy="1708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Open Sans"/>
              </a:rPr>
              <a:t>Долбленые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Open Sans"/>
              </a:rPr>
              <a:t>маслобойки (батман, </a:t>
            </a:r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Open Sans"/>
              </a:rPr>
              <a:t>көбөсәк-баш.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Open Sans"/>
              </a:rPr>
              <a:t>)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Open Sans"/>
              </a:rPr>
              <a:t>были узкими: 15-20 см в диаметре. </a:t>
            </a:r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Open Sans"/>
            </a:endParaRP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Open Sans"/>
              </a:rPr>
              <a:t>Чтобы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Open Sans"/>
              </a:rPr>
              <a:t>не разбрызгивалась жидкость, их закрывали крышкой с небольшим отверстием для палочки-сбивалки.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6030" y="2924290"/>
            <a:ext cx="2926143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827585" y="476672"/>
            <a:ext cx="78999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Утварь, которая использовалась башкирами для приготовления масла.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505158"/>
            <a:ext cx="116205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558887" y="3896398"/>
            <a:ext cx="3624281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Сейчас для приготовления масла в домашних условиях полученную путем сепарирования сметану наливают в банку, охлаждают и  энергично встряхивают. Получается козье масло и пахта(жидкость, которая выделяется при взбивании сливок) 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2955" y="5085184"/>
            <a:ext cx="2433399" cy="16227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4960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700 - Средство просмотра фотографий Window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0760" y="2071678"/>
            <a:ext cx="3006547" cy="42720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bTsPm6sv2Nk - Средство просмотра фотографий Windows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282" y="4643446"/>
            <a:ext cx="2904888" cy="19442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984" y="1428736"/>
            <a:ext cx="3512840" cy="23781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6" name="Стрелка вниз 5"/>
          <p:cNvSpPr/>
          <p:nvPr/>
        </p:nvSpPr>
        <p:spPr>
          <a:xfrm>
            <a:off x="6215042" y="142852"/>
            <a:ext cx="2928958" cy="2000264"/>
          </a:xfrm>
          <a:prstGeom prst="down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Козий творог готовится из скисшего козьего молока путем отделения сыворотки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142852"/>
            <a:ext cx="2500330" cy="214314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Козье молоко образует тонкие творожные хлопья, поэтому оно легче и быстрее усваивается. Коровье молоко содержит 10% творога,</a:t>
            </a: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козье — всего 3%.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3" descr="http://www.sdcentr.ru/img/new/znaika-tem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5286388"/>
            <a:ext cx="561966" cy="869020"/>
          </a:xfrm>
          <a:prstGeom prst="rect">
            <a:avLst/>
          </a:prstGeom>
          <a:noFill/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000100" y="3500438"/>
            <a:ext cx="2571768" cy="1428760"/>
          </a:xfrm>
          <a:prstGeom prst="wedgeRoundRectCallout">
            <a:avLst>
              <a:gd name="adj1" fmla="val 51619"/>
              <a:gd name="adj2" fmla="val 9631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приготовления 1 кг. творога необходимо           8 литров козьего молока, что в три раза больше коровьего.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71802" y="285729"/>
            <a:ext cx="2643206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Продукты козоводства: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3. Творог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39026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2931</TotalTime>
  <Words>1540</Words>
  <Application>Microsoft Office PowerPoint</Application>
  <PresentationFormat>Экран (4:3)</PresentationFormat>
  <Paragraphs>173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Презентация PowerPoint</vt:lpstr>
      <vt:lpstr>Презентация PowerPoint</vt:lpstr>
      <vt:lpstr>Презентация PowerPoint</vt:lpstr>
      <vt:lpstr>История одомашнивания коз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Продукты козоводства: 6. Мясо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Zulfia Z. Kadirova</dc:creator>
  <cp:lastModifiedBy>Наталья</cp:lastModifiedBy>
  <cp:revision>122</cp:revision>
  <cp:lastPrinted>2015-11-24T06:19:42Z</cp:lastPrinted>
  <dcterms:created xsi:type="dcterms:W3CDTF">2015-11-10T03:05:48Z</dcterms:created>
  <dcterms:modified xsi:type="dcterms:W3CDTF">2016-01-29T05:55:31Z</dcterms:modified>
</cp:coreProperties>
</file>