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2"/>
    <p:sldMasterId id="2147483685" r:id="rId3"/>
    <p:sldMasterId id="2147483776" r:id="rId4"/>
  </p:sldMasterIdLst>
  <p:notesMasterIdLst>
    <p:notesMasterId r:id="rId24"/>
  </p:notesMasterIdLst>
  <p:handoutMasterIdLst>
    <p:handoutMasterId r:id="rId25"/>
  </p:handoutMasterIdLst>
  <p:sldIdLst>
    <p:sldId id="265" r:id="rId5"/>
    <p:sldId id="314" r:id="rId6"/>
    <p:sldId id="328" r:id="rId7"/>
    <p:sldId id="315" r:id="rId8"/>
    <p:sldId id="316" r:id="rId9"/>
    <p:sldId id="318" r:id="rId10"/>
    <p:sldId id="330" r:id="rId11"/>
    <p:sldId id="319" r:id="rId12"/>
    <p:sldId id="333" r:id="rId13"/>
    <p:sldId id="321" r:id="rId14"/>
    <p:sldId id="322" r:id="rId15"/>
    <p:sldId id="320" r:id="rId16"/>
    <p:sldId id="323" r:id="rId17"/>
    <p:sldId id="324" r:id="rId18"/>
    <p:sldId id="327" r:id="rId19"/>
    <p:sldId id="329" r:id="rId20"/>
    <p:sldId id="331" r:id="rId21"/>
    <p:sldId id="326" r:id="rId22"/>
    <p:sldId id="332" r:id="rId23"/>
  </p:sldIdLst>
  <p:sldSz cx="12188825" cy="6858000"/>
  <p:notesSz cx="6858000" cy="9144000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200">
          <p15:clr>
            <a:srgbClr val="A4A3A4"/>
          </p15:clr>
        </p15:guide>
        <p15:guide id="4" orient="horz" pos="1008">
          <p15:clr>
            <a:srgbClr val="A4A3A4"/>
          </p15:clr>
        </p15:guide>
        <p15:guide id="5" orient="horz" pos="3792">
          <p15:clr>
            <a:srgbClr val="A4A3A4"/>
          </p15:clr>
        </p15:guide>
        <p15:guide id="6" orient="horz">
          <p15:clr>
            <a:srgbClr val="A4A3A4"/>
          </p15:clr>
        </p15:guide>
        <p15:guide id="7" orient="horz" pos="3360">
          <p15:clr>
            <a:srgbClr val="A4A3A4"/>
          </p15:clr>
        </p15:guide>
        <p15:guide id="8" orient="horz" pos="3312">
          <p15:clr>
            <a:srgbClr val="A4A3A4"/>
          </p15:clr>
        </p15:guide>
        <p15:guide id="9" orient="horz" pos="240">
          <p15:clr>
            <a:srgbClr val="A4A3A4"/>
          </p15:clr>
        </p15:guide>
        <p15:guide id="10" orient="horz" pos="432">
          <p15:clr>
            <a:srgbClr val="A4A3A4"/>
          </p15:clr>
        </p15:guide>
        <p15:guide id="11" orient="horz" pos="2784">
          <p15:clr>
            <a:srgbClr val="A4A3A4"/>
          </p15:clr>
        </p15:guide>
        <p15:guide id="12" pos="3839">
          <p15:clr>
            <a:srgbClr val="A4A3A4"/>
          </p15:clr>
        </p15:guide>
        <p15:guide id="13" pos="959">
          <p15:clr>
            <a:srgbClr val="A4A3A4"/>
          </p15:clr>
        </p15:guide>
        <p15:guide id="14" pos="6143">
          <p15:clr>
            <a:srgbClr val="A4A3A4"/>
          </p15:clr>
        </p15:guide>
        <p15:guide id="15" pos="1247">
          <p15:clr>
            <a:srgbClr val="A4A3A4"/>
          </p15:clr>
        </p15:guide>
        <p15:guide id="16" pos="7007">
          <p15:clr>
            <a:srgbClr val="A4A3A4"/>
          </p15:clr>
        </p15:guide>
        <p15:guide id="17" pos="5855">
          <p15:clr>
            <a:srgbClr val="A4A3A4"/>
          </p15:clr>
        </p15:guide>
        <p15:guide id="18" pos="671">
          <p15:clr>
            <a:srgbClr val="A4A3A4"/>
          </p15:clr>
        </p15:guide>
        <p15:guide id="19" pos="7151">
          <p15:clr>
            <a:srgbClr val="A4A3A4"/>
          </p15:clr>
        </p15:guide>
        <p15:guide id="20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74" autoAdjust="0"/>
    <p:restoredTop sz="94654" autoAdjust="0"/>
  </p:normalViewPr>
  <p:slideViewPr>
    <p:cSldViewPr showGuides="1">
      <p:cViewPr>
        <p:scale>
          <a:sx n="111" d="100"/>
          <a:sy n="111" d="100"/>
        </p:scale>
        <p:origin x="-642" y="216"/>
      </p:cViewPr>
      <p:guideLst>
        <p:guide orient="horz" pos="2160"/>
        <p:guide orient="horz" pos="4030"/>
        <p:guide orient="horz" pos="1200"/>
        <p:guide orient="horz" pos="1008"/>
        <p:guide orient="horz" pos="3792"/>
        <p:guide orient="horz"/>
        <p:guide orient="horz" pos="3360"/>
        <p:guide orient="horz" pos="3312"/>
        <p:guide orient="horz" pos="240"/>
        <p:guide orient="horz" pos="432"/>
        <p:guide orient="horz" pos="2784"/>
        <p:guide pos="3839"/>
        <p:guide pos="959"/>
        <p:guide pos="6143"/>
        <p:guide pos="1247"/>
        <p:guide pos="7007"/>
        <p:guide pos="5855"/>
        <p:guide pos="671"/>
        <p:guide pos="7151"/>
        <p:guide pos="31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119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Да, это правильно </c:v>
                </c:pt>
              </c:strCache>
            </c:strRef>
          </c:tx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0%</c:formatCode>
                <c:ptCount val="1"/>
                <c:pt idx="0">
                  <c:v>8.0000000000000071E-2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Нет, это не правильно </c:v>
                </c:pt>
              </c:strCache>
            </c:strRef>
          </c:tx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0%</c:formatCode>
                <c:ptCount val="1"/>
                <c:pt idx="0">
                  <c:v>0.25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Я категорически против </c:v>
                </c:pt>
              </c:strCache>
            </c:strRef>
          </c:tx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0%</c:formatCode>
                <c:ptCount val="1"/>
                <c:pt idx="0">
                  <c:v>0.67000000000000071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43631104"/>
        <c:axId val="31873216"/>
        <c:axId val="0"/>
      </c:bar3DChart>
      <c:catAx>
        <c:axId val="43631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1873216"/>
        <c:crosses val="autoZero"/>
        <c:auto val="1"/>
        <c:lblAlgn val="ctr"/>
        <c:lblOffset val="100"/>
        <c:noMultiLvlLbl val="0"/>
      </c:catAx>
      <c:valAx>
        <c:axId val="3187321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43631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721445480416703"/>
          <c:y val="0.16158869252622748"/>
          <c:w val="0.24650530282960029"/>
          <c:h val="0.69571932483692289"/>
        </c:manualLayout>
      </c:layout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Тепловые электростанции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Виды электростанций на территории России</c:v>
                </c:pt>
              </c:strCache>
            </c:strRef>
          </c:cat>
          <c:val>
            <c:numRef>
              <c:f>Лист1!$B$2</c:f>
              <c:numCache>
                <c:formatCode>0.00%</c:formatCode>
                <c:ptCount val="1"/>
                <c:pt idx="0">
                  <c:v>0.6540000000000008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Гидроэлектро станции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Виды электростанций на территории России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0.18000000000000013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Атомные электростанции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Виды электростанций на территории России</c:v>
                </c:pt>
              </c:strCache>
            </c:strRef>
          </c:cat>
          <c:val>
            <c:numRef>
              <c:f>Лист1!$D$2</c:f>
              <c:numCache>
                <c:formatCode>0.00%</c:formatCode>
                <c:ptCount val="1"/>
                <c:pt idx="0">
                  <c:v>0.16500000000000004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Ветровые электростанции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Виды электростанций на территории России</c:v>
                </c:pt>
              </c:strCache>
            </c:strRef>
          </c:cat>
          <c:val>
            <c:numRef>
              <c:f>Лист1!$E$2</c:f>
              <c:numCache>
                <c:formatCode>0.00%</c:formatCode>
                <c:ptCount val="1"/>
                <c:pt idx="0">
                  <c:v>3.7000000000000049E-3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Геотермальные электростанции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Виды электростанций на территории России</c:v>
                </c:pt>
              </c:strCache>
            </c:strRef>
          </c:cat>
          <c:val>
            <c:numRef>
              <c:f>Лист1!$F$2</c:f>
              <c:numCache>
                <c:formatCode>0.00%</c:formatCode>
                <c:ptCount val="1"/>
                <c:pt idx="0">
                  <c:v>4.0000000000000034E-4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124544"/>
        <c:axId val="89654976"/>
        <c:axId val="0"/>
      </c:bar3DChart>
      <c:catAx>
        <c:axId val="38124544"/>
        <c:scaling>
          <c:orientation val="minMax"/>
        </c:scaling>
        <c:delete val="0"/>
        <c:axPos val="b"/>
        <c:majorTickMark val="out"/>
        <c:minorTickMark val="none"/>
        <c:tickLblPos val="nextTo"/>
        <c:crossAx val="89654976"/>
        <c:crosses val="autoZero"/>
        <c:auto val="1"/>
        <c:lblAlgn val="ctr"/>
        <c:lblOffset val="100"/>
        <c:noMultiLvlLbl val="0"/>
      </c:catAx>
      <c:valAx>
        <c:axId val="89654976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381245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207158500540669"/>
          <c:y val="0.17653175220389972"/>
          <c:w val="0.27443595376091334"/>
          <c:h val="0.6413374704397928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Структура выбросов загрязняющих веществ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атмосферу всех видов электростанций России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1099708057129493"/>
          <c:y val="5.3890617091928134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выбросов загрязняющих веществ в атмосферу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5.8368420093322236E-2"/>
                  <c:y val="-5.87523434570678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6526866433363865E-3"/>
                  <c:y val="-7.61432945881764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6742855059784165E-3"/>
                  <c:y val="7.65154355705537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4225904053660006E-2"/>
                  <c:y val="2.18413323334584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1835447652376911E-2"/>
                  <c:y val="-9.4096362954632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3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оксиды азота (на NO2)</c:v>
                </c:pt>
                <c:pt idx="1">
                  <c:v>оксид углерода </c:v>
                </c:pt>
                <c:pt idx="2">
                  <c:v>прочие</c:v>
                </c:pt>
                <c:pt idx="3">
                  <c:v>твердые частицы (зола)</c:v>
                </c:pt>
                <c:pt idx="4">
                  <c:v>диоксид серы</c:v>
                </c:pt>
              </c:strCache>
            </c:strRef>
          </c:cat>
          <c:val>
            <c:numRef>
              <c:f>Лист1!$B$2:$B$6</c:f>
              <c:numCache>
                <c:formatCode>0.00%</c:formatCode>
                <c:ptCount val="5"/>
                <c:pt idx="0">
                  <c:v>0.27200000000000002</c:v>
                </c:pt>
                <c:pt idx="1">
                  <c:v>3.4000000000000002E-2</c:v>
                </c:pt>
                <c:pt idx="2">
                  <c:v>1.7000000000000053E-2</c:v>
                </c:pt>
                <c:pt idx="3" formatCode="0%">
                  <c:v>0.31000000000000177</c:v>
                </c:pt>
                <c:pt idx="4">
                  <c:v>0.36500000000000032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650092890913357"/>
          <c:y val="0.32047133651816467"/>
          <c:w val="0.23303105210532177"/>
          <c:h val="0.44675205841326249"/>
        </c:manualLayout>
      </c:layout>
      <c:overlay val="0"/>
      <c:txPr>
        <a:bodyPr/>
        <a:lstStyle/>
        <a:p>
          <a:pPr>
            <a:lnSpc>
              <a:spcPct val="100000"/>
            </a:lnSpc>
            <a:defRPr sz="1200" baseline="0"/>
          </a:pPr>
          <a:endParaRPr lang="ru-RU"/>
        </a:p>
      </c:txPr>
    </c:legend>
    <c:plotVisOnly val="1"/>
    <c:dispBlanksAs val="gap"/>
    <c:showDLblsOverMax val="0"/>
  </c:chart>
  <c:spPr>
    <a:ln>
      <a:solidFill>
        <a:schemeClr val="tx1">
          <a:lumMod val="25000"/>
          <a:lumOff val="75000"/>
        </a:schemeClr>
      </a:solidFill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«ОГК-2»-Ставропольская ГРЭС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Электростанции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2400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«Энел ОГК-5»-Невинномысская ГРЭС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Электростанции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1675.2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«ЛУКОЙЛ-Ставропольэнерго »(Кисловодская ТЭЦ)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Электростанции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1200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«РусГидро»-«Каскад Кубанская ГЭС»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Электростанции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476.54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«Южная энергетическая компания»-Лермонтовская ТЭЦ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Электростанции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22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Мелкие станции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Электростанции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14.96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1808768"/>
        <c:axId val="44812544"/>
        <c:axId val="0"/>
      </c:bar3DChart>
      <c:catAx>
        <c:axId val="51808768"/>
        <c:scaling>
          <c:orientation val="minMax"/>
        </c:scaling>
        <c:delete val="1"/>
        <c:axPos val="l"/>
        <c:majorTickMark val="out"/>
        <c:minorTickMark val="none"/>
        <c:tickLblPos val="none"/>
        <c:crossAx val="44812544"/>
        <c:crosses val="autoZero"/>
        <c:auto val="1"/>
        <c:lblAlgn val="ctr"/>
        <c:lblOffset val="100"/>
        <c:noMultiLvlLbl val="0"/>
      </c:catAx>
      <c:valAx>
        <c:axId val="4481254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5180876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200" baseline="0">
                <a:solidFill>
                  <a:schemeClr val="tx2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baseline="0">
                <a:solidFill>
                  <a:schemeClr val="tx2"/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200" baseline="0">
                <a:solidFill>
                  <a:schemeClr val="tx2"/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200" baseline="0">
                <a:solidFill>
                  <a:schemeClr val="tx2"/>
                </a:solidFill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200" baseline="0">
                <a:solidFill>
                  <a:schemeClr val="tx2"/>
                </a:solidFill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200" baseline="0">
                <a:solidFill>
                  <a:schemeClr val="tx2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65334295018905864"/>
          <c:y val="1.8609673407032883E-2"/>
          <c:w val="0.33999519157213737"/>
          <c:h val="0.98139032659296654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Одноставочный тариф</c:v>
                </c:pt>
                <c:pt idx="1">
                  <c:v>Дневная зона</c:v>
                </c:pt>
                <c:pt idx="2">
                  <c:v>Ночная зона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2.99</c:v>
                </c:pt>
                <c:pt idx="1">
                  <c:v>3.33</c:v>
                </c:pt>
                <c:pt idx="2">
                  <c:v>1.42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Одноставочный тариф</c:v>
                </c:pt>
                <c:pt idx="1">
                  <c:v>Дневная зона</c:v>
                </c:pt>
                <c:pt idx="2">
                  <c:v>Ночная зона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3.43</c:v>
                </c:pt>
                <c:pt idx="1">
                  <c:v>3.67</c:v>
                </c:pt>
                <c:pt idx="2">
                  <c:v>2.95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737536"/>
        <c:axId val="52045504"/>
      </c:lineChart>
      <c:catAx>
        <c:axId val="52737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aseline="0"/>
            </a:pPr>
            <a:endParaRPr lang="ru-RU"/>
          </a:p>
        </c:txPr>
        <c:crossAx val="52045504"/>
        <c:crosses val="autoZero"/>
        <c:auto val="1"/>
        <c:lblAlgn val="ctr"/>
        <c:lblOffset val="100"/>
        <c:noMultiLvlLbl val="0"/>
      </c:catAx>
      <c:valAx>
        <c:axId val="520455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527375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291932488613158"/>
          <c:y val="0.31541268806389977"/>
          <c:w val="0.1865826431446074"/>
          <c:h val="0.234895684105275"/>
        </c:manualLayout>
      </c:layout>
      <c:overlay val="0"/>
      <c:txPr>
        <a:bodyPr/>
        <a:lstStyle/>
        <a:p>
          <a:pPr>
            <a:defRPr sz="11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Одноставочный тариф</c:v>
                </c:pt>
                <c:pt idx="1">
                  <c:v>Дневная зона</c:v>
                </c:pt>
                <c:pt idx="2">
                  <c:v>Ночная зона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3.43</c:v>
                </c:pt>
                <c:pt idx="1">
                  <c:v>3.67</c:v>
                </c:pt>
                <c:pt idx="2">
                  <c:v>2.95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Одноставочный тариф</c:v>
                </c:pt>
                <c:pt idx="1">
                  <c:v>Дневная зона</c:v>
                </c:pt>
                <c:pt idx="2">
                  <c:v>Ночная зона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3.57</c:v>
                </c:pt>
                <c:pt idx="1">
                  <c:v>3.81</c:v>
                </c:pt>
                <c:pt idx="2">
                  <c:v>3.1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803072"/>
        <c:axId val="52047232"/>
      </c:lineChart>
      <c:catAx>
        <c:axId val="52803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aseline="0"/>
            </a:pPr>
            <a:endParaRPr lang="ru-RU"/>
          </a:p>
        </c:txPr>
        <c:crossAx val="52047232"/>
        <c:crosses val="autoZero"/>
        <c:auto val="1"/>
        <c:lblAlgn val="ctr"/>
        <c:lblOffset val="100"/>
        <c:noMultiLvlLbl val="0"/>
      </c:catAx>
      <c:valAx>
        <c:axId val="52047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5280307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1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28</c:v>
                </c:pt>
                <c:pt idx="1">
                  <c:v>25</c:v>
                </c:pt>
                <c:pt idx="2">
                  <c:v>5</c:v>
                </c:pt>
                <c:pt idx="3">
                  <c:v>4</c:v>
                </c:pt>
                <c:pt idx="4">
                  <c:v>3</c:v>
                </c:pt>
                <c:pt idx="5">
                  <c:v>2</c:v>
                </c:pt>
                <c:pt idx="6">
                  <c:v>1</c:v>
                </c:pt>
                <c:pt idx="7">
                  <c:v>36</c:v>
                </c:pt>
                <c:pt idx="8">
                  <c:v>1</c:v>
                </c:pt>
                <c:pt idx="9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Причины экономии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Причины экономии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120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Причины экономии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54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4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Причины экономии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2739584"/>
        <c:axId val="52051264"/>
        <c:axId val="0"/>
      </c:bar3DChart>
      <c:catAx>
        <c:axId val="527395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aseline="0">
                <a:latin typeface="Times New Roman" pitchFamily="18" charset="0"/>
              </a:defRPr>
            </a:pPr>
            <a:endParaRPr lang="ru-RU"/>
          </a:p>
        </c:txPr>
        <c:crossAx val="52051264"/>
        <c:crosses val="autoZero"/>
        <c:auto val="1"/>
        <c:lblAlgn val="ctr"/>
        <c:lblOffset val="100"/>
        <c:noMultiLvlLbl val="0"/>
      </c:catAx>
      <c:valAx>
        <c:axId val="52051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27395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Март 2013г.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Стараетесь бережно относиться к ресурсам планеты, рационально их использовать</c:v>
                </c:pt>
                <c:pt idx="1">
                  <c:v>Хотите сэкономить деньги на оплате электроэнергии</c:v>
                </c:pt>
                <c:pt idx="2">
                  <c:v>Так заведено в Вашей семье, это вошло в привычку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</c:v>
                </c:pt>
                <c:pt idx="1">
                  <c:v>56</c:v>
                </c:pt>
                <c:pt idx="2">
                  <c:v>31</c:v>
                </c:pt>
                <c:pt idx="3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Ноябрь 2013г.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Стараетесь бережно относиться к ресурсам планеты, рационально их использовать</c:v>
                </c:pt>
                <c:pt idx="1">
                  <c:v>Хотите сэкономить деньги на оплате электроэнергии</c:v>
                </c:pt>
                <c:pt idx="2">
                  <c:v>Так заведено в Вашей семье, это вошло в привычку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</c:v>
                </c:pt>
                <c:pt idx="1">
                  <c:v>64</c:v>
                </c:pt>
                <c:pt idx="2">
                  <c:v>23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2804608"/>
        <c:axId val="89859776"/>
      </c:barChart>
      <c:catAx>
        <c:axId val="52804608"/>
        <c:scaling>
          <c:orientation val="minMax"/>
        </c:scaling>
        <c:delete val="0"/>
        <c:axPos val="b"/>
        <c:majorTickMark val="out"/>
        <c:minorTickMark val="none"/>
        <c:tickLblPos val="nextTo"/>
        <c:crossAx val="89859776"/>
        <c:crosses val="autoZero"/>
        <c:auto val="1"/>
        <c:lblAlgn val="ctr"/>
        <c:lblOffset val="100"/>
        <c:noMultiLvlLbl val="0"/>
      </c:catAx>
      <c:valAx>
        <c:axId val="898597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28046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88EAF-6ECA-4616-85EF-35AA19C641F3}" type="datetimeFigureOut">
              <a:rPr lang="ru-RU" smtClean="0"/>
              <a:pPr/>
              <a:t>03.02.2016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12AB-2776-42F2-A957-313FC7EFEDB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2065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ru-RU" smtClean="0"/>
              <a:pPr/>
              <a:t>03.02.2016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3414" y="1905001"/>
            <a:ext cx="1023988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3413" y="4344989"/>
            <a:ext cx="1023988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507868" y="1411553"/>
            <a:ext cx="1117309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507868" y="1411553"/>
            <a:ext cx="1117309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1" y="6238876"/>
            <a:ext cx="12188826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063" y="2212848"/>
            <a:ext cx="6216301" cy="2862262"/>
          </a:xfrm>
        </p:spPr>
        <p:txBody>
          <a:bodyPr anchor="b"/>
          <a:lstStyle>
            <a:lvl1pPr>
              <a:lnSpc>
                <a:spcPct val="8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063" y="5120640"/>
            <a:ext cx="6216301" cy="4572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962833" y="1905003"/>
            <a:ext cx="10718125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2B3D56C-BE15-4014-9EEA-04F0D0F5751F}" type="datetimeFigureOut">
              <a:rPr lang="ru-RU" smtClean="0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3715317-E491-49DF-8C66-E403BA6125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358EEBD-7A23-437F-A2AB-DFEEBECE7245}" type="datetimeFigureOut">
              <a:rPr lang="ru-RU" smtClean="0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1C4E58C-6D07-44A4-A277-8582707547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1754" y="1535113"/>
            <a:ext cx="53876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1754" y="2174875"/>
            <a:ext cx="538763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B360219-851A-44B4-B40A-725DE7BC06A5}" type="datetimeFigureOut">
              <a:rPr lang="ru-RU" smtClean="0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C97C110-762B-4FBF-8043-A33DFFD2D9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1D1A6ED-1EF9-42BC-9B4E-7D9E429F302F}" type="datetimeFigureOut">
              <a:rPr lang="ru-RU" smtClean="0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F3BCB83-E6D1-4334-B952-874F83647E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ABBD33-8C47-4794-9612-4DF8B7630230}" type="datetimeFigureOut">
              <a:rPr lang="ru-RU" smtClean="0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1D702F2-E80C-4FBE-8F1B-19FA49B9A0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3814" y="990600"/>
            <a:ext cx="8458200" cy="3200400"/>
          </a:xfrm>
        </p:spPr>
        <p:txBody>
          <a:bodyPr>
            <a:normAutofit/>
          </a:bodyPr>
          <a:lstStyle>
            <a:lvl1pPr>
              <a:defRPr sz="60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3813" y="4267200"/>
            <a:ext cx="8458200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pPr/>
              <a:t>03.02.2016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41353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5150" y="649805"/>
            <a:ext cx="938849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4798" y="4344989"/>
            <a:ext cx="938849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962481" y="2355850"/>
            <a:ext cx="10250815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pPr/>
              <a:t>03.02.2016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9476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2057400"/>
            <a:ext cx="8458201" cy="2666999"/>
          </a:xfrm>
        </p:spPr>
        <p:txBody>
          <a:bodyPr anchor="b">
            <a:normAutofit/>
          </a:bodyPr>
          <a:lstStyle>
            <a:lvl1pPr algn="l">
              <a:defRPr sz="4800" b="0" i="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813" y="4876800"/>
            <a:ext cx="8458201" cy="11430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pPr/>
              <a:t>03.02.2016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7862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700016" cy="4495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2035" y="1676401"/>
            <a:ext cx="4700016" cy="4495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pPr/>
              <a:t>03.02.2016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0746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813" y="1676399"/>
            <a:ext cx="4701142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93813" y="2516457"/>
            <a:ext cx="4701142" cy="365574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1754" y="1676399"/>
            <a:ext cx="4703259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1754" y="2516457"/>
            <a:ext cx="4703259" cy="365574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pPr/>
              <a:t>03.02.2016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8855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pPr/>
              <a:t>03.02.2016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6159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pPr/>
              <a:t>03.02.2016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4339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1" y="1676400"/>
            <a:ext cx="3810000" cy="24384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685800"/>
            <a:ext cx="617220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770811" y="4191000"/>
            <a:ext cx="3810000" cy="1524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pPr/>
              <a:t>03.02.2016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2885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2" y="1676400"/>
            <a:ext cx="3810000" cy="2438400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22412" y="0"/>
            <a:ext cx="5943601" cy="6858000"/>
          </a:xfrm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770812" y="4191000"/>
            <a:ext cx="3810000" cy="1524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3949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600200">
              <a:defRPr/>
            </a:lvl6pPr>
            <a:lvl7pPr marL="1874520">
              <a:defRPr/>
            </a:lvl7pPr>
            <a:lvl8pPr marL="2148840">
              <a:defRPr/>
            </a:lvl8pPr>
            <a:lvl9pPr marL="2423160"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pPr/>
              <a:t>03.02.2016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5757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52014" y="381000"/>
            <a:ext cx="1904998" cy="5791200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3814" y="381000"/>
            <a:ext cx="8305800" cy="57912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pPr/>
              <a:t>03.02.2016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3226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507868" y="1411552"/>
            <a:ext cx="1117309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868" y="1412875"/>
            <a:ext cx="1117309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7868" y="1411553"/>
            <a:ext cx="5484971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5986" y="1411553"/>
            <a:ext cx="5484971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7868" y="1757803"/>
            <a:ext cx="5484971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867" y="2174875"/>
            <a:ext cx="5484971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029" y="1757803"/>
            <a:ext cx="548792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1755" y="2174875"/>
            <a:ext cx="5489202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868" y="230189"/>
            <a:ext cx="1117309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7868" y="1412875"/>
            <a:ext cx="1117309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9" cstate="print"/>
          <a:srcRect b="10453"/>
          <a:stretch>
            <a:fillRect/>
          </a:stretch>
        </p:blipFill>
        <p:spPr>
          <a:xfrm>
            <a:off x="0" y="1299706"/>
            <a:ext cx="12188825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868" y="230189"/>
            <a:ext cx="1117309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832" y="1905000"/>
            <a:ext cx="10718125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771" r:id="rId2"/>
    <p:sldLayoutId id="2147483772" r:id="rId3"/>
    <p:sldLayoutId id="2147483773" r:id="rId4"/>
    <p:sldLayoutId id="2147483774" r:id="rId5"/>
    <p:sldLayoutId id="2147483775" r:id="rId6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36614" y="0"/>
            <a:ext cx="11352212" cy="6858000"/>
          </a:xfrm>
          <a:prstGeom prst="rect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96012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7178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3CD9712D-992A-4AB1-A5C2-575F75921AA2}" type="datetimeFigureOut">
              <a:rPr lang="ru-RU" noProof="0" smtClean="0"/>
              <a:pPr/>
              <a:t>03.02.2016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512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81FEFA0A-2F20-4B60-98C6-5FFDA469AA1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2872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89756" y="404664"/>
            <a:ext cx="11809312" cy="1700808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 </a:t>
            </a:r>
            <a:br>
              <a:rPr lang="ru-RU" i="1" dirty="0" smtClean="0"/>
            </a:b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b="1" dirty="0"/>
              <a:t>I Всероссийский конкурс детских исследовательских проектов "Первые шаги в науку"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358108" y="2492896"/>
            <a:ext cx="6336704" cy="12192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Возможны ли пути экономии электроэнергии?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16217" y="4869160"/>
            <a:ext cx="54726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Автор работы: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Яценко Диана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Ученица 9 класса МБОУ лицея №3,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Петровского района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г. Светлограда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790156" y="1412776"/>
            <a:ext cx="453650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Энергетическая отрасль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981844" y="3573016"/>
            <a:ext cx="244827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генерирующая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710036" y="4941168"/>
            <a:ext cx="244827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сетевая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598468" y="4869160"/>
            <a:ext cx="244827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сбытовая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8614692" y="3429000"/>
            <a:ext cx="244827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ремонтные организации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>
            <a:stCxn id="2" idx="2"/>
          </p:cNvCxnSpPr>
          <p:nvPr/>
        </p:nvCxnSpPr>
        <p:spPr>
          <a:xfrm flipH="1">
            <a:off x="3070076" y="2636912"/>
            <a:ext cx="2988332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2"/>
          </p:cNvCxnSpPr>
          <p:nvPr/>
        </p:nvCxnSpPr>
        <p:spPr>
          <a:xfrm flipH="1">
            <a:off x="4366220" y="2636912"/>
            <a:ext cx="1692188" cy="2304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2"/>
          </p:cNvCxnSpPr>
          <p:nvPr/>
        </p:nvCxnSpPr>
        <p:spPr>
          <a:xfrm>
            <a:off x="6058408" y="2636912"/>
            <a:ext cx="1548172" cy="22322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2"/>
          </p:cNvCxnSpPr>
          <p:nvPr/>
        </p:nvCxnSpPr>
        <p:spPr>
          <a:xfrm>
            <a:off x="6058408" y="2636912"/>
            <a:ext cx="2844316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341884" y="260648"/>
            <a:ext cx="1065718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Электроэнергетическая отрасль Ставропольского края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7748" y="2132856"/>
          <a:ext cx="6120680" cy="384230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63375"/>
                <a:gridCol w="1457305"/>
              </a:tblGrid>
              <a:tr h="51998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Электрические станции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Мощность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(МВт.)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8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филиал ОАО «ОГК-2»-Ставропольская ГРЭС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2400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8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Филиал ОАО «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Энел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ОГК-5»-Невинномысская ГРЭС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1675,2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8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ООО «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ЛУКОЙЛ-Ставропольэнерго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»(Кисловодская ТЭЦ)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1200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8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Филиал ОАО «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РусГидро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»-«Каскад Кубанская ГЭС»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476,54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23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Филиал ЗАО «Южная энергетическая компания»-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Лермонтовская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ТЭЦ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8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Мелкие станции, суммарной установленной мощностью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14,96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6094412" y="2564904"/>
          <a:ext cx="5935149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7828" y="404664"/>
            <a:ext cx="1036915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Мощность электрический станций Ставропольского края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723893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3851" y="2636912"/>
            <a:ext cx="6124974" cy="4221088"/>
          </a:xfrm>
          <a:prstGeom prst="rect">
            <a:avLst/>
          </a:prstGeom>
        </p:spPr>
      </p:pic>
      <p:pic>
        <p:nvPicPr>
          <p:cNvPr id="6" name="Рисунок 5" descr="196224_html_m129b9a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96752"/>
            <a:ext cx="6924675" cy="3657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7788" y="260648"/>
            <a:ext cx="1108923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Географическое положение и рельеф Ставропольского края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3932" y="2996952"/>
            <a:ext cx="4320480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Увеличение числа потребителей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422004" y="5085184"/>
            <a:ext cx="2952328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Увеличение потребления электроэнергии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cxnSp>
        <p:nvCxnSpPr>
          <p:cNvPr id="9" name="Прямая со стрелкой 8"/>
          <p:cNvCxnSpPr>
            <a:stCxn id="2" idx="1"/>
          </p:cNvCxnSpPr>
          <p:nvPr/>
        </p:nvCxnSpPr>
        <p:spPr>
          <a:xfrm flipH="1" flipV="1">
            <a:off x="981844" y="2348880"/>
            <a:ext cx="792088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Блок-схема: подготовка 10"/>
          <p:cNvSpPr/>
          <p:nvPr/>
        </p:nvSpPr>
        <p:spPr>
          <a:xfrm>
            <a:off x="5302324" y="1556792"/>
            <a:ext cx="2448272" cy="936104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Физических лиц</a:t>
            </a:r>
            <a:endParaRPr lang="ru-RU" sz="1600" dirty="0"/>
          </a:p>
        </p:txBody>
      </p:sp>
      <p:sp>
        <p:nvSpPr>
          <p:cNvPr id="12" name="Блок-схема: подготовка 11"/>
          <p:cNvSpPr/>
          <p:nvPr/>
        </p:nvSpPr>
        <p:spPr>
          <a:xfrm>
            <a:off x="0" y="1412776"/>
            <a:ext cx="2638028" cy="936104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Юридических лиц</a:t>
            </a:r>
            <a:endParaRPr lang="ru-RU" sz="1600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6022404" y="2492896"/>
            <a:ext cx="792088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трелка вниз 15"/>
          <p:cNvSpPr/>
          <p:nvPr/>
        </p:nvSpPr>
        <p:spPr>
          <a:xfrm>
            <a:off x="3790156" y="4149080"/>
            <a:ext cx="216024" cy="93610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6742484" y="3212976"/>
          <a:ext cx="5140848" cy="18002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13616"/>
                <a:gridCol w="1713616"/>
                <a:gridCol w="1713616"/>
              </a:tblGrid>
              <a:tr h="5239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Закупка, МВт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Потери, 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54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2011 г.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</a:rPr>
                        <a:t>81600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ysClr val="windowText" lastClr="000000"/>
                          </a:solidFill>
                        </a:rPr>
                        <a:t>15,2</a:t>
                      </a:r>
                      <a:endParaRPr lang="ru-RU" sz="1400" b="1"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54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2012г.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ysClr val="windowText" lastClr="000000"/>
                          </a:solidFill>
                        </a:rPr>
                        <a:t>84000</a:t>
                      </a:r>
                      <a:endParaRPr lang="ru-RU" sz="1400" b="1"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</a:rPr>
                        <a:t>15,2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54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2013г.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ysClr val="windowText" lastClr="000000"/>
                          </a:solidFill>
                        </a:rPr>
                        <a:t>87400</a:t>
                      </a:r>
                      <a:endParaRPr lang="ru-RU" sz="1400" b="1"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ysClr val="windowText" lastClr="000000"/>
                          </a:solidFill>
                        </a:rPr>
                        <a:t>15,03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6742484" y="5301208"/>
            <a:ext cx="47103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Данные о закупке и потере электроэнергии в г.Светлограде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5820" y="332656"/>
            <a:ext cx="1087320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Данные о закупке и потерях электроэнергии в г.Светлограде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9876" y="188640"/>
            <a:ext cx="104411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Данные о тарифах в период с 2013 по 2014 года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05780" y="980728"/>
          <a:ext cx="5904656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991495"/>
                <a:gridCol w="1107815"/>
                <a:gridCol w="1141050"/>
              </a:tblGrid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 (группы потребителей с разбивкой по ставкам и дифференциацией по зонам суток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 01.01.2013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</a:t>
                      </a:r>
                      <a:r>
                        <a:rPr lang="ru-RU" sz="12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30.06.2013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 01.07.2013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 31.12.2013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8253">
                <a:tc>
                  <a:txBody>
                    <a:bodyPr/>
                    <a:lstStyle/>
                    <a:p>
                      <a:pPr algn="l"/>
                      <a:r>
                        <a:rPr lang="ru-RU" sz="120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Одноставочный</a:t>
                      </a:r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тариф</a:t>
                      </a:r>
                      <a:endParaRPr lang="ru-RU" sz="12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руб./</a:t>
                      </a:r>
                      <a:r>
                        <a:rPr lang="ru-RU" sz="120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кВт.ч</a:t>
                      </a:r>
                      <a:endParaRPr lang="ru-RU" sz="12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2,99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3,43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0499">
                <a:tc gridSpan="4"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Тариф,</a:t>
                      </a:r>
                      <a:r>
                        <a:rPr lang="ru-RU" sz="1200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дифференцированный по двум зонам суток</a:t>
                      </a:r>
                      <a:endParaRPr lang="ru-RU" sz="12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0833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Дневная зона</a:t>
                      </a:r>
                      <a:endParaRPr lang="ru-RU" sz="12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руб./</a:t>
                      </a:r>
                      <a:r>
                        <a:rPr lang="ru-RU" sz="120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кВт.ч</a:t>
                      </a:r>
                      <a:endParaRPr lang="ru-RU" sz="1200" dirty="0" smtClean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endParaRPr lang="ru-RU" sz="12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3,33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3,67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0833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Ночная зона</a:t>
                      </a:r>
                      <a:endParaRPr lang="ru-RU" sz="12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руб./</a:t>
                      </a:r>
                      <a:r>
                        <a:rPr lang="ru-RU" sz="120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кВт.ч</a:t>
                      </a:r>
                      <a:endParaRPr lang="ru-RU" sz="1200" dirty="0" smtClean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endParaRPr lang="ru-RU" sz="12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1,42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2,95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33772" y="3717032"/>
          <a:ext cx="5904656" cy="2500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991495"/>
                <a:gridCol w="1107815"/>
                <a:gridCol w="1141050"/>
              </a:tblGrid>
              <a:tr h="7200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 (группы потребителей с разбивкой по ставкам и дифференциацией по зонам суток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 01.01.2014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</a:t>
                      </a:r>
                      <a:r>
                        <a:rPr lang="ru-RU" sz="12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30.06.2014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 01.07.2014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 31.12.2014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0454">
                <a:tc>
                  <a:txBody>
                    <a:bodyPr/>
                    <a:lstStyle/>
                    <a:p>
                      <a:r>
                        <a:rPr lang="ru-RU" sz="120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Одноставочный</a:t>
                      </a:r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тариф</a:t>
                      </a:r>
                      <a:endParaRPr lang="ru-RU" sz="12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руб./</a:t>
                      </a:r>
                      <a:r>
                        <a:rPr lang="ru-RU" sz="120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кВт.ч</a:t>
                      </a:r>
                      <a:endParaRPr lang="ru-RU" sz="12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3,43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3,57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7430">
                <a:tc gridSpan="4"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Тариф,</a:t>
                      </a:r>
                      <a:r>
                        <a:rPr lang="ru-RU" sz="1200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дифференцированный по двум зонам суток</a:t>
                      </a:r>
                      <a:endParaRPr lang="ru-RU" sz="12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904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Дневная зона</a:t>
                      </a:r>
                      <a:endParaRPr lang="ru-RU" sz="12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руб./</a:t>
                      </a:r>
                      <a:r>
                        <a:rPr lang="ru-RU" sz="120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кВт.ч</a:t>
                      </a:r>
                      <a:endParaRPr lang="ru-RU" sz="1200" dirty="0" smtClean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2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3,67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3,81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904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Ночная зона</a:t>
                      </a:r>
                      <a:endParaRPr lang="ru-RU" sz="12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руб./</a:t>
                      </a:r>
                      <a:r>
                        <a:rPr lang="ru-RU" sz="120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кВт.ч</a:t>
                      </a:r>
                      <a:endParaRPr lang="ru-RU" sz="1200" dirty="0" smtClean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2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2,95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3,10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6742484" y="764704"/>
          <a:ext cx="4771521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6814492" y="3573016"/>
          <a:ext cx="4680520" cy="2832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 descr="data:image/jpeg;base64,/9j/4AAQSkZJRgABAQAAAQABAAD/2wCEAAkGBhANDQ0NDQ0NDQ0NDQ0NDA0MDQ4MDg0OFRAVFBQQEhIXHDIeFxkjJRYSHy8gIycpLCwsFR4xNTAqNSYrLCkBCQoKDgwOFA8PFSkcFhwpKSkpKSkpKSkpKSksKSkpKSkpKSwpKSkpKSkpKSkpKSksKSwsLCkpLCksLCwsLCkpKf/AABEIAMIBAwMBIgACEQEDEQH/xAAbAAEBAAMBAQEAAAAAAAAAAAABAAIFBgQDB//EAEYQAAICAQICBQkDCAYLAAAAAAABAhEDBBIhMQUGIkFREzJhcYGRobHBQlJyByMkM2JzktEUNJOio8IVFkNEU3SCssPh8P/EABkBAQEBAQEBAAAAAAAAAAAAAAABAgMEBf/EACMRAQEAAgICAgEFAAAAAAAAAAABAhEhMQNBElEyIiNCQ4H/2gAMAwEAAhEDEQA/ANckZUSMj6zwhIaJGVACRkkSQgFCIpACQ0NEBUKIQm1Q0SECoSECSKhEAoSEioqEqAEhoUhoAoqEgAhKiAIaIKgEgAhIDVoUSQmkSQkKQChBIUEQohAhIQKhIQISSGgIaIUgChLcrq1fcr4sSCEqEAEhoAEhCoiJICISIAqEqAKKhIKKISA1aRkkVDRpFRUNDQESKjKggoUiSECoSFICSGioUgIUNDQBQZJqEZSk6jFOTb7kuLMqNd07JeR8k3XlZKPF1aTTaM5XU2sm6+HRt6jKs8k19qC+7GqivbbfsN0ebo/Bsxr08fZyX8/aepIzhON321n2BoqE2wBIQAqMqKgMRGhogxESCgkJUBUSjZkmO8iryQC5ENq1VEZuJjRpkigQoohJGVAYoRogiSMqJIQAyIUgKhoUhADy4sayZZ5HxjjvFC+Kv7b+nsPvqcuyEmufKK8ZPgl8UZafBshGPguL8XzbMXtqcTbNIaFIqNMqiIaABGiogiIaCsaGhoqAKIaKgAhIAodpUNEVjRDRAeGuAUfajDbxLta+aRNGTRiVkoiQlQpikCFIBoUiQhTQo9GPo7JKMZRimpJuKU4bmk2r23fcyloMsfOxZF6XCVe8z8p9mq+CQ0NVz4FJpJtukk2/QijzTW/LGP2ca8pL8T4RXzfuPUj4aGD2ub87LJzfoX2V7qPTRnH7WihoqE0yNo0JEVUFCQFREQERCAEJABUJEVCBAREQHl9RizOzBkarCRiJJG2EKKjJFQJGRCBIUSQpEGk636p44aOUY7pShqMbkk2ouORvj4frV7zQ9HdYdXGUvJZs/FcFDLOFdlJVT9HzOw6b2rSQdVKOrpNLmp47a/wjQOlJUorsQbrhxi6b5d9/A8uua9U6jZ9Gdd8rz4YZ801inOMZx1EITW2Uo09zj4X7zZ6rE8iWOHFTdya7sS4yfyXtOYiuEG4xltcfDhSceV+o6bTdJQh0vjw5pfmckl+aitrWKbunXdVewXL4ypZvT76rpXBhyeSnpsrjGGGXlcWZK1OMXe2S4ecgx9L6OST3arHf3sUMqTpuntlfc+41/WvGo5sTTuMoZIRcG3FxjlyKPr7MYGpjk59pcJW/4lJ/CTQluuKXGOug8WSM5Yc6ybNu6Lx5MclfJ8VXeveYmt6vz/PZocLy4HxVcXHjy/6EbOjthlbvblnJOkRUVG2ANGSQ7SWj50NGW0ACioSACIgKiEgoKhIAohogPJsMXAz3A2RqviNGTiDNsISJAKRkkCFAKRlQGSQHl6Xhu0edcLg8OVX3NSeO1/a/E5httxdJ2ne2u/tV8DrtTG8OoXO9Pkdfhccn+Q4yNKMU1JVJLn3eb4HC913x/F93KlK4vm338lJTRunJLpXoXKv9ppVjk64txjKH0NFjne5cVuSV+tOP0Nl/SFv6Eyt+ZqsmFvl50sckv8SRy8vTeLddasf5vduryWqlwffHJXBf2cjnIK7XZtpK+Hpi7+B1vWPDvxatKnwhkV8rU4x/8jOPi+TpNu+Mb70pV8H7zWKNr0Jm26nT5H3yUZNPhUqbv++dFPHtk4/dbXuOOT2pcHHbLg1+Kr5eEvgdtlyb3HJ/xYY8v8cVJ/NmseKxnOHx2hRm2B1clBFJk5BQGLKjICoAPBh1jzaicYNrHg7E2uU8j5r1L5nvJLtbNIhKioCoyKiKxIyogMSEgPChFDQVhYUZ2FGogSFIUjJIqaCiZKAobJtVtMqAUiAStqLTayb8Tr9vHKPH3/E4NS7MmpNU2+Ka4ecd/XJpuLTjKMlVqSaafH1Hmn0Zikmnp9K75t4ZRfKvsTRyyl3vTpjZpx+97ua5NK/FNePrZsdL0bk1WnxRxR3T0vSGnzy2Rcuw90ZOoq/swN4+gtO6vTwtXXk82fHz5+c5Gp6wbNBppvFDPF6jLii5LVeY4zU7W2Cf2WufecvJzjeHTGzfbqtZjc/Kxp3OOSCTi43J4WorivHacIpJJJpxUWlzu1vcfDwkzo+ilJqbnOefyGojkwqeSc2pRUZUnJ+z2nnzdWo3k8lqqjJycI5cGdOKa4JuKaGN1Js91poU9yTatLi+SbTj9DsOjs/lNLp53fYlB+ipWl7pRNJ/q5lu1n0rXa4PLLG7tOPnxX7Rt+hdLLFp548jw3HMpY1iz4stxkmnwi/2Y+83LNxnLp62BWR2cUDYlQQHx1eXZjnP7sW16+5H3PLqO3kx4+63ln6o8l72v4RVj5dEaLyONpqpSnOclwfFyb5ntoz2H0jCK87iScRbzXxUb5DtPu8yXCK4HylKxtGNEJFAAkAEJAeHcW4wsTWkJkjFGQCiIgFCSQqJBCh2jQCjJAjJMimjm+v0f0K/DLD6nRtmi66L9Bm+DrJidPl51fUxn+Nax7j19A6fJjxfnYuMp7ciuuNrnw9RtB00t2j0k+FvHG2vwRZiTxXeMM+MiSRFZtg0QEUJHx1HSGnw0s2phhk4udTx5apSa5qLXcZQ1mnkk4avTyT5dqSvjXejPzn218azPNpO1LJl+9LZH8ELXxe5+1H21e6MZRjxyN+TgvGbdL52enD0XkjGMI45NRSitq3cEvQLZskr5JkfTJp5w8+E4/ii4/M+ZURCRQEQgBCBACRA01yQpEhNoSJCQKQoEICNgKQCNFE+lkVghMqCgA1HW2F6HN6HjfuyI3O01vWSF6LU/u2/c7M5dVZ22HREt3RulfOowX92voZnn6tu+i8KfFxpX6pSR6Tn4fxa8naoUgsjs5lIyoxQ2Qcz1z0HlY4Zy4bZzgnFW6cVKN+3f7jnodH+TpLLO1x3RfB+w7bp/Hu0uV024KORJd9SS+UpP2HJt3T7fJcn3rhx8TheK9OPMdbo9YsuTR45tzyZYLJDI9sYOdV2kn3cUc7q4vBnyY42lDJNR2ycbjdxftuJsOh1CT0M5Ri3h1jwzUo84z2yj9fcYdbdPs1CartRcaafnY3tXH1bWY7qzh9+rmulLLLFOc5qeN7FKbmlKPa4X7TfI4jQazyWXFl4VjnCTq1cf/rO6nGm0uK7n4o64X05+Se2BCR1cgQkAUQgFBCQGuQkhRpEJCkQKEEIQigQoDJGdmAhWW4kYmSIMrPB08r0eq9Gnyv3Qb+h7bPP0jj3afPH72HLH3wZL0Tt8epuVz6N4805fDJ/7PeanqE70OWKd1LJ76jI29HLw9V08vaJCR2ckJFQHz1GHfCUPvxlDjyuScePvPz+C7qXg+1ya4fzO36R6SjheOEpbZ55eTxSfJT4cX6uL9ho9R1Yy5Jzy4p6Z48k5ZMd5dr2y7mmvSzjnZ8tO/j6fLoPJayx8Fj1EeKfahKvlJ+43nXXBac1fYzbuH3cip/KBrNB0Bm0+WOTI9Oscd8cko6nHHbjlFxb4v0mynlya3TNSxSxyyQ2bcmWOVtuEZY3GSilVqPvOXtuuUjxVdrk/s8Edv0ZqfK6bBk73jUZeO6PZfyRyn+gNWv901D7+EW+Phw9iN/1bwZseLLiz4c2LbkU4PLCUFJSVSUbXGqXvOsvLOU4bWiEqOrgCGgCwEJABDRA01qMgQlQoQEqEqEUgJIUQoghIQIUiogKjHLG4SXjGS+B9CatEqxzv5M8jeHUwd8Mk+fL9Uv5HRo5f8m86yavHd1m5exr6HU0cPD3XXyekQlR6HJUQkQc51qqOTSZPJuUo6nD2tqa27nacuS7uZuujtRLJBucJY5Kc47Zx2NVKuHivSjW9c4S/oGSUKUoTwyTfFL85FP5s3ccm9RmuU4xl74pnDX7n+Ou/wBDzdJ492nzx8cU/kefq+pPTwk12ZKovx29n6I2M42mvFNHg6sv9CUe/HnnF+i1ZvLjKMzqvft9CHavBCJpjbGhoaGiqwIyoqCsSoyoqJsY0RlRDY1iEiNslCRFQoSIBQoiIFCRAKEiARRESrHJfk9/r2t/ef55nXsiOHi7rr5OohREd3JEREGt6y/1HUfg+p6ui3+jaf8AcYv+1ERy/sdP4PUjWdWv1Wq/5n6ERc+4mPVbQiI2whEgsDIiChkJEARE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4" name="AutoShape 4" descr="data:image/jpeg;base64,/9j/4AAQSkZJRgABAQAAAQABAAD/2wCEAAkGBhANDQ0NDQ0NDQ0NDQ0NDA0MDQ4MDg0OFRAVFBQQEhIXHDIeFxkjJRYSHy8gIycpLCwsFR4xNTAqNSYrLCkBCQoKDgwOFA8PFSkcFhwpKSkpKSkpKSkpKSksKSkpKSkpKSwpKSkpKSkpKSkpKSksKSwsLCkpLCksLCwsLCkpKf/AABEIAMIBAwMBIgACEQEDEQH/xAAbAAEBAAMBAQEAAAAAAAAAAAABAAIFBgQDB//EAEYQAAICAQICBQkDCAYLAAAAAAABAhEDBBIhMQUGIkFREzJhcYGRobHBQlJyByMkM2JzktEUNJOio8IVFkNEU3SCssPh8P/EABkBAQEBAQEBAAAAAAAAAAAAAAABAgMEBf/EACMRAQEAAgICAgEFAAAAAAAAAAABAhEhMQNBElEyIiNCQ4H/2gAMAwEAAhEDEQA/ANckZUSMj6zwhIaJGVACRkkSQgFCIpACQ0NEBUKIQm1Q0SECoSECSKhEAoSEioqEqAEhoUhoAoqEgAhKiAIaIKgEgAhIDVoUSQmkSQkKQChBIUEQohAhIQKhIQISSGgIaIUgChLcrq1fcr4sSCEqEAEhoAEhCoiJICISIAqEqAKKhIKKISA1aRkkVDRpFRUNDQESKjKggoUiSECoSFICSGioUgIUNDQBQZJqEZSk6jFOTb7kuLMqNd07JeR8k3XlZKPF1aTTaM5XU2sm6+HRt6jKs8k19qC+7GqivbbfsN0ebo/Bsxr08fZyX8/aepIzhON321n2BoqE2wBIQAqMqKgMRGhogxESCgkJUBUSjZkmO8iryQC5ENq1VEZuJjRpkigQoohJGVAYoRogiSMqJIQAyIUgKhoUhADy4sayZZ5HxjjvFC+Kv7b+nsPvqcuyEmufKK8ZPgl8UZafBshGPguL8XzbMXtqcTbNIaFIqNMqiIaABGiogiIaCsaGhoqAKIaKgAhIAodpUNEVjRDRAeGuAUfajDbxLta+aRNGTRiVkoiQlQpikCFIBoUiQhTQo9GPo7JKMZRimpJuKU4bmk2r23fcyloMsfOxZF6XCVe8z8p9mq+CQ0NVz4FJpJtukk2/QijzTW/LGP2ca8pL8T4RXzfuPUj4aGD2ub87LJzfoX2V7qPTRnH7WihoqE0yNo0JEVUFCQFREQERCAEJABUJEVCBAREQHl9RizOzBkarCRiJJG2EKKjJFQJGRCBIUSQpEGk636p44aOUY7pShqMbkk2ouORvj4frV7zQ9HdYdXGUvJZs/FcFDLOFdlJVT9HzOw6b2rSQdVKOrpNLmp47a/wjQOlJUorsQbrhxi6b5d9/A8uua9U6jZ9Gdd8rz4YZ801inOMZx1EITW2Uo09zj4X7zZ6rE8iWOHFTdya7sS4yfyXtOYiuEG4xltcfDhSceV+o6bTdJQh0vjw5pfmckl+aitrWKbunXdVewXL4ypZvT76rpXBhyeSnpsrjGGGXlcWZK1OMXe2S4ecgx9L6OST3arHf3sUMqTpuntlfc+41/WvGo5sTTuMoZIRcG3FxjlyKPr7MYGpjk59pcJW/4lJ/CTQluuKXGOug8WSM5Yc6ybNu6Lx5MclfJ8VXeveYmt6vz/PZocLy4HxVcXHjy/6EbOjthlbvblnJOkRUVG2ANGSQ7SWj50NGW0ACioSACIgKiEgoKhIAohogPJsMXAz3A2RqviNGTiDNsISJAKRkkCFAKRlQGSQHl6Xhu0edcLg8OVX3NSeO1/a/E5httxdJ2ne2u/tV8DrtTG8OoXO9Pkdfhccn+Q4yNKMU1JVJLn3eb4HC913x/F93KlK4vm338lJTRunJLpXoXKv9ppVjk64txjKH0NFjne5cVuSV+tOP0Nl/SFv6Eyt+ZqsmFvl50sckv8SRy8vTeLddasf5vduryWqlwffHJXBf2cjnIK7XZtpK+Hpi7+B1vWPDvxatKnwhkV8rU4x/8jOPi+TpNu+Mb70pV8H7zWKNr0Jm26nT5H3yUZNPhUqbv++dFPHtk4/dbXuOOT2pcHHbLg1+Kr5eEvgdtlyb3HJ/xYY8v8cVJ/NmseKxnOHx2hRm2B1clBFJk5BQGLKjICoAPBh1jzaicYNrHg7E2uU8j5r1L5nvJLtbNIhKioCoyKiKxIyogMSEgPChFDQVhYUZ2FGogSFIUjJIqaCiZKAobJtVtMqAUiAStqLTayb8Tr9vHKPH3/E4NS7MmpNU2+Ka4ecd/XJpuLTjKMlVqSaafH1Hmn0Zikmnp9K75t4ZRfKvsTRyyl3vTpjZpx+97ua5NK/FNePrZsdL0bk1WnxRxR3T0vSGnzy2Rcuw90ZOoq/swN4+gtO6vTwtXXk82fHz5+c5Gp6wbNBppvFDPF6jLii5LVeY4zU7W2Cf2WufecvJzjeHTGzfbqtZjc/Kxp3OOSCTi43J4WorivHacIpJJJpxUWlzu1vcfDwkzo+ilJqbnOefyGojkwqeSc2pRUZUnJ+z2nnzdWo3k8lqqjJycI5cGdOKa4JuKaGN1Js91poU9yTatLi+SbTj9DsOjs/lNLp53fYlB+ipWl7pRNJ/q5lu1n0rXa4PLLG7tOPnxX7Rt+hdLLFp548jw3HMpY1iz4stxkmnwi/2Y+83LNxnLp62BWR2cUDYlQQHx1eXZjnP7sW16+5H3PLqO3kx4+63ln6o8l72v4RVj5dEaLyONpqpSnOclwfFyb5ntoz2H0jCK87iScRbzXxUb5DtPu8yXCK4HylKxtGNEJFAAkAEJAeHcW4wsTWkJkjFGQCiIgFCSQqJBCh2jQCjJAjJMimjm+v0f0K/DLD6nRtmi66L9Bm+DrJidPl51fUxn+Nax7j19A6fJjxfnYuMp7ciuuNrnw9RtB00t2j0k+FvHG2vwRZiTxXeMM+MiSRFZtg0QEUJHx1HSGnw0s2phhk4udTx5apSa5qLXcZQ1mnkk4avTyT5dqSvjXejPzn218azPNpO1LJl+9LZH8ELXxe5+1H21e6MZRjxyN+TgvGbdL52enD0XkjGMI45NRSitq3cEvQLZskr5JkfTJp5w8+E4/ii4/M+ZURCRQEQgBCBACRA01yQpEhNoSJCQKQoEICNgKQCNFE+lkVghMqCgA1HW2F6HN6HjfuyI3O01vWSF6LU/u2/c7M5dVZ22HREt3RulfOowX92voZnn6tu+i8KfFxpX6pSR6Tn4fxa8naoUgsjs5lIyoxQ2Qcz1z0HlY4Zy4bZzgnFW6cVKN+3f7jnodH+TpLLO1x3RfB+w7bp/Hu0uV024KORJd9SS+UpP2HJt3T7fJcn3rhx8TheK9OPMdbo9YsuTR45tzyZYLJDI9sYOdV2kn3cUc7q4vBnyY42lDJNR2ycbjdxftuJsOh1CT0M5Ri3h1jwzUo84z2yj9fcYdbdPs1CartRcaafnY3tXH1bWY7qzh9+rmulLLLFOc5qeN7FKbmlKPa4X7TfI4jQazyWXFl4VjnCTq1cf/rO6nGm0uK7n4o64X05+Se2BCR1cgQkAUQgFBCQGuQkhRpEJCkQKEEIQigQoDJGdmAhWW4kYmSIMrPB08r0eq9Gnyv3Qb+h7bPP0jj3afPH72HLH3wZL0Tt8epuVz6N4805fDJ/7PeanqE70OWKd1LJ76jI29HLw9V08vaJCR2ckJFQHz1GHfCUPvxlDjyuScePvPz+C7qXg+1ya4fzO36R6SjheOEpbZ55eTxSfJT4cX6uL9ho9R1Yy5Jzy4p6Z48k5ZMd5dr2y7mmvSzjnZ8tO/j6fLoPJayx8Fj1EeKfahKvlJ+43nXXBac1fYzbuH3cip/KBrNB0Bm0+WOTI9Oscd8cko6nHHbjlFxb4v0mynlya3TNSxSxyyQ2bcmWOVtuEZY3GSilVqPvOXtuuUjxVdrk/s8Edv0ZqfK6bBk73jUZeO6PZfyRyn+gNWv901D7+EW+Phw9iN/1bwZseLLiz4c2LbkU4PLCUFJSVSUbXGqXvOsvLOU4bWiEqOrgCGgCwEJABDRA01qMgQlQoQEqEqEUgJIUQoghIQIUiogKjHLG4SXjGS+B9CatEqxzv5M8jeHUwd8Mk+fL9Uv5HRo5f8m86yavHd1m5exr6HU0cPD3XXyekQlR6HJUQkQc51qqOTSZPJuUo6nD2tqa27nacuS7uZuujtRLJBucJY5Kc47Zx2NVKuHivSjW9c4S/oGSUKUoTwyTfFL85FP5s3ccm9RmuU4xl74pnDX7n+Ou/wBDzdJ492nzx8cU/kefq+pPTwk12ZKovx29n6I2M42mvFNHg6sv9CUe/HnnF+i1ZvLjKMzqvft9CHavBCJpjbGhoaGiqwIyoqCsSoyoqJsY0RlRDY1iEiNslCRFQoSIBQoiIFCRAKEiARRESrHJfk9/r2t/ef55nXsiOHi7rr5OohREd3JEREGt6y/1HUfg+p6ui3+jaf8AcYv+1ERy/sdP4PUjWdWv1Wq/5n6ERc+4mPVbQiI2whEgsDIiChkJEARE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97868" y="332656"/>
            <a:ext cx="1022513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Предпринимаемые меры для экономии электроэнергии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33772" y="1988840"/>
          <a:ext cx="6192687" cy="293500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8032"/>
                <a:gridCol w="5332822"/>
                <a:gridCol w="571833"/>
              </a:tblGrid>
              <a:tr h="4813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  <a:endParaRPr lang="ru-RU" sz="11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/>
                        <a:t>Предпринимаете ли Вы (Ваша семья) что-либо для экономии электроэнергии или нет? Если да, то что именно?(открытый вопрос, любое число ответов)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26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/>
                        <a:t>Энергосберегающие </a:t>
                      </a:r>
                      <a:r>
                        <a:rPr lang="ru-RU" sz="1100" dirty="0"/>
                        <a:t>лампочки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28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26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/>
                        <a:t>Выключаю </a:t>
                      </a:r>
                      <a:r>
                        <a:rPr lang="ru-RU" sz="1100" dirty="0"/>
                        <a:t>свет, не включаю его лишний раз без надобности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25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26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/>
                        <a:t>Двухтарифный</a:t>
                      </a:r>
                      <a:r>
                        <a:rPr lang="ru-RU" sz="1100" dirty="0" smtClean="0"/>
                        <a:t> </a:t>
                      </a:r>
                      <a:r>
                        <a:rPr lang="ru-RU" sz="1100" dirty="0"/>
                        <a:t>счетчик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5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26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/>
                        <a:t>Рационально </a:t>
                      </a:r>
                      <a:r>
                        <a:rPr lang="ru-RU" sz="1100" dirty="0"/>
                        <a:t>использую электроприборы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4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26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/>
                        <a:t>Выключаю </a:t>
                      </a:r>
                      <a:r>
                        <a:rPr lang="ru-RU" sz="1100" dirty="0"/>
                        <a:t>из розеток ненужные бытовые приборы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26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/>
                        <a:t>Современная бытовая техника, электроприборы класса «А»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26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/>
                        <a:t>Да, делаем все возможное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26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/>
                        <a:t>Не предпринимаю никаких мер для экономии электроэнергии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36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26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/>
                        <a:t>Другое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26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Затрудняюсь ответить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4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6742484" y="1916832"/>
          <a:ext cx="5143061" cy="3356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05780" y="4293096"/>
          <a:ext cx="6552727" cy="1962912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316363"/>
                <a:gridCol w="1127830"/>
                <a:gridCol w="1108534"/>
              </a:tblGrid>
              <a:tr h="719315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Удается ли Вам сэкономить на оплате электроэнергии благодаря предпринимаемым Вами мерами или нет? ( закрытый вопрос, один ответ, % от тех, кто экономит электричество)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29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Октябрь 2013г.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Декабрь 2013г.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66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Скорее да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66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Скорее нет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66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Затрудняюсь ответить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21804" y="260648"/>
            <a:ext cx="1094521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Причины по которым осуществляется экономия электроэнергии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33772" y="1484784"/>
          <a:ext cx="6624735" cy="230885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60040"/>
                <a:gridCol w="4536504"/>
                <a:gridCol w="864096"/>
                <a:gridCol w="864095"/>
              </a:tblGrid>
              <a:tr h="5188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Вы (члены вашей семьи) предпринимаете названные меры, потому что…(закрытый вопрос, один ответ, % от тех, кто экономит электричество)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8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Октябрь 2013г.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Декабрь 2013г.</a:t>
                      </a:r>
                      <a:endParaRPr lang="ru-RU" sz="140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188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Стараетесь бережно относиться к ресурсам планеты, рационально их использовать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508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Хотите сэкономить деньги на оплате электроэнергии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40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40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508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Так заведено в Вашей семье, это вошло в привычку</a:t>
                      </a:r>
                      <a:endParaRPr lang="ru-RU" sz="140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40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40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508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Затрудняюсь ответить</a:t>
                      </a:r>
                      <a:endParaRPr lang="ru-RU" sz="140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7191632" y="988540"/>
          <a:ext cx="4447396" cy="5149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33772" y="2708920"/>
          <a:ext cx="6253480" cy="2103120"/>
        </p:xfrm>
        <a:graphic>
          <a:graphicData uri="http://schemas.openxmlformats.org/drawingml/2006/table">
            <a:tbl>
              <a:tblPr/>
              <a:tblGrid>
                <a:gridCol w="4119245"/>
                <a:gridCol w="1076325"/>
                <a:gridCol w="1057910"/>
              </a:tblGrid>
              <a:tr h="0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Если Вы (Ваша семья) ничего не предпринимаете для экономии электроэнергии дома, то почему? ( открытый вопрос, % от тех, кто не экономит электричество)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Октябрь 2013г.</a:t>
                      </a: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Декабрь 2013г.</a:t>
                      </a: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Бесполезно, не вижу смысла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</a:t>
                      </a: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</a:t>
                      </a: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Достаточно зарабатываем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Много не тратим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 задумываюсь над этим, не считаю это нужным</a:t>
                      </a: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</a:t>
                      </a: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Другое</a:t>
                      </a: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Затрудняюсь ответить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</a:t>
                      </a: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6670476" y="2348880"/>
          <a:ext cx="532859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17948" y="260648"/>
            <a:ext cx="928903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Причины по которым экономия не выполняется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621804" y="1052736"/>
            <a:ext cx="4536504" cy="1080120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снизить затраты на электроэнергию?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17748" y="2780928"/>
            <a:ext cx="2664296" cy="64807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Солнечные автономные фонари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070076" y="3861048"/>
            <a:ext cx="2592288" cy="64807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Энергосберегающая техника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094412" y="3212976"/>
            <a:ext cx="2520280" cy="72008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Оптимизированное освещение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8974732" y="1988840"/>
            <a:ext cx="2376264" cy="64807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Поддержка чистоты в доме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Скругленная соединительная линия 10"/>
          <p:cNvCxnSpPr/>
          <p:nvPr/>
        </p:nvCxnSpPr>
        <p:spPr>
          <a:xfrm rot="10800000" flipV="1">
            <a:off x="2205980" y="2132856"/>
            <a:ext cx="792088" cy="648072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кругленная соединительная линия 12"/>
          <p:cNvCxnSpPr>
            <a:endCxn id="5" idx="0"/>
          </p:cNvCxnSpPr>
          <p:nvPr/>
        </p:nvCxnSpPr>
        <p:spPr>
          <a:xfrm rot="16200000" flipH="1">
            <a:off x="2818048" y="2312876"/>
            <a:ext cx="1728192" cy="1368152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кругленная соединительная линия 14"/>
          <p:cNvCxnSpPr>
            <a:endCxn id="6" idx="0"/>
          </p:cNvCxnSpPr>
          <p:nvPr/>
        </p:nvCxnSpPr>
        <p:spPr>
          <a:xfrm>
            <a:off x="2998068" y="2132856"/>
            <a:ext cx="4356484" cy="1080120"/>
          </a:xfrm>
          <a:prstGeom prst="curved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hape 16"/>
          <p:cNvCxnSpPr>
            <a:endCxn id="7" idx="0"/>
          </p:cNvCxnSpPr>
          <p:nvPr/>
        </p:nvCxnSpPr>
        <p:spPr>
          <a:xfrm flipV="1">
            <a:off x="2998068" y="1988840"/>
            <a:ext cx="7164796" cy="144016"/>
          </a:xfrm>
          <a:prstGeom prst="curvedConnector4">
            <a:avLst>
              <a:gd name="adj1" fmla="val 41709"/>
              <a:gd name="adj2" fmla="val 258732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18" name="AutoShape 2" descr="data:image/jpeg;base64,/9j/4AAQSkZJRgABAQAAAQABAAD/2wCEAAkGBxQSDxAUEBQUFBAWDxUQFRQUEBUVFBQUFRcWFxQUFBQYHCggGBolHBQUITEhJSorLi4uFx8zODMsNygtLisBCgoKDg0OFBAQFywcHBwsLCwsLCwsLCwsLCwsLCwsLCwsLCwsLCwsLCwsLCwsLCwsLCwsLCwsLCwsKywsLCwsN//AABEIALcBEwMBIgACEQEDEQH/xAAbAAACAwEBAQAAAAAAAAAAAAAAAQIEBQMGB//EAEMQAAEDAgMFBQUEBgkFAAAAAAEAAhEDIQQSMQUiQVFhBhNxgZEUIzKhwUJy0fAHFVKSscIkM3OCoqOy4fE0Q2Jkg//EABkBAQEBAQEBAAAAAAAAAAAAAAABAgMEBf/EACIRAQEBAAIBBQEAAwAAAAAAAAABEQISIQMTMUFRYRQiMv/aAAwDAQACEQMRAD8A+4pJoQJNJCAQhKUDSKRKSoCVFNCoAkQmmg5kJQpkqBKsSoFQK6JQtxixzlJxK6EKDmqxLHIlJdIRlVTHJNTypOahjmXJZiuoaovHJUxzJKiSVKEwxVHNOF0ypOKmriMKM9UOUYVQnFRJUkiqIEqJKkVEhaRJpskpNbZCI9GhCRXiekSiUkKgKSaRQJCEKghJCSAQlKUpiaZKiQmVGVqIRQnCFURIUSF0JUCUhShAQokqomVByJSJTDUCllXSEirqYWVIlMqCCJKjCmQhUcyFAhdiFAhWVMciEoUy1GVa1Mc0l1yJ92mmINFkLs1tkJq42UFCF5HYpRKRXksT26ptdUZ3FbvGEgsdkaZB3gIJ018FR65KV8+xP6RH5Q6lQZEw7NULi03gWAsQLHoek+12PtJmJosq0juuFxxa4atPUKauLsIyppEoiDmqKmSkQtSogVGV0IUSFZUsJKFJJUJKFJIoEVAqRCiVYlRJUSFKFILWs4iGpqRUVlpFIhNwSVZQKiplAarogoVaoaC5xDWgSS4gADmSdF2dS5LjWohzS1wlpBaQdCDYgpozqm38MA499TIaJOV2eBIE7s8SB5rPrdsKAa5zBUqZS2Q1kfFIB3iLTA/vBeTxezjh8QWvLMgcW71Wm0vpu03ZzSWzeNQqzKIpPOd2amQWOgGSx7CRrxILSIkAxyXPvydOse72B2ibinVG5MjmgOALw4ubMExAiDHqtuF8u2biW4XEh01HFtjDGNYWnWDnJcC0hwsOBsvpzXggEGQRIPMHQrfDlsY5TEpRKiiVvGXRpQk3RCDZSKai5sgjS2o1HgvM7BeV7Zdnm1R7RTDu/Y2SKZAc8NuCCQd4epFuAWzSwtdjrVhVZ+zVphr+kVKYA9Wq2yvwc0tPCbg+Dhb1g9FaR8ZqhuU1GNIzS19PPLYPEENAAnKREXFogLX7MbdGDrxlaMJUMkh1VzhOjzne4At0IAHnur2FbszQOKMsOV7H1HNDyGyS1tgNAZcY56RZUcdg8HRcKNHB1MTW+MU2B7mt4S+q85GTHO8DkFMXXs2vBAIMgiQQZBB0IKCvOtw+NcxjKXs+DpBgECcRUaeLQN1gA5yVuYWmW02Nc81HBoBeQAXEauIFgT0VR0RmSKUICUIQqEgpoQQQSpJQrqYjKFLKlCamObgoyujgoFq1KzYjnSD0y1LIteE8iUFLKiFAJFShKEVXxlZ7aZNJge8aNL8s87rKp9omw72mnVwxaJJqsJpxMbtVu6VuFqgW89EhXl+0ezhi2U6uGLajgcsh4hzDe55g3jqVmP7P13Mp03mm1wLiDmcRkGWxIGoLj6r09PYtKnUNSi0UnkQ4MJax33qY3SesSurqwzszEB2V4iRNyyIHWCl4y+adrPEebPY0uDM9YAhuU5acyB8NyRBAt4ALWpYylhKVOkXvrOAytFOk6o8gHTKwGAJAutH2efjv/wCP2R5cfP5LoGwIFhyGis4yfDN5X7ccFizUBJpVKQmAKmUFw5hrXEjzgrvKUIyrSa7M0SSa2yEVsyhJErzuwSe0EEESCII5hEpSgym957SWFoLRRAz55JaXOiWka7pm50621WNAEBUqR/pVXpQoj/FWKuyiGkSlKRKYaaUpSiVcTTlKUpSlXDTlEpSiUXTlEpSlKgZclmSKSuJpkpFKUpVxNOEiiUiUBKSUpKocozKKRTDQXqBKZCYWk+Ucqq1sK3v6Ti1ufLUh2UZvscdVdzLhWd72l92p/J+CzauOndo7tdM6WZNq5EO7T7tPMjMm0yJtZZJSabIU2rkXikmksqEk0kFHDf8AUYjo2k35OP8AMrqoYAzWxf8Aasb6UqZ+qvKoEk0kQkIUakwcsF3CTA8yAVRm7f2lUw9MPZS71sw+HEObyOUNOYLz2G7bP71oq0ctOYeWlznNnR+l26fPpPrmOJb7xgEyCAc7Y9AT6LzlXslhy916gYAHNa0tIAeXSwDKSW201Uu/SzPt6ZrwQCCCCJBBkEHQgpysjZWGfSoinRY4MBOU4ioMzW8IYwTE/ZJBHTRa6rIlKUJKoJSQkgEShJASlKChASlKRSQNBSVWphjmLm1HtJHwkh1OYgHKdPIhB4HGYjFNdWp+0VC+nU1z1Bu6GT5sPqr/AGX2m/22H1XObVYcrXOe4Bx37TYRDhZejfs5rs7q1OmaxaR3jWne3YuD8JjhJ01U6eyaLXNLKNNpad12W4gk7o8SeKz1b7NMlVqzve0f74+Q/BFGk4El1Rzp+zla1o8IE+pKjiP6yj4v/wBK0ytSlCiiUNSyqOVLMiUNdGiyEmmyEGokgoXPXQkIQgztlfHiz/7RHpTpD6LQWbsQyK554ut8iG/yrRVQJJpJoEk0kTCVamz3r9fgZbgJL5hWVXpn3tT7lP8Ai9B3Wbtrans7WuNNz2l2UlpAyn7OadAdJWkq1XDZmOY/3jHWIcBJHKWx+eKDN2J2hbiXuZkdTcGhwDiDmGjvAg6hbCycNsemHMqUmMY4EnOQ8uvawzDhxPoreJxjKDW99UiSQHOGp1jdEafwVlSxaKRXLCYtlVuak4ObJEjmNRB0XVNTCSTSKumEhCSuoEISQC8xtrb1ahWcwMplsB7Sc0mn9o66j6L0dWmHCDI47ri0+oKzNqYoUQ0vDqjXEgHK2WkCcthcEA+ilWK2x9qe1UKwqhhewkOaAS0g3Y4B08j6LdWLgdpMxFOtkaWFouJAJaRLTu3HER0WxCQqUqriT7yh993+hysKpiz7zD/2rh/lVPwQW0kpRKoaSUptEpq4m3RC6MpiNUKdoda0SkquMx7KR3zFs3g2QC6/AToL9Cu7KgcAWkEESCDII5grlrpiaS5167WNLnua1o1LnBo9So08Ux0ZXsIMEQ8GZ0i6oo9nTNFx54nEH/OePotNZPZY/wBEpnm6q796q8/Vasq35SBCgyqCXAEEtMOAIJaeRHBU6G16L6r6THg1GyCIIFjDsrjZ0GxjRQXklQ21tenhaXeVSYLsoAEknW3kCVQwna7DVMI7Eh5bSacrg8APDrbuWbm405po3VXpf1tX7tP+deX232/w9GpSax3eNfTNXM1stILHGm0O1BLg28GJ8Yq7R7adxiG/1b6dWkypmGYODRMAMnW/E+QTUe5Qvnrf0o0+8a00SGmZJqNzWmIadJtxK02fpFwZD5L2uaJa17Y7wxMNcCQPMjVScpR6rD/A37oK54vDCoxzagzMMGNNLiCOMr5tif0muZTqUu6is2WU3sIcDBIbmYZ4C5njovO4jtjiXVMJVe7LVouLAQ5wFQPIkPaSQ61vyE7QfYtnbNZSk0hkDspIBcZjnmJA14DzUNrYuswNNCm2oJIcJMtPCw14/LnbD2L20puwlWpXhtSi3M9rRqyYa5oJvqBEzPiFi7Q7UV6b8K/vc7HEuex1FrBlIkCRyAPG3Myro91htotLG94W06mUFzHPaC03BFzpIMHoraz9obMpVspqND4Ba0yRum9spClg2VWvdneHs0buhrmxzI1sfkrpi6UkZkpTTAkglRJV1Mca+NpsMPewOtulwzGTAhuqxqvtJq3FN+H7wngZbOu84wRPDkbXXY7JL6hdiHCqIytBYGFokkXYb2P/AAtGtYH7pN+kIrk+m3uSQANzgMvDoBKuErOxONpim5pqMzd38OcTpymV3p46m74KjHWmz2m3Ox6FEWJVLHO95hv7cj/JrLpXxtNh33tabC7gNTA+YPoqOLx9NzqJbUYQ3EAOIeIbNOsBJ4XVGqSlK506ocJaQ4cwQR6hOU0xKUByhKJQWGvskubXWQp4V8/25tx2WkxgpkGqHloDiczRZxkyIi3BZGM7R187HNqZXMotaMji2WNAOQ851M6krzFfFOLyTMkWF7XvHouPtZHC0wbWMi/ReTlbbfDeNLbW2X4l0ValR+6A1pMgfd624clPZWJe19Jsub79oa0OfYZgHC40n6rKZXJdLYESRw/Oq6YPFkVqZ194wxpcOkD5HTkrLbkTHpMD2mxGHe4UnvyEkZC45Brdo4EmdOipbR2viazC2pWquY5xqGmXEtmxA166dPNYdbGnOToZ48PP86KAxLjmM2guPlyTleW3CTw19kYivhsQatB7mAtIcZG8HWs3mJnpzUMU0Oc+oXSSYh2a8zvE8+PmslmM+ImSBbLPEjkojHg9Zm1vD6qW8quR6rananE4nDd3VeHU2vBByjvHRoXELJc4kBhksDdC4zNyTf8AIWL7YPgDjMRpPiB1S/WAgw4gwNW8uNuhV/2TI0XsblgWF4AJ0OlzebK26ozu6IaAGhrpBuZzvOUSdTIPmsFteZIM25EesrrUdZoiARHKbxI+aeTFqs5zS03E3swa+cwdLdVHDNLqg+LeeLOEOkm6BiNyM5gHgRbpKP1kRVoxJAe1zgGkkw6fEnS3RXjb+GJ413vX6j3rjIPAkk8dVywDc9Vkkta13HWTJAHOwUsVtEZ95rS7UAtEwZ05Lpg8eDUbuzDs0Zb3tr5kK7fxEy8l7xlFi7LldvRMX1N7n0XLB4kfBvjKKrxvk37t0kcAbclLER3j/s3dOVuU63BPOyQLQTlFzSqCOIApvAJ3bTzngrxvlZxey2d2xr1KQa2sRlEAbucZYAkxOn8VYqdoMRAmtUu2+/B1I/BeA2dUADswLTlIDhEzLTE68FoMxzn5d15AESGzxOsCy6T1J+M3j+PY0dvVszH53Z4ibaTo79q/Nex2V2lY9g72GnSRpPIjVp+R58F8pw+JewgBtQ3BMiY46G/Fa2zdqxOei+Y4AAxB6ha7S/SyV9Cx3aemxwaxrqh1JG60N5lxWPjdvVMRLGjJS1deXOHKeAWC/arZcGteDNrE26mI1nyhWm48EEtYXOLJMkMEAzN4JMA2jlzUtMcf15iKbSGVDGXMAbwQ7KI6Rw8FWO2a9c+9fm3nCBYCWO4BZFfEuk+5LXCkRkvzm5VbD4s06bn928u70WyuOrHiDa0XWfdheFa7KwbiHlzgB73ylrgB4yR6rMOKAjUmYECSekc1nUK4eS8xmc2o45QP2HHz0F1Up1c0gcDrAtwmeIWL63L6XpGk/HiRrePQ6fRbGBr5sJi8t4fhjeePfyvMyZ3otoeJAEXnkruGxWWjXaNKj6ZmR/2+808c/wAuqx7/ACOkWW43KN0lsg8cpjkYKsYTtBWpuaadRwAnjLb5ibGxkk+d1iGpeDrOg/gUq74t/wAz06arF9bnftekeorduMSWwxwDtZDZ6mS6Rx/CFHE9t8WKQDXAuiHEsabnjp1+QXlqU9Rb8FN1YxaekeE/nwWe/L9XrGtU7SYwuJFcgEkgZWW6IWOHzz/fA+iFO1/UxPE7Ra5wM5I0AcSL6/ESeKWKxo7tjSbEtqag6WkgiPsn1WuOyp/aaPCkPxXan2X5vd5NaPovXPSv61eceYOLYSL3uLNaARPICFb2diqYexxB3dIZPgSY1sL9SvRjsw3i558wP4BdGdnWDXMf/qVfa/qdv48ni6zc7iKTjvG+VxBvrPzUPanSIYeI0Agcr8F7MbBpcWA+LiU27HojRjB/dT2t+adp+PDGvU4MAHi3T1TD3mJYz1b9NF71uCYNGt/dU+5byV9qM9nz5mDdqKbZm9nH+VdP1dUOlMcvhfp6L32UcgkVfah2eDGyK3Bvqz8YVsbJruADvsghu60QCZ58yV7AlRzK+3DtXlKPZuoLSAOQIH0Kt09gvETVIvIM3HgVvOeOYXM1m81enE7VlN2AyZc8k8evjzVuls2m02AnX4QF0fiwFwfjuSZxieU3bNpEy5uY8zKwdr1XtxLKTC1rHFgADbhgMkkzOuc+YWo/EOPE+SrPpguzGc0RMmY5SpcVpB1FujG+TAmcdHwtA8gP4LNI5E/vH8UNJ5/x/FXUxYo4h4NST8VQv5QCAA0W4BoUnYk/kqqXqBceB+Smqs+1HqoPrzqOIPoqxceiiXu6ev8AsoNOltZ7YAc8DkKjgPQFXcJtZjg5uINS+jmd3mbrxLJIvzXnsx5D1/2SLiscuErc5WPSYfYtJzs2Gr0S4B7Q2oDQfD2Fhi8OMO58Fm4zsvWpth1J4bM5w0OHP42yIvxWb3pWjsztDXoEd28gcszsv7swuF9HlP8Amuk5cb8xnHYc1J7wG0kAGTBuNFp4XZYFCsRqX0okyY35j5LWZ2609qw1OuDxbTaHjqSf9ldpjZleIdUw7tYLiW/4pH+Jc+U5z5bnH078PIVtkOEQQLmZEAi0aE3/ABQNlugwQeHITMcSDz4L2j+xpMHD4hlRusmWk8gHXCoYvYmLo/FTJYBq2HDzImY6rn2a9n8eQOzKt4LXTHwvk36a8eSm3Z9RojIZ0mDfqAeC1q9V322/ekAybx+CbajI+GBf4tfQDSY9Ve+sX0rGPT2fVi1MejvoELb71n5v9UK94e1XoyTy+aRf+ZSLeiRX03lIvPRKT0QXdComp0QOT0SJUHVQuTsS1B3Pioqq/Fjkq78Z19E0aBd1C5GqsuriuRXB2JcftFNMaz60clVqYgcT6BZxqE8UlNXFqpXB5qu5081FErOgQglRL0VKVAlKUSgcpFyTnKMoAlRlNxUEEiVElEoKCMpykVAoJFKEgUKBFLMUEJEIrvhsbUpmab3MPNri31jVb2z+22JpiHObVZOj5B8nN+oK8zKRWLwl+Y1Odnw+i0f0gUagAxWGB4TDag9YB+SsUMPgMW+aRDTlnIx0PnjLHcNOC+ZIz81zvocXSetyj6wOxFLhiCByLWyPVC+a09sV2gBuIrtaNAK9QAeAzIXP2HT/ACK9sSFwdiByJQhe543J2IPC3muDqvMn1QhByL/zK41HDj9UkIK1R7eAXFyELIiAnlQhFCEIQEJEoQgiSooQgCEQmhBAhKEIQRISKEIEk5CEChJCFAoShCEBCUIQgRaowhCAhKE0IpZEIQo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0" name="AutoShape 4" descr="data:image/jpeg;base64,/9j/4AAQSkZJRgABAQAAAQABAAD/2wCEAAkGBxQSDxAUEBQUFBAWDxUQFRQUEBUVFBQUFRcWFxQUFBQYHCggGBolHBQUITEhJSorLi4uFx8zODMsNygtLisBCgoKDg0OFBAQFywcHBwsLCwsLCwsLCwsLCwsLCwsLCwsLCwsLCwsLCwsLCwsLCwsLCwsLCwsLCwsKywsLCwsN//AABEIALcBEwMBIgACEQEDEQH/xAAbAAACAwEBAQAAAAAAAAAAAAAAAQIEBQMGB//EAEMQAAEDAgMFBQUEBgkFAAAAAAEAAhEDIQQSMQUiQVFhBhNxgZEUIzKhwUJy0fAHFVKSscIkM3OCoqOy4fE0Q2Jkg//EABkBAQEBAQEBAAAAAAAAAAAAAAABAgMEBf/EACIRAQEBAAIBBQEAAwAAAAAAAAABEQISIQMTMUFRYRQiMv/aAAwDAQACEQMRAD8A+4pJoQJNJCAQhKUDSKRKSoCVFNCoAkQmmg5kJQpkqBKsSoFQK6JQtxixzlJxK6EKDmqxLHIlJdIRlVTHJNTypOahjmXJZiuoaovHJUxzJKiSVKEwxVHNOF0ypOKmriMKM9UOUYVQnFRJUkiqIEqJKkVEhaRJpskpNbZCI9GhCRXiekSiUkKgKSaRQJCEKghJCSAQlKUpiaZKiQmVGVqIRQnCFURIUSF0JUCUhShAQokqomVByJSJTDUCllXSEirqYWVIlMqCCJKjCmQhUcyFAhdiFAhWVMciEoUy1GVa1Mc0l1yJ92mmINFkLs1tkJq42UFCF5HYpRKRXksT26ptdUZ3FbvGEgsdkaZB3gIJ018FR65KV8+xP6RH5Q6lQZEw7NULi03gWAsQLHoek+12PtJmJosq0juuFxxa4atPUKauLsIyppEoiDmqKmSkQtSogVGV0IUSFZUsJKFJJUJKFJIoEVAqRCiVYlRJUSFKFILWs4iGpqRUVlpFIhNwSVZQKiplAarogoVaoaC5xDWgSS4gADmSdF2dS5LjWohzS1wlpBaQdCDYgpozqm38MA499TIaJOV2eBIE7s8SB5rPrdsKAa5zBUqZS2Q1kfFIB3iLTA/vBeTxezjh8QWvLMgcW71Wm0vpu03ZzSWzeNQqzKIpPOd2amQWOgGSx7CRrxILSIkAxyXPvydOse72B2ibinVG5MjmgOALw4ubMExAiDHqtuF8u2biW4XEh01HFtjDGNYWnWDnJcC0hwsOBsvpzXggEGQRIPMHQrfDlsY5TEpRKiiVvGXRpQk3RCDZSKai5sgjS2o1HgvM7BeV7Zdnm1R7RTDu/Y2SKZAc8NuCCQd4epFuAWzSwtdjrVhVZ+zVphr+kVKYA9Wq2yvwc0tPCbg+Dhb1g9FaR8ZqhuU1GNIzS19PPLYPEENAAnKREXFogLX7MbdGDrxlaMJUMkh1VzhOjzne4At0IAHnur2FbszQOKMsOV7H1HNDyGyS1tgNAZcY56RZUcdg8HRcKNHB1MTW+MU2B7mt4S+q85GTHO8DkFMXXs2vBAIMgiQQZBB0IKCvOtw+NcxjKXs+DpBgECcRUaeLQN1gA5yVuYWmW02Nc81HBoBeQAXEauIFgT0VR0RmSKUICUIQqEgpoQQQSpJQrqYjKFLKlCamObgoyujgoFq1KzYjnSD0y1LIteE8iUFLKiFAJFShKEVXxlZ7aZNJge8aNL8s87rKp9omw72mnVwxaJJqsJpxMbtVu6VuFqgW89EhXl+0ezhi2U6uGLajgcsh4hzDe55g3jqVmP7P13Mp03mm1wLiDmcRkGWxIGoLj6r09PYtKnUNSi0UnkQ4MJax33qY3SesSurqwzszEB2V4iRNyyIHWCl4y+adrPEebPY0uDM9YAhuU5acyB8NyRBAt4ALWpYylhKVOkXvrOAytFOk6o8gHTKwGAJAutH2efjv/wCP2R5cfP5LoGwIFhyGis4yfDN5X7ccFizUBJpVKQmAKmUFw5hrXEjzgrvKUIyrSa7M0SSa2yEVsyhJErzuwSe0EEESCII5hEpSgym957SWFoLRRAz55JaXOiWka7pm50621WNAEBUqR/pVXpQoj/FWKuyiGkSlKRKYaaUpSiVcTTlKUpSlXDTlEpSiUXTlEpSlKgZclmSKSuJpkpFKUpVxNOEiiUiUBKSUpKocozKKRTDQXqBKZCYWk+Ucqq1sK3v6Ti1ufLUh2UZvscdVdzLhWd72l92p/J+CzauOndo7tdM6WZNq5EO7T7tPMjMm0yJtZZJSabIU2rkXikmksqEk0kFHDf8AUYjo2k35OP8AMrqoYAzWxf8Aasb6UqZ+qvKoEk0kQkIUakwcsF3CTA8yAVRm7f2lUw9MPZS71sw+HEObyOUNOYLz2G7bP71oq0ctOYeWlznNnR+l26fPpPrmOJb7xgEyCAc7Y9AT6LzlXslhy916gYAHNa0tIAeXSwDKSW201Uu/SzPt6ZrwQCCCCJBBkEHQgpysjZWGfSoinRY4MBOU4ioMzW8IYwTE/ZJBHTRa6rIlKUJKoJSQkgEShJASlKChASlKRSQNBSVWphjmLm1HtJHwkh1OYgHKdPIhB4HGYjFNdWp+0VC+nU1z1Bu6GT5sPqr/AGX2m/22H1XObVYcrXOe4Bx37TYRDhZejfs5rs7q1OmaxaR3jWne3YuD8JjhJ01U6eyaLXNLKNNpad12W4gk7o8SeKz1b7NMlVqzve0f74+Q/BFGk4El1Rzp+zla1o8IE+pKjiP6yj4v/wBK0ytSlCiiUNSyqOVLMiUNdGiyEmmyEGokgoXPXQkIQgztlfHiz/7RHpTpD6LQWbsQyK554ut8iG/yrRVQJJpJoEk0kTCVamz3r9fgZbgJL5hWVXpn3tT7lP8Ai9B3Wbtrans7WuNNz2l2UlpAyn7OadAdJWkq1XDZmOY/3jHWIcBJHKWx+eKDN2J2hbiXuZkdTcGhwDiDmGjvAg6hbCycNsemHMqUmMY4EnOQ8uvawzDhxPoreJxjKDW99UiSQHOGp1jdEafwVlSxaKRXLCYtlVuak4ObJEjmNRB0XVNTCSTSKumEhCSuoEISQC8xtrb1ahWcwMplsB7Sc0mn9o66j6L0dWmHCDI47ri0+oKzNqYoUQ0vDqjXEgHK2WkCcthcEA+ilWK2x9qe1UKwqhhewkOaAS0g3Y4B08j6LdWLgdpMxFOtkaWFouJAJaRLTu3HER0WxCQqUqriT7yh993+hysKpiz7zD/2rh/lVPwQW0kpRKoaSUptEpq4m3RC6MpiNUKdoda0SkquMx7KR3zFs3g2QC6/AToL9Cu7KgcAWkEESCDII5grlrpiaS5167WNLnua1o1LnBo9So08Ux0ZXsIMEQ8GZ0i6oo9nTNFx54nEH/OePotNZPZY/wBEpnm6q796q8/Vasq35SBCgyqCXAEEtMOAIJaeRHBU6G16L6r6THg1GyCIIFjDsrjZ0GxjRQXklQ21tenhaXeVSYLsoAEknW3kCVQwna7DVMI7Eh5bSacrg8APDrbuWbm405po3VXpf1tX7tP+deX232/w9GpSax3eNfTNXM1stILHGm0O1BLg28GJ8Yq7R7adxiG/1b6dWkypmGYODRMAMnW/E+QTUe5Qvnrf0o0+8a00SGmZJqNzWmIadJtxK02fpFwZD5L2uaJa17Y7wxMNcCQPMjVScpR6rD/A37oK54vDCoxzagzMMGNNLiCOMr5tif0muZTqUu6is2WU3sIcDBIbmYZ4C5njovO4jtjiXVMJVe7LVouLAQ5wFQPIkPaSQ61vyE7QfYtnbNZSk0hkDspIBcZjnmJA14DzUNrYuswNNCm2oJIcJMtPCw14/LnbD2L20puwlWpXhtSi3M9rRqyYa5oJvqBEzPiFi7Q7UV6b8K/vc7HEuex1FrBlIkCRyAPG3Myro91htotLG94W06mUFzHPaC03BFzpIMHoraz9obMpVspqND4Ba0yRum9spClg2VWvdneHs0buhrmxzI1sfkrpi6UkZkpTTAkglRJV1Mca+NpsMPewOtulwzGTAhuqxqvtJq3FN+H7wngZbOu84wRPDkbXXY7JL6hdiHCqIytBYGFokkXYb2P/AAtGtYH7pN+kIrk+m3uSQANzgMvDoBKuErOxONpim5pqMzd38OcTpymV3p46m74KjHWmz2m3Ox6FEWJVLHO95hv7cj/JrLpXxtNh33tabC7gNTA+YPoqOLx9NzqJbUYQ3EAOIeIbNOsBJ4XVGqSlK506ocJaQ4cwQR6hOU0xKUByhKJQWGvskubXWQp4V8/25tx2WkxgpkGqHloDiczRZxkyIi3BZGM7R187HNqZXMotaMji2WNAOQ851M6krzFfFOLyTMkWF7XvHouPtZHC0wbWMi/ReTlbbfDeNLbW2X4l0ValR+6A1pMgfd624clPZWJe19Jsub79oa0OfYZgHC40n6rKZXJdLYESRw/Oq6YPFkVqZ194wxpcOkD5HTkrLbkTHpMD2mxGHe4UnvyEkZC45Brdo4EmdOipbR2viazC2pWquY5xqGmXEtmxA166dPNYdbGnOToZ48PP86KAxLjmM2guPlyTleW3CTw19kYivhsQatB7mAtIcZG8HWs3mJnpzUMU0Oc+oXSSYh2a8zvE8+PmslmM+ImSBbLPEjkojHg9Zm1vD6qW8quR6rananE4nDd3VeHU2vBByjvHRoXELJc4kBhksDdC4zNyTf8AIWL7YPgDjMRpPiB1S/WAgw4gwNW8uNuhV/2TI0XsblgWF4AJ0OlzebK26ozu6IaAGhrpBuZzvOUSdTIPmsFteZIM25EesrrUdZoiARHKbxI+aeTFqs5zS03E3swa+cwdLdVHDNLqg+LeeLOEOkm6BiNyM5gHgRbpKP1kRVoxJAe1zgGkkw6fEnS3RXjb+GJ413vX6j3rjIPAkk8dVywDc9Vkkta13HWTJAHOwUsVtEZ95rS7UAtEwZ05Lpg8eDUbuzDs0Zb3tr5kK7fxEy8l7xlFi7LldvRMX1N7n0XLB4kfBvjKKrxvk37t0kcAbclLER3j/s3dOVuU63BPOyQLQTlFzSqCOIApvAJ3bTzngrxvlZxey2d2xr1KQa2sRlEAbucZYAkxOn8VYqdoMRAmtUu2+/B1I/BeA2dUADswLTlIDhEzLTE68FoMxzn5d15AESGzxOsCy6T1J+M3j+PY0dvVszH53Z4ibaTo79q/Nex2V2lY9g72GnSRpPIjVp+R58F8pw+JewgBtQ3BMiY46G/Fa2zdqxOei+Y4AAxB6ha7S/SyV9Cx3aemxwaxrqh1JG60N5lxWPjdvVMRLGjJS1deXOHKeAWC/arZcGteDNrE26mI1nyhWm48EEtYXOLJMkMEAzN4JMA2jlzUtMcf15iKbSGVDGXMAbwQ7KI6Rw8FWO2a9c+9fm3nCBYCWO4BZFfEuk+5LXCkRkvzm5VbD4s06bn928u70WyuOrHiDa0XWfdheFa7KwbiHlzgB73ylrgB4yR6rMOKAjUmYECSekc1nUK4eS8xmc2o45QP2HHz0F1Up1c0gcDrAtwmeIWL63L6XpGk/HiRrePQ6fRbGBr5sJi8t4fhjeePfyvMyZ3otoeJAEXnkruGxWWjXaNKj6ZmR/2+808c/wAuqx7/ACOkWW43KN0lsg8cpjkYKsYTtBWpuaadRwAnjLb5ibGxkk+d1iGpeDrOg/gUq74t/wAz06arF9bnftekeorduMSWwxwDtZDZ6mS6Rx/CFHE9t8WKQDXAuiHEsabnjp1+QXlqU9Rb8FN1YxaekeE/nwWe/L9XrGtU7SYwuJFcgEkgZWW6IWOHzz/fA+iFO1/UxPE7Ra5wM5I0AcSL6/ESeKWKxo7tjSbEtqag6WkgiPsn1WuOyp/aaPCkPxXan2X5vd5NaPovXPSv61eceYOLYSL3uLNaARPICFb2diqYexxB3dIZPgSY1sL9SvRjsw3i558wP4BdGdnWDXMf/qVfa/qdv48ni6zc7iKTjvG+VxBvrPzUPanSIYeI0Agcr8F7MbBpcWA+LiU27HojRjB/dT2t+adp+PDGvU4MAHi3T1TD3mJYz1b9NF71uCYNGt/dU+5byV9qM9nz5mDdqKbZm9nH+VdP1dUOlMcvhfp6L32UcgkVfah2eDGyK3Bvqz8YVsbJruADvsghu60QCZ58yV7AlRzK+3DtXlKPZuoLSAOQIH0Kt09gvETVIvIM3HgVvOeOYXM1m81enE7VlN2AyZc8k8evjzVuls2m02AnX4QF0fiwFwfjuSZxieU3bNpEy5uY8zKwdr1XtxLKTC1rHFgADbhgMkkzOuc+YWo/EOPE+SrPpguzGc0RMmY5SpcVpB1FujG+TAmcdHwtA8gP4LNI5E/vH8UNJ5/x/FXUxYo4h4NST8VQv5QCAA0W4BoUnYk/kqqXqBceB+Smqs+1HqoPrzqOIPoqxceiiXu6ev8AsoNOltZ7YAc8DkKjgPQFXcJtZjg5uINS+jmd3mbrxLJIvzXnsx5D1/2SLiscuErc5WPSYfYtJzs2Gr0S4B7Q2oDQfD2Fhi8OMO58Fm4zsvWpth1J4bM5w0OHP42yIvxWb3pWjsztDXoEd28gcszsv7swuF9HlP8Amuk5cb8xnHYc1J7wG0kAGTBuNFp4XZYFCsRqX0okyY35j5LWZ2609qw1OuDxbTaHjqSf9ldpjZleIdUw7tYLiW/4pH+Jc+U5z5bnH078PIVtkOEQQLmZEAi0aE3/ABQNlugwQeHITMcSDz4L2j+xpMHD4hlRusmWk8gHXCoYvYmLo/FTJYBq2HDzImY6rn2a9n8eQOzKt4LXTHwvk36a8eSm3Z9RojIZ0mDfqAeC1q9V322/ekAybx+CbajI+GBf4tfQDSY9Ve+sX0rGPT2fVi1MejvoELb71n5v9UK94e1XoyTy+aRf+ZSLeiRX03lIvPRKT0QXdComp0QOT0SJUHVQuTsS1B3Pioqq/Fjkq78Z19E0aBd1C5GqsuriuRXB2JcftFNMaz60clVqYgcT6BZxqE8UlNXFqpXB5qu5081FErOgQglRL0VKVAlKUSgcpFyTnKMoAlRlNxUEEiVElEoKCMpykVAoJFKEgUKBFLMUEJEIrvhsbUpmab3MPNri31jVb2z+22JpiHObVZOj5B8nN+oK8zKRWLwl+Y1Odnw+i0f0gUagAxWGB4TDag9YB+SsUMPgMW+aRDTlnIx0PnjLHcNOC+ZIz81zvocXSetyj6wOxFLhiCByLWyPVC+a09sV2gBuIrtaNAK9QAeAzIXP2HT/ACK9sSFwdiByJQhe543J2IPC3muDqvMn1QhByL/zK41HDj9UkIK1R7eAXFyELIiAnlQhFCEIQEJEoQgiSooQgCEQmhBAhKEIQRISKEIEk5CEChJCFAoShCEBCUIQgRaowhCAhKE0IpZEIQo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2" name="AutoShape 6" descr="data:image/jpeg;base64,/9j/4AAQSkZJRgABAQAAAQABAAD/2wCEAAkGBxQSDxAUEBQUFBAWDxUQFRQUEBUVFBQUFRcWFxQUFBQYHCggGBolHBQUITEhJSorLi4uFx8zODMsNygtLisBCgoKDg0OFBAQFywcHBwsLCwsLCwsLCwsLCwsLCwsLCwsLCwsLCwsLCwsLCwsLCwsLCwsLCwsLCwsKywsLCwsN//AABEIALcBEwMBIgACEQEDEQH/xAAbAAACAwEBAQAAAAAAAAAAAAAAAQIEBQMGB//EAEMQAAEDAgMFBQUEBgkFAAAAAAEAAhEDIQQSMQUiQVFhBhNxgZEUIzKhwUJy0fAHFVKSscIkM3OCoqOy4fE0Q2Jkg//EABkBAQEBAQEBAAAAAAAAAAAAAAABAgMEBf/EACIRAQEBAAIBBQEAAwAAAAAAAAABEQISIQMTMUFRYRQiMv/aAAwDAQACEQMRAD8A+4pJoQJNJCAQhKUDSKRKSoCVFNCoAkQmmg5kJQpkqBKsSoFQK6JQtxixzlJxK6EKDmqxLHIlJdIRlVTHJNTypOahjmXJZiuoaovHJUxzJKiSVKEwxVHNOF0ypOKmriMKM9UOUYVQnFRJUkiqIEqJKkVEhaRJpskpNbZCI9GhCRXiekSiUkKgKSaRQJCEKghJCSAQlKUpiaZKiQmVGVqIRQnCFURIUSF0JUCUhShAQokqomVByJSJTDUCllXSEirqYWVIlMqCCJKjCmQhUcyFAhdiFAhWVMciEoUy1GVa1Mc0l1yJ92mmINFkLs1tkJq42UFCF5HYpRKRXksT26ptdUZ3FbvGEgsdkaZB3gIJ018FR65KV8+xP6RH5Q6lQZEw7NULi03gWAsQLHoek+12PtJmJosq0juuFxxa4atPUKauLsIyppEoiDmqKmSkQtSogVGV0IUSFZUsJKFJJUJKFJIoEVAqRCiVYlRJUSFKFILWs4iGpqRUVlpFIhNwSVZQKiplAarogoVaoaC5xDWgSS4gADmSdF2dS5LjWohzS1wlpBaQdCDYgpozqm38MA499TIaJOV2eBIE7s8SB5rPrdsKAa5zBUqZS2Q1kfFIB3iLTA/vBeTxezjh8QWvLMgcW71Wm0vpu03ZzSWzeNQqzKIpPOd2amQWOgGSx7CRrxILSIkAxyXPvydOse72B2ibinVG5MjmgOALw4ubMExAiDHqtuF8u2biW4XEh01HFtjDGNYWnWDnJcC0hwsOBsvpzXggEGQRIPMHQrfDlsY5TEpRKiiVvGXRpQk3RCDZSKai5sgjS2o1HgvM7BeV7Zdnm1R7RTDu/Y2SKZAc8NuCCQd4epFuAWzSwtdjrVhVZ+zVphr+kVKYA9Wq2yvwc0tPCbg+Dhb1g9FaR8ZqhuU1GNIzS19PPLYPEENAAnKREXFogLX7MbdGDrxlaMJUMkh1VzhOjzne4At0IAHnur2FbszQOKMsOV7H1HNDyGyS1tgNAZcY56RZUcdg8HRcKNHB1MTW+MU2B7mt4S+q85GTHO8DkFMXXs2vBAIMgiQQZBB0IKCvOtw+NcxjKXs+DpBgECcRUaeLQN1gA5yVuYWmW02Nc81HBoBeQAXEauIFgT0VR0RmSKUICUIQqEgpoQQQSpJQrqYjKFLKlCamObgoyujgoFq1KzYjnSD0y1LIteE8iUFLKiFAJFShKEVXxlZ7aZNJge8aNL8s87rKp9omw72mnVwxaJJqsJpxMbtVu6VuFqgW89EhXl+0ezhi2U6uGLajgcsh4hzDe55g3jqVmP7P13Mp03mm1wLiDmcRkGWxIGoLj6r09PYtKnUNSi0UnkQ4MJax33qY3SesSurqwzszEB2V4iRNyyIHWCl4y+adrPEebPY0uDM9YAhuU5acyB8NyRBAt4ALWpYylhKVOkXvrOAytFOk6o8gHTKwGAJAutH2efjv/wCP2R5cfP5LoGwIFhyGis4yfDN5X7ccFizUBJpVKQmAKmUFw5hrXEjzgrvKUIyrSa7M0SSa2yEVsyhJErzuwSe0EEESCII5hEpSgym957SWFoLRRAz55JaXOiWka7pm50621WNAEBUqR/pVXpQoj/FWKuyiGkSlKRKYaaUpSiVcTTlKUpSlXDTlEpSiUXTlEpSlKgZclmSKSuJpkpFKUpVxNOEiiUiUBKSUpKocozKKRTDQXqBKZCYWk+Ucqq1sK3v6Ti1ufLUh2UZvscdVdzLhWd72l92p/J+CzauOndo7tdM6WZNq5EO7T7tPMjMm0yJtZZJSabIU2rkXikmksqEk0kFHDf8AUYjo2k35OP8AMrqoYAzWxf8Aasb6UqZ+qvKoEk0kQkIUakwcsF3CTA8yAVRm7f2lUw9MPZS71sw+HEObyOUNOYLz2G7bP71oq0ctOYeWlznNnR+l26fPpPrmOJb7xgEyCAc7Y9AT6LzlXslhy916gYAHNa0tIAeXSwDKSW201Uu/SzPt6ZrwQCCCCJBBkEHQgpysjZWGfSoinRY4MBOU4ioMzW8IYwTE/ZJBHTRa6rIlKUJKoJSQkgEShJASlKChASlKRSQNBSVWphjmLm1HtJHwkh1OYgHKdPIhB4HGYjFNdWp+0VC+nU1z1Bu6GT5sPqr/AGX2m/22H1XObVYcrXOe4Bx37TYRDhZejfs5rs7q1OmaxaR3jWne3YuD8JjhJ01U6eyaLXNLKNNpad12W4gk7o8SeKz1b7NMlVqzve0f74+Q/BFGk4El1Rzp+zla1o8IE+pKjiP6yj4v/wBK0ytSlCiiUNSyqOVLMiUNdGiyEmmyEGokgoXPXQkIQgztlfHiz/7RHpTpD6LQWbsQyK554ut8iG/yrRVQJJpJoEk0kTCVamz3r9fgZbgJL5hWVXpn3tT7lP8Ai9B3Wbtrans7WuNNz2l2UlpAyn7OadAdJWkq1XDZmOY/3jHWIcBJHKWx+eKDN2J2hbiXuZkdTcGhwDiDmGjvAg6hbCycNsemHMqUmMY4EnOQ8uvawzDhxPoreJxjKDW99UiSQHOGp1jdEafwVlSxaKRXLCYtlVuak4ObJEjmNRB0XVNTCSTSKumEhCSuoEISQC8xtrb1ahWcwMplsB7Sc0mn9o66j6L0dWmHCDI47ri0+oKzNqYoUQ0vDqjXEgHK2WkCcthcEA+ilWK2x9qe1UKwqhhewkOaAS0g3Y4B08j6LdWLgdpMxFOtkaWFouJAJaRLTu3HER0WxCQqUqriT7yh993+hysKpiz7zD/2rh/lVPwQW0kpRKoaSUptEpq4m3RC6MpiNUKdoda0SkquMx7KR3zFs3g2QC6/AToL9Cu7KgcAWkEESCDII5grlrpiaS5167WNLnua1o1LnBo9So08Ux0ZXsIMEQ8GZ0i6oo9nTNFx54nEH/OePotNZPZY/wBEpnm6q796q8/Vasq35SBCgyqCXAEEtMOAIJaeRHBU6G16L6r6THg1GyCIIFjDsrjZ0GxjRQXklQ21tenhaXeVSYLsoAEknW3kCVQwna7DVMI7Eh5bSacrg8APDrbuWbm405po3VXpf1tX7tP+deX232/w9GpSax3eNfTNXM1stILHGm0O1BLg28GJ8Yq7R7adxiG/1b6dWkypmGYODRMAMnW/E+QTUe5Qvnrf0o0+8a00SGmZJqNzWmIadJtxK02fpFwZD5L2uaJa17Y7wxMNcCQPMjVScpR6rD/A37oK54vDCoxzagzMMGNNLiCOMr5tif0muZTqUu6is2WU3sIcDBIbmYZ4C5njovO4jtjiXVMJVe7LVouLAQ5wFQPIkPaSQ61vyE7QfYtnbNZSk0hkDspIBcZjnmJA14DzUNrYuswNNCm2oJIcJMtPCw14/LnbD2L20puwlWpXhtSi3M9rRqyYa5oJvqBEzPiFi7Q7UV6b8K/vc7HEuex1FrBlIkCRyAPG3Myro91htotLG94W06mUFzHPaC03BFzpIMHoraz9obMpVspqND4Ba0yRum9spClg2VWvdneHs0buhrmxzI1sfkrpi6UkZkpTTAkglRJV1Mca+NpsMPewOtulwzGTAhuqxqvtJq3FN+H7wngZbOu84wRPDkbXXY7JL6hdiHCqIytBYGFokkXYb2P/AAtGtYH7pN+kIrk+m3uSQANzgMvDoBKuErOxONpim5pqMzd38OcTpymV3p46m74KjHWmz2m3Ox6FEWJVLHO95hv7cj/JrLpXxtNh33tabC7gNTA+YPoqOLx9NzqJbUYQ3EAOIeIbNOsBJ4XVGqSlK506ocJaQ4cwQR6hOU0xKUByhKJQWGvskubXWQp4V8/25tx2WkxgpkGqHloDiczRZxkyIi3BZGM7R187HNqZXMotaMji2WNAOQ851M6krzFfFOLyTMkWF7XvHouPtZHC0wbWMi/ReTlbbfDeNLbW2X4l0ValR+6A1pMgfd624clPZWJe19Jsub79oa0OfYZgHC40n6rKZXJdLYESRw/Oq6YPFkVqZ194wxpcOkD5HTkrLbkTHpMD2mxGHe4UnvyEkZC45Brdo4EmdOipbR2viazC2pWquY5xqGmXEtmxA166dPNYdbGnOToZ48PP86KAxLjmM2guPlyTleW3CTw19kYivhsQatB7mAtIcZG8HWs3mJnpzUMU0Oc+oXSSYh2a8zvE8+PmslmM+ImSBbLPEjkojHg9Zm1vD6qW8quR6rananE4nDd3VeHU2vBByjvHRoXELJc4kBhksDdC4zNyTf8AIWL7YPgDjMRpPiB1S/WAgw4gwNW8uNuhV/2TI0XsblgWF4AJ0OlzebK26ozu6IaAGhrpBuZzvOUSdTIPmsFteZIM25EesrrUdZoiARHKbxI+aeTFqs5zS03E3swa+cwdLdVHDNLqg+LeeLOEOkm6BiNyM5gHgRbpKP1kRVoxJAe1zgGkkw6fEnS3RXjb+GJ413vX6j3rjIPAkk8dVywDc9Vkkta13HWTJAHOwUsVtEZ95rS7UAtEwZ05Lpg8eDUbuzDs0Zb3tr5kK7fxEy8l7xlFi7LldvRMX1N7n0XLB4kfBvjKKrxvk37t0kcAbclLER3j/s3dOVuU63BPOyQLQTlFzSqCOIApvAJ3bTzngrxvlZxey2d2xr1KQa2sRlEAbucZYAkxOn8VYqdoMRAmtUu2+/B1I/BeA2dUADswLTlIDhEzLTE68FoMxzn5d15AESGzxOsCy6T1J+M3j+PY0dvVszH53Z4ibaTo79q/Nex2V2lY9g72GnSRpPIjVp+R58F8pw+JewgBtQ3BMiY46G/Fa2zdqxOei+Y4AAxB6ha7S/SyV9Cx3aemxwaxrqh1JG60N5lxWPjdvVMRLGjJS1deXOHKeAWC/arZcGteDNrE26mI1nyhWm48EEtYXOLJMkMEAzN4JMA2jlzUtMcf15iKbSGVDGXMAbwQ7KI6Rw8FWO2a9c+9fm3nCBYCWO4BZFfEuk+5LXCkRkvzm5VbD4s06bn928u70WyuOrHiDa0XWfdheFa7KwbiHlzgB73ylrgB4yR6rMOKAjUmYECSekc1nUK4eS8xmc2o45QP2HHz0F1Up1c0gcDrAtwmeIWL63L6XpGk/HiRrePQ6fRbGBr5sJi8t4fhjeePfyvMyZ3otoeJAEXnkruGxWWjXaNKj6ZmR/2+808c/wAuqx7/ACOkWW43KN0lsg8cpjkYKsYTtBWpuaadRwAnjLb5ibGxkk+d1iGpeDrOg/gUq74t/wAz06arF9bnftekeorduMSWwxwDtZDZ6mS6Rx/CFHE9t8WKQDXAuiHEsabnjp1+QXlqU9Rb8FN1YxaekeE/nwWe/L9XrGtU7SYwuJFcgEkgZWW6IWOHzz/fA+iFO1/UxPE7Ra5wM5I0AcSL6/ESeKWKxo7tjSbEtqag6WkgiPsn1WuOyp/aaPCkPxXan2X5vd5NaPovXPSv61eceYOLYSL3uLNaARPICFb2diqYexxB3dIZPgSY1sL9SvRjsw3i558wP4BdGdnWDXMf/qVfa/qdv48ni6zc7iKTjvG+VxBvrPzUPanSIYeI0Agcr8F7MbBpcWA+LiU27HojRjB/dT2t+adp+PDGvU4MAHi3T1TD3mJYz1b9NF71uCYNGt/dU+5byV9qM9nz5mDdqKbZm9nH+VdP1dUOlMcvhfp6L32UcgkVfah2eDGyK3Bvqz8YVsbJruADvsghu60QCZ58yV7AlRzK+3DtXlKPZuoLSAOQIH0Kt09gvETVIvIM3HgVvOeOYXM1m81enE7VlN2AyZc8k8evjzVuls2m02AnX4QF0fiwFwfjuSZxieU3bNpEy5uY8zKwdr1XtxLKTC1rHFgADbhgMkkzOuc+YWo/EOPE+SrPpguzGc0RMmY5SpcVpB1FujG+TAmcdHwtA8gP4LNI5E/vH8UNJ5/x/FXUxYo4h4NST8VQv5QCAA0W4BoUnYk/kqqXqBceB+Smqs+1HqoPrzqOIPoqxceiiXu6ev8AsoNOltZ7YAc8DkKjgPQFXcJtZjg5uINS+jmd3mbrxLJIvzXnsx5D1/2SLiscuErc5WPSYfYtJzs2Gr0S4B7Q2oDQfD2Fhi8OMO58Fm4zsvWpth1J4bM5w0OHP42yIvxWb3pWjsztDXoEd28gcszsv7swuF9HlP8Amuk5cb8xnHYc1J7wG0kAGTBuNFp4XZYFCsRqX0okyY35j5LWZ2609qw1OuDxbTaHjqSf9ldpjZleIdUw7tYLiW/4pH+Jc+U5z5bnH078PIVtkOEQQLmZEAi0aE3/ABQNlugwQeHITMcSDz4L2j+xpMHD4hlRusmWk8gHXCoYvYmLo/FTJYBq2HDzImY6rn2a9n8eQOzKt4LXTHwvk36a8eSm3Z9RojIZ0mDfqAeC1q9V322/ekAybx+CbajI+GBf4tfQDSY9Ve+sX0rGPT2fVi1MejvoELb71n5v9UK94e1XoyTy+aRf+ZSLeiRX03lIvPRKT0QXdComp0QOT0SJUHVQuTsS1B3Pioqq/Fjkq78Z19E0aBd1C5GqsuriuRXB2JcftFNMaz60clVqYgcT6BZxqE8UlNXFqpXB5qu5081FErOgQglRL0VKVAlKUSgcpFyTnKMoAlRlNxUEEiVElEoKCMpykVAoJFKEgUKBFLMUEJEIrvhsbUpmab3MPNri31jVb2z+22JpiHObVZOj5B8nN+oK8zKRWLwl+Y1Odnw+i0f0gUagAxWGB4TDag9YB+SsUMPgMW+aRDTlnIx0PnjLHcNOC+ZIz81zvocXSetyj6wOxFLhiCByLWyPVC+a09sV2gBuIrtaNAK9QAeAzIXP2HT/ACK9sSFwdiByJQhe543J2IPC3muDqvMn1QhByL/zK41HDj9UkIK1R7eAXFyELIiAnlQhFCEIQEJEoQgiSooQgCEQmhBAhKEIQRISKEIEk5CEChJCFAoShCEBCUIQgRaowhCAhKE0IpZEIQo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4" name="AutoShape 8" descr="data:image/jpeg;base64,/9j/4AAQSkZJRgABAQAAAQABAAD/2wCEAAkGBhANDQ0NDQ0NDQ0NDQ0NDA0MDQ4MDg0OFRAVFBQQEhIXHDIeFxkjJRYSHy8gIycpLCwsFR4xNTAqNSYrLCkBCQoKDgwOFA8PFSkcFhwpKSkpKSkpKSkpKSksKSkpKSkpKSwpKSkpKSkpKSkpKSksKSwsLCkpLCksLCwsLCkpKf/AABEIAMIBAwMBIgACEQEDEQH/xAAbAAEBAAMBAQEAAAAAAAAAAAABAAIFBgQDB//EAEYQAAICAQICBQkDCAYLAAAAAAABAhEDBBIhMQUGIkFREzJhcYGRobHBQlJyByMkM2JzktEUNJOio8IVFkNEU3SCssPh8P/EABkBAQEBAQEBAAAAAAAAAAAAAAABAgMEBf/EACMRAQEAAgICAgEFAAAAAAAAAAABAhEhMQNBElEyIiNCQ4H/2gAMAwEAAhEDEQA/ANckZUSMj6zwhIaJGVACRkkSQgFCIpACQ0NEBUKIQm1Q0SECoSECSKhEAoSEioqEqAEhoUhoAoqEgAhKiAIaIKgEgAhIDVoUSQmkSQkKQChBIUEQohAhIQKhIQISSGgIaIUgChLcrq1fcr4sSCEqEAEhoAEhCoiJICISIAqEqAKKhIKKISA1aRkkVDRpFRUNDQESKjKggoUiSECoSFICSGioUgIUNDQBQZJqEZSk6jFOTb7kuLMqNd07JeR8k3XlZKPF1aTTaM5XU2sm6+HRt6jKs8k19qC+7GqivbbfsN0ebo/Bsxr08fZyX8/aepIzhON321n2BoqE2wBIQAqMqKgMRGhogxESCgkJUBUSjZkmO8iryQC5ENq1VEZuJjRpkigQoohJGVAYoRogiSMqJIQAyIUgKhoUhADy4sayZZ5HxjjvFC+Kv7b+nsPvqcuyEmufKK8ZPgl8UZafBshGPguL8XzbMXtqcTbNIaFIqNMqiIaABGiogiIaCsaGhoqAKIaKgAhIAodpUNEVjRDRAeGuAUfajDbxLta+aRNGTRiVkoiQlQpikCFIBoUiQhTQo9GPo7JKMZRimpJuKU4bmk2r23fcyloMsfOxZF6XCVe8z8p9mq+CQ0NVz4FJpJtukk2/QijzTW/LGP2ca8pL8T4RXzfuPUj4aGD2ub87LJzfoX2V7qPTRnH7WihoqE0yNo0JEVUFCQFREQERCAEJABUJEVCBAREQHl9RizOzBkarCRiJJG2EKKjJFQJGRCBIUSQpEGk636p44aOUY7pShqMbkk2ouORvj4frV7zQ9HdYdXGUvJZs/FcFDLOFdlJVT9HzOw6b2rSQdVKOrpNLmp47a/wjQOlJUorsQbrhxi6b5d9/A8uua9U6jZ9Gdd8rz4YZ801inOMZx1EITW2Uo09zj4X7zZ6rE8iWOHFTdya7sS4yfyXtOYiuEG4xltcfDhSceV+o6bTdJQh0vjw5pfmckl+aitrWKbunXdVewXL4ypZvT76rpXBhyeSnpsrjGGGXlcWZK1OMXe2S4ecgx9L6OST3arHf3sUMqTpuntlfc+41/WvGo5sTTuMoZIRcG3FxjlyKPr7MYGpjk59pcJW/4lJ/CTQluuKXGOug8WSM5Yc6ybNu6Lx5MclfJ8VXeveYmt6vz/PZocLy4HxVcXHjy/6EbOjthlbvblnJOkRUVG2ANGSQ7SWj50NGW0ACioSACIgKiEgoKhIAohogPJsMXAz3A2RqviNGTiDNsISJAKRkkCFAKRlQGSQHl6Xhu0edcLg8OVX3NSeO1/a/E5httxdJ2ne2u/tV8DrtTG8OoXO9Pkdfhccn+Q4yNKMU1JVJLn3eb4HC913x/F93KlK4vm338lJTRunJLpXoXKv9ppVjk64txjKH0NFjne5cVuSV+tOP0Nl/SFv6Eyt+ZqsmFvl50sckv8SRy8vTeLddasf5vduryWqlwffHJXBf2cjnIK7XZtpK+Hpi7+B1vWPDvxatKnwhkV8rU4x/8jOPi+TpNu+Mb70pV8H7zWKNr0Jm26nT5H3yUZNPhUqbv++dFPHtk4/dbXuOOT2pcHHbLg1+Kr5eEvgdtlyb3HJ/xYY8v8cVJ/NmseKxnOHx2hRm2B1clBFJk5BQGLKjICoAPBh1jzaicYNrHg7E2uU8j5r1L5nvJLtbNIhKioCoyKiKxIyogMSEgPChFDQVhYUZ2FGogSFIUjJIqaCiZKAobJtVtMqAUiAStqLTayb8Tr9vHKPH3/E4NS7MmpNU2+Ka4ecd/XJpuLTjKMlVqSaafH1Hmn0Zikmnp9K75t4ZRfKvsTRyyl3vTpjZpx+97ua5NK/FNePrZsdL0bk1WnxRxR3T0vSGnzy2Rcuw90ZOoq/swN4+gtO6vTwtXXk82fHz5+c5Gp6wbNBppvFDPF6jLii5LVeY4zU7W2Cf2WufecvJzjeHTGzfbqtZjc/Kxp3OOSCTi43J4WorivHacIpJJJpxUWlzu1vcfDwkzo+ilJqbnOefyGojkwqeSc2pRUZUnJ+z2nnzdWo3k8lqqjJycI5cGdOKa4JuKaGN1Js91poU9yTatLi+SbTj9DsOjs/lNLp53fYlB+ipWl7pRNJ/q5lu1n0rXa4PLLG7tOPnxX7Rt+hdLLFp548jw3HMpY1iz4stxkmnwi/2Y+83LNxnLp62BWR2cUDYlQQHx1eXZjnP7sW16+5H3PLqO3kx4+63ln6o8l72v4RVj5dEaLyONpqpSnOclwfFyb5ntoz2H0jCK87iScRbzXxUb5DtPu8yXCK4HylKxtGNEJFAAkAEJAeHcW4wsTWkJkjFGQCiIgFCSQqJBCh2jQCjJAjJMimjm+v0f0K/DLD6nRtmi66L9Bm+DrJidPl51fUxn+Nax7j19A6fJjxfnYuMp7ciuuNrnw9RtB00t2j0k+FvHG2vwRZiTxXeMM+MiSRFZtg0QEUJHx1HSGnw0s2phhk4udTx5apSa5qLXcZQ1mnkk4avTyT5dqSvjXejPzn218azPNpO1LJl+9LZH8ELXxe5+1H21e6MZRjxyN+TgvGbdL52enD0XkjGMI45NRSitq3cEvQLZskr5JkfTJp5w8+E4/ii4/M+ZURCRQEQgBCBACRA01yQpEhNoSJCQKQoEICNgKQCNFE+lkVghMqCgA1HW2F6HN6HjfuyI3O01vWSF6LU/u2/c7M5dVZ22HREt3RulfOowX92voZnn6tu+i8KfFxpX6pSR6Tn4fxa8naoUgsjs5lIyoxQ2Qcz1z0HlY4Zy4bZzgnFW6cVKN+3f7jnodH+TpLLO1x3RfB+w7bp/Hu0uV024KORJd9SS+UpP2HJt3T7fJcn3rhx8TheK9OPMdbo9YsuTR45tzyZYLJDI9sYOdV2kn3cUc7q4vBnyY42lDJNR2ycbjdxftuJsOh1CT0M5Ri3h1jwzUo84z2yj9fcYdbdPs1CartRcaafnY3tXH1bWY7qzh9+rmulLLLFOc5qeN7FKbmlKPa4X7TfI4jQazyWXFl4VjnCTq1cf/rO6nGm0uK7n4o64X05+Se2BCR1cgQkAUQgFBCQGuQkhRpEJCkQKEEIQigQoDJGdmAhWW4kYmSIMrPB08r0eq9Gnyv3Qb+h7bPP0jj3afPH72HLH3wZL0Tt8epuVz6N4805fDJ/7PeanqE70OWKd1LJ76jI29HLw9V08vaJCR2ckJFQHz1GHfCUPvxlDjyuScePvPz+C7qXg+1ya4fzO36R6SjheOEpbZ55eTxSfJT4cX6uL9ho9R1Yy5Jzy4p6Z48k5ZMd5dr2y7mmvSzjnZ8tO/j6fLoPJayx8Fj1EeKfahKvlJ+43nXXBac1fYzbuH3cip/KBrNB0Bm0+WOTI9Oscd8cko6nHHbjlFxb4v0mynlya3TNSxSxyyQ2bcmWOVtuEZY3GSilVqPvOXtuuUjxVdrk/s8Edv0ZqfK6bBk73jUZeO6PZfyRyn+gNWv901D7+EW+Phw9iN/1bwZseLLiz4c2LbkU4PLCUFJSVSUbXGqXvOsvLOU4bWiEqOrgCGgCwEJABDRA01qMgQlQoQEqEqEUgJIUQoghIQIUiogKjHLG4SXjGS+B9CatEqxzv5M8jeHUwd8Mk+fL9Uv5HRo5f8m86yavHd1m5exr6HU0cPD3XXyekQlR6HJUQkQc51qqOTSZPJuUo6nD2tqa27nacuS7uZuujtRLJBucJY5Kc47Zx2NVKuHivSjW9c4S/oGSUKUoTwyTfFL85FP5s3ccm9RmuU4xl74pnDX7n+Ou/wBDzdJ492nzx8cU/kefq+pPTwk12ZKovx29n6I2M42mvFNHg6sv9CUe/HnnF+i1ZvLjKMzqvft9CHavBCJpjbGhoaGiqwIyoqCsSoyoqJsY0RlRDY1iEiNslCRFQoSIBQoiIFCRAKEiARRESrHJfk9/r2t/ef55nXsiOHi7rr5OohREd3JEREGt6y/1HUfg+p6ui3+jaf8AcYv+1ERy/sdP4PUjWdWv1Wq/5n6ERc+4mPVbQiI2whEgsDIiChkJEARE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6" name="AutoShape 10" descr="data:image/jpeg;base64,/9j/4AAQSkZJRgABAQAAAQABAAD/2wCEAAkGBhANDQ0NDQ0NDQ0NDQ0NDA0MDQ4MDg0OFRAVFBQQEhIXHDIeFxkjJRYSHy8gIycpLCwsFR4xNTAqNSYrLCkBCQoKDgwOFA8PFSkcFhwpKSkpKSkpKSkpKSksKSkpKSkpKSwpKSkpKSkpKSkpKSksKSwsLCkpLCksLCwsLCkpKf/AABEIAMIBAwMBIgACEQEDEQH/xAAbAAEBAAMBAQEAAAAAAAAAAAABAAIFBgQDB//EAEYQAAICAQICBQkDCAYLAAAAAAABAhEDBBIhMQUGIkFREzJhcYGRobHBQlJyByMkM2JzktEUNJOio8IVFkNEU3SCssPh8P/EABkBAQEBAQEBAAAAAAAAAAAAAAABAgMEBf/EACMRAQEAAgICAgEFAAAAAAAAAAABAhEhMQNBElEyIiNCQ4H/2gAMAwEAAhEDEQA/ANckZUSMj6zwhIaJGVACRkkSQgFCIpACQ0NEBUKIQm1Q0SECoSECSKhEAoSEioqEqAEhoUhoAoqEgAhKiAIaIKgEgAhIDVoUSQmkSQkKQChBIUEQohAhIQKhIQISSGgIaIUgChLcrq1fcr4sSCEqEAEhoAEhCoiJICISIAqEqAKKhIKKISA1aRkkVDRpFRUNDQESKjKggoUiSECoSFICSGioUgIUNDQBQZJqEZSk6jFOTb7kuLMqNd07JeR8k3XlZKPF1aTTaM5XU2sm6+HRt6jKs8k19qC+7GqivbbfsN0ebo/Bsxr08fZyX8/aepIzhON321n2BoqE2wBIQAqMqKgMRGhogxESCgkJUBUSjZkmO8iryQC5ENq1VEZuJjRpkigQoohJGVAYoRogiSMqJIQAyIUgKhoUhADy4sayZZ5HxjjvFC+Kv7b+nsPvqcuyEmufKK8ZPgl8UZafBshGPguL8XzbMXtqcTbNIaFIqNMqiIaABGiogiIaCsaGhoqAKIaKgAhIAodpUNEVjRDRAeGuAUfajDbxLta+aRNGTRiVkoiQlQpikCFIBoUiQhTQo9GPo7JKMZRimpJuKU4bmk2r23fcyloMsfOxZF6XCVe8z8p9mq+CQ0NVz4FJpJtukk2/QijzTW/LGP2ca8pL8T4RXzfuPUj4aGD2ub87LJzfoX2V7qPTRnH7WihoqE0yNo0JEVUFCQFREQERCAEJABUJEVCBAREQHl9RizOzBkarCRiJJG2EKKjJFQJGRCBIUSQpEGk636p44aOUY7pShqMbkk2ouORvj4frV7zQ9HdYdXGUvJZs/FcFDLOFdlJVT9HzOw6b2rSQdVKOrpNLmp47a/wjQOlJUorsQbrhxi6b5d9/A8uua9U6jZ9Gdd8rz4YZ801inOMZx1EITW2Uo09zj4X7zZ6rE8iWOHFTdya7sS4yfyXtOYiuEG4xltcfDhSceV+o6bTdJQh0vjw5pfmckl+aitrWKbunXdVewXL4ypZvT76rpXBhyeSnpsrjGGGXlcWZK1OMXe2S4ecgx9L6OST3arHf3sUMqTpuntlfc+41/WvGo5sTTuMoZIRcG3FxjlyKPr7MYGpjk59pcJW/4lJ/CTQluuKXGOug8WSM5Yc6ybNu6Lx5MclfJ8VXeveYmt6vz/PZocLy4HxVcXHjy/6EbOjthlbvblnJOkRUVG2ANGSQ7SWj50NGW0ACioSACIgKiEgoKhIAohogPJsMXAz3A2RqviNGTiDNsISJAKRkkCFAKRlQGSQHl6Xhu0edcLg8OVX3NSeO1/a/E5httxdJ2ne2u/tV8DrtTG8OoXO9Pkdfhccn+Q4yNKMU1JVJLn3eb4HC913x/F93KlK4vm338lJTRunJLpXoXKv9ppVjk64txjKH0NFjne5cVuSV+tOP0Nl/SFv6Eyt+ZqsmFvl50sckv8SRy8vTeLddasf5vduryWqlwffHJXBf2cjnIK7XZtpK+Hpi7+B1vWPDvxatKnwhkV8rU4x/8jOPi+TpNu+Mb70pV8H7zWKNr0Jm26nT5H3yUZNPhUqbv++dFPHtk4/dbXuOOT2pcHHbLg1+Kr5eEvgdtlyb3HJ/xYY8v8cVJ/NmseKxnOHx2hRm2B1clBFJk5BQGLKjICoAPBh1jzaicYNrHg7E2uU8j5r1L5nvJLtbNIhKioCoyKiKxIyogMSEgPChFDQVhYUZ2FGogSFIUjJIqaCiZKAobJtVtMqAUiAStqLTayb8Tr9vHKPH3/E4NS7MmpNU2+Ka4ecd/XJpuLTjKMlVqSaafH1Hmn0Zikmnp9K75t4ZRfKvsTRyyl3vTpjZpx+97ua5NK/FNePrZsdL0bk1WnxRxR3T0vSGnzy2Rcuw90ZOoq/swN4+gtO6vTwtXXk82fHz5+c5Gp6wbNBppvFDPF6jLii5LVeY4zU7W2Cf2WufecvJzjeHTGzfbqtZjc/Kxp3OOSCTi43J4WorivHacIpJJJpxUWlzu1vcfDwkzo+ilJqbnOefyGojkwqeSc2pRUZUnJ+z2nnzdWo3k8lqqjJycI5cGdOKa4JuKaGN1Js91poU9yTatLi+SbTj9DsOjs/lNLp53fYlB+ipWl7pRNJ/q5lu1n0rXa4PLLG7tOPnxX7Rt+hdLLFp548jw3HMpY1iz4stxkmnwi/2Y+83LNxnLp62BWR2cUDYlQQHx1eXZjnP7sW16+5H3PLqO3kx4+63ln6o8l72v4RVj5dEaLyONpqpSnOclwfFyb5ntoz2H0jCK87iScRbzXxUb5DtPu8yXCK4HylKxtGNEJFAAkAEJAeHcW4wsTWkJkjFGQCiIgFCSQqJBCh2jQCjJAjJMimjm+v0f0K/DLD6nRtmi66L9Bm+DrJidPl51fUxn+Nax7j19A6fJjxfnYuMp7ciuuNrnw9RtB00t2j0k+FvHG2vwRZiTxXeMM+MiSRFZtg0QEUJHx1HSGnw0s2phhk4udTx5apSa5qLXcZQ1mnkk4avTyT5dqSvjXejPzn218azPNpO1LJl+9LZH8ELXxe5+1H21e6MZRjxyN+TgvGbdL52enD0XkjGMI45NRSitq3cEvQLZskr5JkfTJp5w8+E4/ii4/M+ZURCRQEQgBCBACRA01yQpEhNoSJCQKQoEICNgKQCNFE+lkVghMqCgA1HW2F6HN6HjfuyI3O01vWSF6LU/u2/c7M5dVZ22HREt3RulfOowX92voZnn6tu+i8KfFxpX6pSR6Tn4fxa8naoUgsjs5lIyoxQ2Qcz1z0HlY4Zy4bZzgnFW6cVKN+3f7jnodH+TpLLO1x3RfB+w7bp/Hu0uV024KORJd9SS+UpP2HJt3T7fJcn3rhx8TheK9OPMdbo9YsuTR45tzyZYLJDI9sYOdV2kn3cUc7q4vBnyY42lDJNR2ycbjdxftuJsOh1CT0M5Ri3h1jwzUo84z2yj9fcYdbdPs1CartRcaafnY3tXH1bWY7qzh9+rmulLLLFOc5qeN7FKbmlKPa4X7TfI4jQazyWXFl4VjnCTq1cf/rO6nGm0uK7n4o64X05+Se2BCR1cgQkAUQgFBCQGuQkhRpEJCkQKEEIQigQoDJGdmAhWW4kYmSIMrPB08r0eq9Gnyv3Qb+h7bPP0jj3afPH72HLH3wZL0Tt8epuVz6N4805fDJ/7PeanqE70OWKd1LJ76jI29HLw9V08vaJCR2ckJFQHz1GHfCUPvxlDjyuScePvPz+C7qXg+1ya4fzO36R6SjheOEpbZ55eTxSfJT4cX6uL9ho9R1Yy5Jzy4p6Z48k5ZMd5dr2y7mmvSzjnZ8tO/j6fLoPJayx8Fj1EeKfahKvlJ+43nXXBac1fYzbuH3cip/KBrNB0Bm0+WOTI9Oscd8cko6nHHbjlFxb4v0mynlya3TNSxSxyyQ2bcmWOVtuEZY3GSilVqPvOXtuuUjxVdrk/s8Edv0ZqfK6bBk73jUZeO6PZfyRyn+gNWv901D7+EW+Phw9iN/1bwZseLLiz4c2LbkU4PLCUFJSVSUbXGqXvOsvLOU4bWiEqOrgCGgCwEJABDRA01qMgQlQoQEqEqEUgJIUQoghIQIUiogKjHLG4SXjGS+B9CatEqxzv5M8jeHUwd8Mk+fL9Uv5HRo5f8m86yavHd1m5exr6HU0cPD3XXyekQlR6HJUQkQc51qqOTSZPJuUo6nD2tqa27nacuS7uZuujtRLJBucJY5Kc47Zx2NVKuHivSjW9c4S/oGSUKUoTwyTfFL85FP5s3ccm9RmuU4xl74pnDX7n+Ou/wBDzdJ492nzx8cU/kefq+pPTwk12ZKovx29n6I2M42mvFNHg6sv9CUe/HnnF+i1ZvLjKMzqvft9CHavBCJpjbGhoaGiqwIyoqCsSoyoqJsY0RlRDY1iEiNslCRFQoSIBQoiIFCRAKEiARRESrHJfk9/r2t/ef55nXsiOHi7rr5OohREd3JEREGt6y/1HUfg+p6ui3+jaf8AcYv+1ERy/sdP4PUjWdWv1Wq/5n6ERc+4mPVbQiI2whEgsDIiChkJEARE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" name="Рисунок 34" descr="0511-1001-1122-5776_line_drawing_of_a_woman_dusting_clipart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78788" y="2852936"/>
            <a:ext cx="2232248" cy="2232248"/>
          </a:xfrm>
          <a:prstGeom prst="rect">
            <a:avLst/>
          </a:prstGeom>
        </p:spPr>
      </p:pic>
      <p:pic>
        <p:nvPicPr>
          <p:cNvPr id="36" name="Рисунок 35" descr="light_mai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54452" y="4149080"/>
            <a:ext cx="2590800" cy="1952625"/>
          </a:xfrm>
          <a:prstGeom prst="rect">
            <a:avLst/>
          </a:prstGeom>
        </p:spPr>
      </p:pic>
      <p:pic>
        <p:nvPicPr>
          <p:cNvPr id="37" name="Рисунок 36" descr="загруженно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1764" y="3789040"/>
            <a:ext cx="2619375" cy="1743075"/>
          </a:xfrm>
          <a:prstGeom prst="rect">
            <a:avLst/>
          </a:prstGeom>
        </p:spPr>
      </p:pic>
      <p:pic>
        <p:nvPicPr>
          <p:cNvPr id="38" name="Рисунок 37" descr="2.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2084" y="4653136"/>
            <a:ext cx="2934072" cy="195604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8188" y="332656"/>
            <a:ext cx="576064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3812" y="1484784"/>
            <a:ext cx="886063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сегодняшний день отрасль находится в кризисе.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сегодняшний день вырабатывание мощностей втрое превышает ввод новых.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93812" y="2348880"/>
            <a:ext cx="10873208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 качестве основных задач развития российской энергетики можно выделить следующие: 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Снижение энергоемкости производства; 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Сохранение единой энергосистемы России;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Повышение коэффициента используемой мощности э/с; 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Скорейшее обновление парка э/с;  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Приведение экологических параметров э/с к уровню мировых стандартов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решения всех этих мер принята правительственная программа “Топливо и энергия”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21804" y="188640"/>
            <a:ext cx="92890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Выявить возможность экономии электроэнергии ,на примере города Светлограда.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1804" y="1268760"/>
            <a:ext cx="112332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проанализировать деятельность электроэнергетического комплекса на примере России, Ставропольского края, Петровского района;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выявить причины большого потребления электроэнергии и ее потери;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исследовать проблемы экономии электроэнергии;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предложить пути улучшения транспортировки и потребления электроэнергии на примере г.Светлограда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1804" y="4653136"/>
            <a:ext cx="100811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Гипотеза исследования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Возможны ли пути экономии электроэнергии? Есть ли они?</a:t>
            </a:r>
          </a:p>
          <a:p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Методы и исследования: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изучение, систематизация, анализы, сравнения, описание, наблюдения, опросный, теоретический, предположения </a:t>
            </a:r>
          </a:p>
          <a:p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16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404664"/>
            <a:ext cx="9937104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Мнение граждан г.Светлограда о повышении цен на электроэнергию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909836" y="1772816"/>
          <a:ext cx="4608512" cy="1203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8636"/>
                <a:gridCol w="1359876"/>
              </a:tblGrid>
              <a:tr h="380846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Вы удовлетворены повышением цен на электроэнергию? 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256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Да, это правильно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56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Нет, это не правильно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56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Я категорически против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6670476" y="2060848"/>
          <a:ext cx="5184576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09836" y="3429000"/>
          <a:ext cx="4608512" cy="1282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1408"/>
                <a:gridCol w="1347104"/>
              </a:tblGrid>
              <a:tr h="396044">
                <a:tc gridSpan="2"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Представляете ли вы себе жизнь без электроэнергии?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Нет, не представляю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Да, хорошо представляю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Затрудняюсь ответить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909836" y="4941168"/>
          <a:ext cx="4608512" cy="1439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68"/>
                <a:gridCol w="1296144"/>
              </a:tblGrid>
              <a:tr h="359757">
                <a:tc gridSpan="2"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Объективна ли цена себестоимости электроэнергии? 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975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Нет, не объективна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975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Да, объективна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</a:tr>
              <a:tr h="35975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Затрудняюсь ответить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22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188640"/>
            <a:ext cx="9144002" cy="81575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Введение</a:t>
            </a:r>
            <a:endParaRPr lang="ru-RU" sz="4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25860" y="1340768"/>
            <a:ext cx="100091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Однажды я задумалась: почему при увеличении выработки электроэнергетики, возрастает ее себестоимость; почему объем закупаемой электроэнергии с каждым годом увеличивается; при каких обстоятельствах происходят потери электроэнергии; как их избежать. И самое главное – есть ли пути экономии электроэнергии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5" name="Picture 4" descr="http://static.piter.tv/uploads/cms/SoYSr4Edcpho8O7y.fi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8068" y="2852936"/>
            <a:ext cx="5786581" cy="38610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81425051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9996" y="332656"/>
            <a:ext cx="8784976" cy="74374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Особенности электроэнергетики в  России 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349996" y="1844824"/>
          <a:ext cx="727280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050665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promvest.info/images/izobrajen/rtggvv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772" y="1700808"/>
            <a:ext cx="8390781" cy="417646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 contourW="12700">
            <a:extrusionClr>
              <a:schemeClr val="bg1"/>
            </a:extrusionClr>
            <a:contourClr>
              <a:schemeClr val="bg1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9046740" y="328498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40% - экспортируется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49996" y="332656"/>
            <a:ext cx="813690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Экспорт энергетических комплексов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868" y="332656"/>
            <a:ext cx="9601200" cy="61528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Ресурсы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17948" y="1340768"/>
            <a:ext cx="367240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Исчерпаемые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7948" y="2492896"/>
            <a:ext cx="367240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Невозобновимые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7748" y="3645024"/>
            <a:ext cx="2376264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Нефть</a:t>
            </a:r>
          </a:p>
          <a:p>
            <a:pPr algn="ctr"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(40 лет)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94012" y="3933056"/>
            <a:ext cx="2664296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Уголь</a:t>
            </a:r>
          </a:p>
          <a:p>
            <a:pPr algn="ctr"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(354 года)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86300" y="3573016"/>
            <a:ext cx="216024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Газ</a:t>
            </a:r>
          </a:p>
          <a:p>
            <a:pPr algn="ctr"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(63 года)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>
            <a:stCxn id="3" idx="2"/>
            <a:endCxn id="5" idx="0"/>
          </p:cNvCxnSpPr>
          <p:nvPr/>
        </p:nvCxnSpPr>
        <p:spPr>
          <a:xfrm>
            <a:off x="3754152" y="1820899"/>
            <a:ext cx="0" cy="671997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5" idx="2"/>
          </p:cNvCxnSpPr>
          <p:nvPr/>
        </p:nvCxnSpPr>
        <p:spPr>
          <a:xfrm>
            <a:off x="3754152" y="2917628"/>
            <a:ext cx="1908212" cy="871412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5" idx="2"/>
          </p:cNvCxnSpPr>
          <p:nvPr/>
        </p:nvCxnSpPr>
        <p:spPr>
          <a:xfrm flipH="1">
            <a:off x="1773932" y="2917628"/>
            <a:ext cx="1980220" cy="94342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1" descr="c2RlbGFub3VuYXMucnUvdXBsb2Fkcy80LzAvNDA2MTM3MzQ3OTg0OC5qcGVnP19faWQ9MzY1ODc=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42484" y="1700808"/>
            <a:ext cx="5256584" cy="3744416"/>
          </a:xfrm>
          <a:prstGeom prst="rect">
            <a:avLst/>
          </a:prstGeom>
        </p:spPr>
      </p:pic>
      <p:cxnSp>
        <p:nvCxnSpPr>
          <p:cNvPr id="28" name="Прямая со стрелкой 27"/>
          <p:cNvCxnSpPr>
            <a:stCxn id="5" idx="2"/>
            <a:endCxn id="7" idx="0"/>
          </p:cNvCxnSpPr>
          <p:nvPr/>
        </p:nvCxnSpPr>
        <p:spPr>
          <a:xfrm>
            <a:off x="3754152" y="2917628"/>
            <a:ext cx="72008" cy="1015428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742484" y="5589240"/>
            <a:ext cx="4824536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Добыча нефти растет, но и перспективные месторождения не бесконечны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1764" y="260648"/>
            <a:ext cx="1166529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Выбросы веществ в атмосферу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782044" y="1196752"/>
          <a:ext cx="648072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66020" y="404664"/>
            <a:ext cx="712879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Электроэнергетика на Ставрополье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9836" y="1268760"/>
            <a:ext cx="10513168" cy="142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Электроэнергетика – отрасль, получившая в крае большое развитие. Ставрополье является ведущим звеном между электрическими системами Северного Кавказа и европейской части страны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1026" name="Picture 2" descr="http://ic.pics.livejournal.com/vaquero1978/14434808/87458/87458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6060" y="2564904"/>
            <a:ext cx="6120680" cy="40641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Green Swirls Segoe Template_TP10286739">
  <a:themeElements>
    <a:clrScheme name="Green Template-Template">
      <a:dk1>
        <a:srgbClr val="000000"/>
      </a:dk1>
      <a:lt1>
        <a:srgbClr val="FFFFFF"/>
      </a:lt1>
      <a:dk2>
        <a:srgbClr val="1F7335"/>
      </a:dk2>
      <a:lt2>
        <a:srgbClr val="C4FF8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renity_16x9">
  <a:themeElements>
    <a:clrScheme name="Serenity_16x9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Serenity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</a:theme>
</file>

<file path=ppt/theme/theme4.xml><?xml version="1.0" encoding="utf-8"?>
<a:theme xmlns:a="http://schemas.openxmlformats.org/drawingml/2006/main" name="Рабочий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абочий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Рабочий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абочий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E257D54-B65D-4775-8A47-BF76CA13EE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на работу 2</Template>
  <TotalTime>0</TotalTime>
  <Words>949</Words>
  <Application>Microsoft Office PowerPoint</Application>
  <PresentationFormat>Произвольный</PresentationFormat>
  <Paragraphs>246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1_Green Swirls Segoe Template_TP10286739</vt:lpstr>
      <vt:lpstr>Белый текст и шрифт Courier для слайдов с кодом</vt:lpstr>
      <vt:lpstr>Serenity_16x9</vt:lpstr>
      <vt:lpstr>   I Всероссийский конкурс детских исследовательских проектов "Первые шаги в науку" </vt:lpstr>
      <vt:lpstr>Презентация PowerPoint</vt:lpstr>
      <vt:lpstr>Мнение граждан г.Светлограда о повышении цен на электроэнергию</vt:lpstr>
      <vt:lpstr>Введение</vt:lpstr>
      <vt:lpstr>Особенности электроэнергетики в  России </vt:lpstr>
      <vt:lpstr>Презентация PowerPoint</vt:lpstr>
      <vt:lpstr>Ресурсы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2014-02-10T12:26:05Z</dcterms:created>
  <dcterms:modified xsi:type="dcterms:W3CDTF">2016-02-03T15:27:56Z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TC028952619991</vt:lpwstr>
  </property>
</Properties>
</file>