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66" r:id="rId4"/>
    <p:sldId id="268" r:id="rId5"/>
    <p:sldId id="267" r:id="rId6"/>
    <p:sldId id="270" r:id="rId7"/>
    <p:sldId id="273" r:id="rId8"/>
    <p:sldId id="272" r:id="rId9"/>
    <p:sldId id="271" r:id="rId10"/>
    <p:sldId id="259" r:id="rId11"/>
    <p:sldId id="274" r:id="rId12"/>
    <p:sldId id="275" r:id="rId13"/>
    <p:sldId id="276" r:id="rId14"/>
    <p:sldId id="279" r:id="rId15"/>
    <p:sldId id="278" r:id="rId16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lnSpc>
        <a:spcPct val="80000"/>
      </a:lnSpc>
      <a:spcBef>
        <a:spcPct val="20000"/>
      </a:spcBef>
      <a:spcAft>
        <a:spcPct val="0"/>
      </a:spcAft>
      <a:buFont typeface="Arial" charset="0"/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lnSpc>
        <a:spcPct val="80000"/>
      </a:lnSpc>
      <a:spcBef>
        <a:spcPct val="20000"/>
      </a:spcBef>
      <a:spcAft>
        <a:spcPct val="0"/>
      </a:spcAft>
      <a:buFont typeface="Arial" charset="0"/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lnSpc>
        <a:spcPct val="80000"/>
      </a:lnSpc>
      <a:spcBef>
        <a:spcPct val="20000"/>
      </a:spcBef>
      <a:spcAft>
        <a:spcPct val="0"/>
      </a:spcAft>
      <a:buFont typeface="Arial" charset="0"/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lnSpc>
        <a:spcPct val="80000"/>
      </a:lnSpc>
      <a:spcBef>
        <a:spcPct val="20000"/>
      </a:spcBef>
      <a:spcAft>
        <a:spcPct val="0"/>
      </a:spcAft>
      <a:buFont typeface="Arial" charset="0"/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lnSpc>
        <a:spcPct val="80000"/>
      </a:lnSpc>
      <a:spcBef>
        <a:spcPct val="20000"/>
      </a:spcBef>
      <a:spcAft>
        <a:spcPct val="0"/>
      </a:spcAft>
      <a:buFont typeface="Arial" charset="0"/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>
        <p:scale>
          <a:sx n="66" d="100"/>
          <a:sy n="66" d="100"/>
        </p:scale>
        <p:origin x="-2838" y="-9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B3966B-109F-46E1-B04E-D93224C84733}" type="datetimeFigureOut">
              <a:rPr lang="ru-RU" smtClean="0"/>
              <a:t>03.02.2016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0D47B0-AA55-4E59-ACB1-E20E0B8330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175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D47B0-AA55-4E59-ACB1-E20E0B83304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153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D47B0-AA55-4E59-ACB1-E20E0B833047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153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D47B0-AA55-4E59-ACB1-E20E0B83304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153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D47B0-AA55-4E59-ACB1-E20E0B83304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153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D47B0-AA55-4E59-ACB1-E20E0B83304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153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D47B0-AA55-4E59-ACB1-E20E0B83304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153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D47B0-AA55-4E59-ACB1-E20E0B833047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153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D47B0-AA55-4E59-ACB1-E20E0B833047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153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D47B0-AA55-4E59-ACB1-E20E0B833047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153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0D47B0-AA55-4E59-ACB1-E20E0B833047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153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E1CB2-9930-4A48-AE5F-3AB116D48CD4}" type="datetimeFigureOut">
              <a:rPr lang="ru-RU"/>
              <a:pPr>
                <a:defRPr/>
              </a:pPr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BD698-F31A-49E5-9541-E472255A39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4CCC5-5DC9-46AC-89D9-769FCFA2AF88}" type="datetimeFigureOut">
              <a:rPr lang="ru-RU"/>
              <a:pPr>
                <a:defRPr/>
              </a:pPr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EAE69-770E-4005-99E8-EC1F692F62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678CF-8E01-449B-9813-A688A8C3D40C}" type="datetimeFigureOut">
              <a:rPr lang="ru-RU"/>
              <a:pPr>
                <a:defRPr/>
              </a:pPr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8D443-386E-4BA0-A05C-4D48FC3B89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23929-D0A9-4C1B-8117-063BC72F1B4A}" type="datetimeFigureOut">
              <a:rPr lang="ru-RU"/>
              <a:pPr>
                <a:defRPr/>
              </a:pPr>
              <a:t>03.02.2016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96DA0-E555-41B5-83CC-CACC766E16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3EB8A6-3413-4912-AE5B-39D1FA9A77BB}" type="datetimeFigureOut">
              <a:rPr lang="ru-RU"/>
              <a:pPr>
                <a:defRPr/>
              </a:pPr>
              <a:t>03.02.2016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8B0DD9-CF70-40FA-B37A-1EC036C07B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81618-3AE6-4AE6-96AF-B3B04F811F3C}" type="datetimeFigureOut">
              <a:rPr lang="ru-RU"/>
              <a:pPr>
                <a:defRPr/>
              </a:pPr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2ADFD-E31E-48E4-834B-9A4D728542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C5D03-C96A-4078-9FD9-4FCCDB8768E7}" type="datetimeFigureOut">
              <a:rPr lang="ru-RU"/>
              <a:pPr>
                <a:defRPr/>
              </a:pPr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D5152-78E3-4F77-82ED-E4DC953816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A4B42-120E-42FB-85DB-E2803577C667}" type="datetimeFigureOut">
              <a:rPr lang="ru-RU"/>
              <a:pPr>
                <a:defRPr/>
              </a:pPr>
              <a:t>03.02.2016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485DD-8744-4D99-9B25-3959599692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F5649-7526-469A-9D85-A9B72672648E}" type="datetimeFigureOut">
              <a:rPr lang="ru-RU"/>
              <a:pPr>
                <a:defRPr/>
              </a:pPr>
              <a:t>03.02.2016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C681B-4E28-4A34-8C77-99904B27CA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51F77-2122-43F4-8E4D-3C9A639840C3}" type="datetimeFigureOut">
              <a:rPr lang="ru-RU"/>
              <a:pPr>
                <a:defRPr/>
              </a:pPr>
              <a:t>03.02.2016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E2408-F6BF-41A2-B319-25EC603F16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E88B9-C379-416C-8FE1-36C8D52A717A}" type="datetimeFigureOut">
              <a:rPr lang="ru-RU"/>
              <a:pPr>
                <a:defRPr/>
              </a:pPr>
              <a:t>03.02.2016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97FAD-CFE5-4E60-9ABB-7359BB826F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5EA08-5768-4824-971E-FD7C899D3FF7}" type="datetimeFigureOut">
              <a:rPr lang="ru-RU"/>
              <a:pPr>
                <a:defRPr/>
              </a:pPr>
              <a:t>03.02.2016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54213-9EF3-4AE2-B938-84BE7C15DD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661B5-F3D3-4812-BC84-A8B47B66BE34}" type="datetimeFigureOut">
              <a:rPr lang="ru-RU"/>
              <a:pPr>
                <a:defRPr/>
              </a:pPr>
              <a:t>03.02.2016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A243E-C095-4DE0-9977-E0B107D8F9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D5CE3A8-7795-4990-BF44-9BD15C8A9962}" type="datetimeFigureOut">
              <a:rPr lang="ru-RU"/>
              <a:pPr>
                <a:defRPr/>
              </a:pPr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96C06A6-88BD-453D-BF88-912D7326D2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gif"/><Relationship Id="rId4" Type="http://schemas.openxmlformats.org/officeDocument/2006/relationships/image" Target="../media/image2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5"/>
          <p:cNvSpPr>
            <a:spLocks noGrp="1"/>
          </p:cNvSpPr>
          <p:nvPr>
            <p:ph type="ctrTitle" idx="4294967295"/>
          </p:nvPr>
        </p:nvSpPr>
        <p:spPr>
          <a:xfrm>
            <a:off x="755650" y="836712"/>
            <a:ext cx="7776790" cy="2736304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FF0000"/>
                </a:solidFill>
              </a:rPr>
              <a:t>Тема исследовательской работы: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«Волшебство с электричеством».</a:t>
            </a:r>
          </a:p>
        </p:txBody>
      </p:sp>
      <p:sp>
        <p:nvSpPr>
          <p:cNvPr id="14340" name="Rectangle 6"/>
          <p:cNvSpPr>
            <a:spLocks noGrp="1"/>
          </p:cNvSpPr>
          <p:nvPr>
            <p:ph type="subTitle" idx="4294967295"/>
          </p:nvPr>
        </p:nvSpPr>
        <p:spPr>
          <a:xfrm>
            <a:off x="1259632" y="4077072"/>
            <a:ext cx="6400800" cy="2664297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400" dirty="0">
                <a:solidFill>
                  <a:schemeClr val="hlink"/>
                </a:solidFill>
              </a:rPr>
              <a:t>Выполнила: </a:t>
            </a:r>
            <a:r>
              <a:rPr lang="ru-RU" sz="2400" dirty="0" smtClean="0">
                <a:solidFill>
                  <a:schemeClr val="hlink"/>
                </a:solidFill>
              </a:rPr>
              <a:t>ученица  </a:t>
            </a:r>
            <a:r>
              <a:rPr lang="ru-RU" sz="2400" dirty="0">
                <a:solidFill>
                  <a:schemeClr val="hlink"/>
                </a:solidFill>
              </a:rPr>
              <a:t>1 «А» класса</a:t>
            </a:r>
          </a:p>
          <a:p>
            <a:pPr marL="0" indent="0" algn="ctr" eaLnBrk="1" hangingPunct="1">
              <a:buNone/>
            </a:pPr>
            <a:r>
              <a:rPr lang="ru-RU" sz="2400" b="1" dirty="0">
                <a:solidFill>
                  <a:schemeClr val="hlink"/>
                </a:solidFill>
              </a:rPr>
              <a:t>Селютина Анастасия</a:t>
            </a:r>
          </a:p>
          <a:p>
            <a:pPr marL="0" indent="0" algn="ctr" eaLnBrk="1" hangingPunct="1">
              <a:buNone/>
            </a:pPr>
            <a:r>
              <a:rPr lang="ru-RU" sz="2400" dirty="0">
                <a:solidFill>
                  <a:schemeClr val="hlink"/>
                </a:solidFill>
              </a:rPr>
              <a:t>Научный руководитель: </a:t>
            </a:r>
          </a:p>
          <a:p>
            <a:pPr marL="0" indent="0" algn="ctr" eaLnBrk="1" hangingPunct="1">
              <a:buNone/>
            </a:pPr>
            <a:r>
              <a:rPr lang="ru-RU" sz="2400" b="1" dirty="0" err="1">
                <a:solidFill>
                  <a:schemeClr val="hlink"/>
                </a:solidFill>
              </a:rPr>
              <a:t>Беловолова</a:t>
            </a:r>
            <a:r>
              <a:rPr lang="ru-RU" sz="2400" b="1" dirty="0">
                <a:solidFill>
                  <a:schemeClr val="hlink"/>
                </a:solidFill>
              </a:rPr>
              <a:t> Татьяна </a:t>
            </a:r>
            <a:r>
              <a:rPr lang="ru-RU" sz="2400" b="1" dirty="0" smtClean="0">
                <a:solidFill>
                  <a:schemeClr val="hlink"/>
                </a:solidFill>
              </a:rPr>
              <a:t>Анатольевна</a:t>
            </a:r>
          </a:p>
          <a:p>
            <a:pPr marL="0" indent="0" algn="ctr" eaLnBrk="1" hangingPunct="1">
              <a:buNone/>
            </a:pPr>
            <a:r>
              <a:rPr lang="ru-RU" sz="2400" b="1" dirty="0" smtClean="0">
                <a:solidFill>
                  <a:schemeClr val="hlink"/>
                </a:solidFill>
              </a:rPr>
              <a:t>МБОУ СОШ № 6</a:t>
            </a:r>
          </a:p>
          <a:p>
            <a:pPr marL="0" indent="0" algn="ctr" eaLnBrk="1" hangingPunct="1">
              <a:buNone/>
            </a:pPr>
            <a:r>
              <a:rPr lang="ru-RU" sz="2400" b="1" dirty="0" smtClean="0">
                <a:solidFill>
                  <a:schemeClr val="hlink"/>
                </a:solidFill>
              </a:rPr>
              <a:t>г. Армавир</a:t>
            </a:r>
            <a:endParaRPr lang="ru-RU" sz="2400" b="1" dirty="0">
              <a:solidFill>
                <a:schemeClr val="hlink"/>
              </a:solidFill>
            </a:endParaRPr>
          </a:p>
        </p:txBody>
      </p:sp>
      <p:sp>
        <p:nvSpPr>
          <p:cNvPr id="5" name="Rectangle 6"/>
          <p:cNvSpPr>
            <a:spLocks noGrp="1"/>
          </p:cNvSpPr>
          <p:nvPr>
            <p:ph type="subTitle" idx="4294967295"/>
          </p:nvPr>
        </p:nvSpPr>
        <p:spPr>
          <a:xfrm>
            <a:off x="2195736" y="548681"/>
            <a:ext cx="5752728" cy="720080"/>
          </a:xfrm>
        </p:spPr>
        <p:txBody>
          <a:bodyPr/>
          <a:lstStyle/>
          <a:p>
            <a:pPr marL="0" indent="0" algn="ctr" eaLnBrk="1" hangingPunct="1">
              <a:buNone/>
            </a:pPr>
            <a:endParaRPr lang="ru-RU" sz="2400" b="1" dirty="0">
              <a:solidFill>
                <a:schemeClr val="hlink"/>
              </a:solidFill>
            </a:endParaRPr>
          </a:p>
          <a:p>
            <a:pPr marL="0" indent="0" algn="ctr" eaLnBrk="1" hangingPunct="1">
              <a:buNone/>
            </a:pPr>
            <a:endParaRPr lang="ru-RU" sz="2400" b="1" dirty="0">
              <a:solidFill>
                <a:schemeClr val="hlink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3501008"/>
            <a:ext cx="2765031" cy="29477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3"/>
          <p:cNvSpPr>
            <a:spLocks noGrp="1"/>
          </p:cNvSpPr>
          <p:nvPr>
            <p:ph type="body" idx="1"/>
          </p:nvPr>
        </p:nvSpPr>
        <p:spPr>
          <a:xfrm>
            <a:off x="1619672" y="476672"/>
            <a:ext cx="6840760" cy="5184576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None/>
            </a:pPr>
            <a:r>
              <a:rPr lang="ru-RU" sz="2400" b="1" dirty="0"/>
              <a:t>Объяснение</a:t>
            </a:r>
            <a:r>
              <a:rPr lang="ru-RU" sz="2400" b="1" dirty="0" smtClean="0"/>
              <a:t>:</a:t>
            </a: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ru-RU" sz="2400" b="1" dirty="0"/>
          </a:p>
          <a:p>
            <a:pPr marL="0" indent="0" algn="just" eaLnBrk="1" hangingPunct="1">
              <a:lnSpc>
                <a:spcPct val="90000"/>
              </a:lnSpc>
              <a:buNone/>
            </a:pPr>
            <a:r>
              <a:rPr lang="ru-RU" sz="2400" dirty="0"/>
              <a:t>Отрицательные частицы с волос при трении перешли на шарик и </a:t>
            </a:r>
            <a:r>
              <a:rPr lang="ru-RU" sz="2400" dirty="0" smtClean="0"/>
              <a:t>придали </a:t>
            </a:r>
            <a:r>
              <a:rPr lang="ru-RU" sz="2400" dirty="0"/>
              <a:t>ему отрицательный заряд. А мои волосы зарядились положительным зарядом, и отрицательно заряженный  шарик притянул мои волосы к себе</a:t>
            </a:r>
            <a:r>
              <a:rPr lang="ru-RU" sz="2400" dirty="0" smtClean="0"/>
              <a:t>.</a:t>
            </a:r>
          </a:p>
          <a:p>
            <a:pPr marL="0" indent="0" algn="just" eaLnBrk="1" hangingPunct="1">
              <a:lnSpc>
                <a:spcPct val="90000"/>
              </a:lnSpc>
              <a:buNone/>
            </a:pPr>
            <a:r>
              <a:rPr lang="ru-RU" sz="2400" dirty="0" smtClean="0"/>
              <a:t>Моим </a:t>
            </a:r>
            <a:r>
              <a:rPr lang="ru-RU" sz="2400" dirty="0"/>
              <a:t>друзьям очень понравился мой опыт и они начали делать эксперименты друг на друге. Было очень весело. Потом я рассказала ребятам еще о нескольких опытах, которые можно провести в домашних условиях.</a:t>
            </a:r>
          </a:p>
          <a:p>
            <a:pPr marL="0" indent="0" algn="just" eaLnBrk="1" hangingPunct="1">
              <a:lnSpc>
                <a:spcPct val="90000"/>
              </a:lnSpc>
              <a:buNone/>
            </a:pPr>
            <a:endParaRPr lang="ru-RU" sz="1800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789104"/>
            <a:ext cx="1512168" cy="15121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526119"/>
            <a:ext cx="3389362" cy="23318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6"/>
          <p:cNvSpPr>
            <a:spLocks noGrp="1"/>
          </p:cNvSpPr>
          <p:nvPr>
            <p:ph type="title" idx="4294967295"/>
          </p:nvPr>
        </p:nvSpPr>
        <p:spPr>
          <a:xfrm>
            <a:off x="2151112" y="188640"/>
            <a:ext cx="5544616" cy="782960"/>
          </a:xfrm>
        </p:spPr>
        <p:txBody>
          <a:bodyPr/>
          <a:lstStyle/>
          <a:p>
            <a:pPr eaLnBrk="1" hangingPunct="1"/>
            <a:r>
              <a:rPr lang="ru-RU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</a:t>
            </a:r>
            <a:r>
              <a:rPr lang="ru-RU" sz="2800" b="1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№2. </a:t>
            </a:r>
            <a:r>
              <a:rPr lang="ru-RU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Притягивание бумаги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61864" y="1340768"/>
            <a:ext cx="3406080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Нам понадобятся</a:t>
            </a:r>
            <a:r>
              <a:rPr lang="ru-RU" sz="2400" b="1" dirty="0" smtClean="0"/>
              <a:t>:</a:t>
            </a:r>
          </a:p>
          <a:p>
            <a:endParaRPr lang="ru-RU" sz="2400" b="1" dirty="0"/>
          </a:p>
          <a:p>
            <a:r>
              <a:rPr lang="ru-RU" sz="2400" dirty="0"/>
              <a:t>- </a:t>
            </a:r>
            <a:r>
              <a:rPr lang="ru-RU" sz="2400" dirty="0" smtClean="0"/>
              <a:t>Бумага </a:t>
            </a:r>
            <a:r>
              <a:rPr lang="ru-RU" sz="2400" dirty="0"/>
              <a:t>мелко нарезанная</a:t>
            </a:r>
          </a:p>
          <a:p>
            <a:r>
              <a:rPr lang="ru-RU" sz="2400" dirty="0" smtClean="0"/>
              <a:t>-Воздушный </a:t>
            </a:r>
            <a:r>
              <a:rPr lang="ru-RU" sz="2400" dirty="0"/>
              <a:t>шар</a:t>
            </a:r>
          </a:p>
          <a:p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475656" y="4149080"/>
            <a:ext cx="5184576" cy="2382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+mn-lt"/>
              </a:rPr>
              <a:t>Начинаем научное волшебство!</a:t>
            </a:r>
          </a:p>
          <a:p>
            <a:r>
              <a:rPr lang="ru-RU" sz="2400" dirty="0">
                <a:latin typeface="+mn-lt"/>
              </a:rPr>
              <a:t> 1. Я взяла шар и  потерла его об волосы.</a:t>
            </a:r>
          </a:p>
          <a:p>
            <a:r>
              <a:rPr lang="ru-RU" sz="2400" dirty="0">
                <a:latin typeface="+mn-lt"/>
              </a:rPr>
              <a:t>2. Поднесла шарик к разорванной бумаге на расстоянии  2-3 сантиметров.</a:t>
            </a:r>
          </a:p>
          <a:p>
            <a:endParaRPr lang="ru-RU" sz="2400" dirty="0"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079018"/>
            <a:ext cx="3025700" cy="32256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46" t="13117" r="34545" b="37515"/>
          <a:stretch/>
        </p:blipFill>
        <p:spPr>
          <a:xfrm>
            <a:off x="4644008" y="1160923"/>
            <a:ext cx="3480611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77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7664" y="4725144"/>
            <a:ext cx="7200800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+mn-lt"/>
              </a:rPr>
              <a:t>3. Кусочки бумаги прилипли к моему шарику</a:t>
            </a:r>
            <a:r>
              <a:rPr lang="ru-RU" sz="2400" dirty="0" smtClean="0">
                <a:latin typeface="+mn-lt"/>
              </a:rPr>
              <a:t>.</a:t>
            </a:r>
          </a:p>
          <a:p>
            <a:r>
              <a:rPr lang="ru-RU" sz="2400" dirty="0" smtClean="0">
                <a:latin typeface="+mn-lt"/>
              </a:rPr>
              <a:t>Объяснение</a:t>
            </a:r>
            <a:r>
              <a:rPr lang="ru-RU" sz="2400" dirty="0">
                <a:latin typeface="+mn-lt"/>
              </a:rPr>
              <a:t>:</a:t>
            </a:r>
          </a:p>
          <a:p>
            <a:r>
              <a:rPr lang="ru-RU" sz="2400" dirty="0">
                <a:latin typeface="+mn-lt"/>
              </a:rPr>
              <a:t>Отрицательные частицы при трении воздушного шарика </a:t>
            </a:r>
            <a:r>
              <a:rPr lang="ru-RU" sz="2400" dirty="0" smtClean="0">
                <a:latin typeface="+mn-lt"/>
              </a:rPr>
              <a:t>придали </a:t>
            </a:r>
            <a:r>
              <a:rPr lang="ru-RU" sz="2400" dirty="0">
                <a:latin typeface="+mn-lt"/>
              </a:rPr>
              <a:t>ему отрицательный заряд. Бумага имела положительный заряд и отрицательно заряженный шарик притянул к себе бумагу.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524341"/>
            <a:ext cx="6494300" cy="3649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786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548681"/>
            <a:ext cx="7283152" cy="1440160"/>
          </a:xfrm>
        </p:spPr>
        <p:txBody>
          <a:bodyPr/>
          <a:lstStyle/>
          <a:p>
            <a:r>
              <a:rPr lang="ru-RU" sz="2400" dirty="0"/>
              <a:t>Дальше я </a:t>
            </a:r>
            <a:r>
              <a:rPr lang="ru-RU" sz="2400" dirty="0" smtClean="0"/>
              <a:t>решила </a:t>
            </a:r>
            <a:r>
              <a:rPr lang="ru-RU" sz="2400" dirty="0"/>
              <a:t>выяснить: знают ли мои друзья о молнии, как она образуется и чем опасна. Для этого я провела еще один опрос.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77" t="51712" r="38579" b="36302"/>
          <a:stretch/>
        </p:blipFill>
        <p:spPr bwMode="auto">
          <a:xfrm>
            <a:off x="1475656" y="1844824"/>
            <a:ext cx="6586674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27534" y="3501008"/>
            <a:ext cx="6264696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+mn-lt"/>
              </a:rPr>
              <a:t>Я </a:t>
            </a:r>
            <a:r>
              <a:rPr lang="ru-RU" sz="2400" dirty="0" smtClean="0">
                <a:latin typeface="+mn-lt"/>
              </a:rPr>
              <a:t>решила </a:t>
            </a:r>
            <a:r>
              <a:rPr lang="ru-RU" sz="2400" dirty="0">
                <a:latin typeface="+mn-lt"/>
              </a:rPr>
              <a:t>сделать памятку о том, как вести себя во время грозы в разных ситуациях Материал по данному вопросу я нашла в энциклопедии. Памятка получилась </a:t>
            </a:r>
            <a:r>
              <a:rPr lang="ru-RU" sz="2400" dirty="0" smtClean="0">
                <a:latin typeface="+mn-lt"/>
              </a:rPr>
              <a:t>простой </a:t>
            </a:r>
            <a:r>
              <a:rPr lang="ru-RU" sz="2400" dirty="0">
                <a:latin typeface="+mn-lt"/>
              </a:rPr>
              <a:t>и попятной для моих сверстников, поэтому я размножила ее и раздала ребятам.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662" y="5733256"/>
            <a:ext cx="1566174" cy="8640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781" y="5117554"/>
            <a:ext cx="1047750" cy="10477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3131540"/>
            <a:ext cx="15430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067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6"/>
          <p:cNvSpPr>
            <a:spLocks noGrp="1"/>
          </p:cNvSpPr>
          <p:nvPr>
            <p:ph type="title" idx="4294967295"/>
          </p:nvPr>
        </p:nvSpPr>
        <p:spPr>
          <a:xfrm>
            <a:off x="1619672" y="188640"/>
            <a:ext cx="6076056" cy="782960"/>
          </a:xfrm>
        </p:spPr>
        <p:txBody>
          <a:bodyPr/>
          <a:lstStyle/>
          <a:p>
            <a:pPr eaLnBrk="1" hangingPunct="1"/>
            <a:r>
              <a:rPr lang="ru-RU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800" b="1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этап. Практическое использование </a:t>
            </a:r>
            <a:r>
              <a:rPr lang="ru-RU" sz="2800" b="1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результатов</a:t>
            </a:r>
            <a:endParaRPr lang="ru-RU" sz="2800" b="1" dirty="0">
              <a:solidFill>
                <a:schemeClr val="hlin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1052736"/>
            <a:ext cx="574238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+mn-lt"/>
              </a:rPr>
              <a:t>Польза статического </a:t>
            </a:r>
            <a:r>
              <a:rPr lang="ru-RU" sz="2400" b="1" dirty="0">
                <a:latin typeface="+mn-lt"/>
              </a:rPr>
              <a:t>электричества</a:t>
            </a:r>
            <a:r>
              <a:rPr lang="ru-RU" sz="2400" b="1" dirty="0" smtClean="0">
                <a:latin typeface="+mn-lt"/>
              </a:rPr>
              <a:t>.</a:t>
            </a:r>
            <a:endParaRPr lang="ru-RU" sz="2400" b="1" dirty="0">
              <a:latin typeface="+mn-lt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1693" y="1422061"/>
            <a:ext cx="2408237" cy="179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1560" y="1440534"/>
            <a:ext cx="432048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+mn-lt"/>
              </a:rPr>
              <a:t>Окраска деталей автомобиля</a:t>
            </a:r>
          </a:p>
          <a:p>
            <a:endParaRPr lang="ru-RU" sz="2400" dirty="0">
              <a:latin typeface="+mn-lt"/>
            </a:endParaRPr>
          </a:p>
          <a:p>
            <a:r>
              <a:rPr lang="ru-RU" sz="2400" dirty="0" smtClean="0">
                <a:latin typeface="+mn-lt"/>
              </a:rPr>
              <a:t>Очистка промышленных газов</a:t>
            </a:r>
          </a:p>
          <a:p>
            <a:r>
              <a:rPr lang="ru-RU" sz="2400" dirty="0" smtClean="0">
                <a:latin typeface="+mn-lt"/>
              </a:rPr>
              <a:t> Ксероксы </a:t>
            </a:r>
          </a:p>
          <a:p>
            <a:r>
              <a:rPr lang="ru-RU" sz="2400" dirty="0" smtClean="0">
                <a:latin typeface="+mn-lt"/>
              </a:rPr>
              <a:t>Изготовление сладкой ваты</a:t>
            </a:r>
            <a:endParaRPr lang="ru-RU" sz="2400" dirty="0">
              <a:latin typeface="+mn-lt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689" y="476672"/>
            <a:ext cx="2341563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80600" y="3234133"/>
            <a:ext cx="5925212" cy="3877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+mn-lt"/>
              </a:rPr>
              <a:t>Вред и польза статического электричества</a:t>
            </a:r>
            <a:r>
              <a:rPr lang="ru-RU" sz="2400" dirty="0">
                <a:latin typeface="+mn-lt"/>
              </a:rPr>
              <a:t>.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160" y="3621931"/>
            <a:ext cx="2399030" cy="1601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6007" y="3621931"/>
            <a:ext cx="2328015" cy="1599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80600" y="3621931"/>
            <a:ext cx="4075376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•	</a:t>
            </a:r>
            <a:r>
              <a:rPr lang="ru-RU" sz="2000" dirty="0">
                <a:latin typeface="+mn-lt"/>
              </a:rPr>
              <a:t>Молнии убивают людей и вызывают пожары</a:t>
            </a:r>
            <a:r>
              <a:rPr lang="ru-RU" sz="2000" dirty="0" smtClean="0">
                <a:latin typeface="+mn-lt"/>
              </a:rPr>
              <a:t>.</a:t>
            </a:r>
          </a:p>
          <a:p>
            <a:pPr lvl="0"/>
            <a:r>
              <a:rPr lang="ru-RU" sz="2000" b="1" dirty="0">
                <a:latin typeface="+mn-lt"/>
              </a:rPr>
              <a:t>Взрывы при транспортировке бензина и других нефтепродуктов</a:t>
            </a:r>
            <a:r>
              <a:rPr lang="ru-RU" sz="2000" dirty="0">
                <a:latin typeface="+mn-lt"/>
              </a:rPr>
              <a:t>.(танкеры, бензовозы). </a:t>
            </a:r>
            <a:endParaRPr lang="ru-RU" sz="2000" dirty="0" smtClean="0">
              <a:latin typeface="+mn-lt"/>
            </a:endParaRPr>
          </a:p>
          <a:p>
            <a:pPr lvl="0"/>
            <a:r>
              <a:rPr lang="ru-RU" sz="2000" b="1" dirty="0">
                <a:latin typeface="+mn-lt"/>
              </a:rPr>
              <a:t>Электризуются самолеты во время полета и машины во время езды</a:t>
            </a:r>
            <a:endParaRPr lang="ru-RU" sz="2000" dirty="0">
              <a:latin typeface="+mn-lt"/>
            </a:endParaRPr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637" y="5264389"/>
            <a:ext cx="2331106" cy="134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81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6"/>
          <p:cNvSpPr>
            <a:spLocks noGrp="1"/>
          </p:cNvSpPr>
          <p:nvPr>
            <p:ph type="title" idx="4294967295"/>
          </p:nvPr>
        </p:nvSpPr>
        <p:spPr>
          <a:xfrm>
            <a:off x="2151112" y="188640"/>
            <a:ext cx="5544616" cy="782960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endParaRPr lang="ru-RU" sz="2800" b="1" dirty="0">
              <a:solidFill>
                <a:schemeClr val="hlin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2" name="Rectangle 7"/>
          <p:cNvSpPr>
            <a:spLocks noGrp="1"/>
          </p:cNvSpPr>
          <p:nvPr>
            <p:ph type="body" idx="4294967295"/>
          </p:nvPr>
        </p:nvSpPr>
        <p:spPr>
          <a:xfrm>
            <a:off x="1979712" y="980728"/>
            <a:ext cx="6192688" cy="4165327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/>
              <a:t>Я  узнала, что такое статическое электричество, с помощью опытов проверила некоторые его свойства, познакомилась с интересными фактами использования статического электричества. Узнала, что молния это заряд статического электричества, который ударяет в более высокий предмет. Работая над своей темой, мне удалось достичь поставленных целей,  выдвинутые мною гипотезы подтвердились.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5027839"/>
            <a:ext cx="3556620" cy="179882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2585275"/>
            <a:ext cx="2148830" cy="4297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84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6"/>
          <p:cNvSpPr>
            <a:spLocks noGrp="1"/>
          </p:cNvSpPr>
          <p:nvPr>
            <p:ph type="title" idx="4294967295"/>
          </p:nvPr>
        </p:nvSpPr>
        <p:spPr>
          <a:xfrm>
            <a:off x="1619672" y="116632"/>
            <a:ext cx="6408712" cy="2079104"/>
          </a:xfrm>
        </p:spPr>
        <p:txBody>
          <a:bodyPr/>
          <a:lstStyle/>
          <a:p>
            <a:pPr eaLnBrk="1" hangingPunct="1"/>
            <a:r>
              <a:rPr lang="ru-RU" sz="2800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Введение.</a:t>
            </a:r>
            <a:br>
              <a:rPr lang="ru-RU" sz="2800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Отыщи </a:t>
            </a:r>
            <a:r>
              <a:rPr lang="ru-RU" sz="2000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всему начало, и ты многое </a:t>
            </a:r>
            <a:r>
              <a:rPr lang="ru-RU" sz="2000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поймёшь. К</a:t>
            </a:r>
            <a:r>
              <a:rPr lang="ru-RU" sz="2000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Прутков</a:t>
            </a:r>
          </a:p>
        </p:txBody>
      </p:sp>
      <p:sp>
        <p:nvSpPr>
          <p:cNvPr id="15362" name="Rectangle 7"/>
          <p:cNvSpPr>
            <a:spLocks noGrp="1"/>
          </p:cNvSpPr>
          <p:nvPr>
            <p:ph type="body" idx="4294967295"/>
          </p:nvPr>
        </p:nvSpPr>
        <p:spPr>
          <a:xfrm>
            <a:off x="1115616" y="2060847"/>
            <a:ext cx="5400600" cy="4165327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dirty="0" smtClean="0"/>
              <a:t>	Однажды </a:t>
            </a:r>
            <a:r>
              <a:rPr lang="ru-RU" sz="2800" dirty="0"/>
              <a:t>причесываясь перед зеркалом, я заметила, что мои волосы притягиваются к расчёске</a:t>
            </a:r>
            <a:r>
              <a:rPr lang="ru-RU" sz="2800" dirty="0" smtClean="0"/>
              <a:t>.</a:t>
            </a:r>
            <a:r>
              <a:rPr lang="ru-RU" sz="2800" dirty="0"/>
              <a:t> Мне стало интересно, отчего это происходит? </a:t>
            </a:r>
          </a:p>
          <a:p>
            <a:pPr marL="0" indent="0">
              <a:buNone/>
            </a:pPr>
            <a:r>
              <a:rPr lang="ru-RU" sz="2800" dirty="0"/>
              <a:t>Оказалось причина этого явления - </a:t>
            </a:r>
            <a:r>
              <a:rPr lang="ru-RU" sz="2800" b="1" i="1" dirty="0"/>
              <a:t>статическое электричество</a:t>
            </a:r>
            <a:endParaRPr lang="ru-RU" sz="28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348880"/>
            <a:ext cx="2359025" cy="242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4941167"/>
            <a:ext cx="2085950" cy="22238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6"/>
          <p:cNvSpPr>
            <a:spLocks noGrp="1"/>
          </p:cNvSpPr>
          <p:nvPr>
            <p:ph type="title" idx="4294967295"/>
          </p:nvPr>
        </p:nvSpPr>
        <p:spPr>
          <a:xfrm>
            <a:off x="2151112" y="188640"/>
            <a:ext cx="5544616" cy="782960"/>
          </a:xfrm>
        </p:spPr>
        <p:txBody>
          <a:bodyPr/>
          <a:lstStyle/>
          <a:p>
            <a:pPr eaLnBrk="1" hangingPunct="1"/>
            <a:r>
              <a:rPr lang="ru-RU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исследования: </a:t>
            </a:r>
          </a:p>
        </p:txBody>
      </p:sp>
      <p:sp>
        <p:nvSpPr>
          <p:cNvPr id="15362" name="Rectangle 7"/>
          <p:cNvSpPr>
            <a:spLocks noGrp="1"/>
          </p:cNvSpPr>
          <p:nvPr>
            <p:ph type="body" idx="4294967295"/>
          </p:nvPr>
        </p:nvSpPr>
        <p:spPr>
          <a:xfrm>
            <a:off x="1043608" y="908571"/>
            <a:ext cx="6840760" cy="4165327"/>
          </a:xfrm>
        </p:spPr>
        <p:txBody>
          <a:bodyPr/>
          <a:lstStyle/>
          <a:p>
            <a:pPr algn="just"/>
            <a:r>
              <a:rPr lang="ru-RU" sz="2400" dirty="0"/>
              <a:t>	</a:t>
            </a:r>
            <a:r>
              <a:rPr lang="ru-RU" sz="2400" dirty="0" smtClean="0"/>
              <a:t>Изучить, что такое статическое </a:t>
            </a:r>
            <a:r>
              <a:rPr lang="ru-RU" sz="2400" dirty="0"/>
              <a:t>электричество. </a:t>
            </a:r>
            <a:endParaRPr lang="ru-RU" sz="2400" dirty="0" smtClean="0"/>
          </a:p>
          <a:p>
            <a:pPr algn="just"/>
            <a:r>
              <a:rPr lang="ru-RU" sz="2400" dirty="0" smtClean="0"/>
              <a:t>	Выяснить пользу и вред этого явления и </a:t>
            </a:r>
            <a:r>
              <a:rPr lang="ru-RU" sz="2400" dirty="0"/>
              <a:t>где </a:t>
            </a:r>
            <a:r>
              <a:rPr lang="ru-RU" sz="2400" dirty="0" smtClean="0"/>
              <a:t>оно </a:t>
            </a:r>
            <a:r>
              <a:rPr lang="ru-RU" sz="2400" dirty="0"/>
              <a:t>используются в </a:t>
            </a:r>
            <a:r>
              <a:rPr lang="ru-RU" sz="2400" dirty="0" smtClean="0"/>
              <a:t>нашей жизни.</a:t>
            </a:r>
          </a:p>
          <a:p>
            <a:pPr algn="just"/>
            <a:endParaRPr lang="ru-RU" sz="2400" dirty="0"/>
          </a:p>
          <a:p>
            <a:pPr algn="just"/>
            <a:endParaRPr lang="ru-RU" sz="2400" dirty="0" smtClean="0"/>
          </a:p>
          <a:p>
            <a:pPr marL="0" indent="0" algn="just">
              <a:buNone/>
            </a:pPr>
            <a:r>
              <a:rPr lang="ru-RU" sz="2400" b="1" dirty="0" smtClean="0"/>
              <a:t>МЕТОДЫ ИССЛЕДОВАНИЯ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изучение </a:t>
            </a:r>
            <a:r>
              <a:rPr lang="ru-RU" sz="2400" dirty="0" smtClean="0"/>
              <a:t>литературы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/>
              <a:t>наблюдение</a:t>
            </a:r>
            <a:r>
              <a:rPr lang="ru-RU" sz="2400" dirty="0"/>
              <a:t>,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/>
              <a:t>опыт</a:t>
            </a:r>
            <a:endParaRPr lang="ru-RU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сравнение </a:t>
            </a:r>
            <a:endParaRPr lang="ru-RU" sz="2400" dirty="0" smtClean="0"/>
          </a:p>
          <a:p>
            <a:pPr algn="just"/>
            <a:endParaRPr lang="ru-RU" sz="2400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966" y="4408395"/>
            <a:ext cx="1428750" cy="28575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425" y="2485561"/>
            <a:ext cx="2076822" cy="1384548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402" y="3870109"/>
            <a:ext cx="2359025" cy="242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7040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6"/>
          <p:cNvSpPr>
            <a:spLocks noGrp="1"/>
          </p:cNvSpPr>
          <p:nvPr>
            <p:ph type="title" idx="4294967295"/>
          </p:nvPr>
        </p:nvSpPr>
        <p:spPr>
          <a:xfrm>
            <a:off x="2151112" y="188640"/>
            <a:ext cx="5544616" cy="782960"/>
          </a:xfrm>
        </p:spPr>
        <p:txBody>
          <a:bodyPr/>
          <a:lstStyle/>
          <a:p>
            <a:pPr eaLnBrk="1" hangingPunct="1"/>
            <a:r>
              <a:rPr lang="ru-RU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Гипотезы:</a:t>
            </a:r>
          </a:p>
        </p:txBody>
      </p:sp>
      <p:sp>
        <p:nvSpPr>
          <p:cNvPr id="15362" name="Rectangle 7"/>
          <p:cNvSpPr>
            <a:spLocks noGrp="1"/>
          </p:cNvSpPr>
          <p:nvPr>
            <p:ph type="body" idx="4294967295"/>
          </p:nvPr>
        </p:nvSpPr>
        <p:spPr>
          <a:xfrm>
            <a:off x="1115616" y="836712"/>
            <a:ext cx="6552728" cy="5328592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ru-RU" sz="2400" dirty="0" smtClean="0"/>
              <a:t>предположим</a:t>
            </a:r>
            <a:r>
              <a:rPr lang="ru-RU" sz="2400" dirty="0"/>
              <a:t>, что статическое электричество образуется в результате трения некоторых предметов.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400" dirty="0" smtClean="0"/>
              <a:t>допустим</a:t>
            </a:r>
            <a:r>
              <a:rPr lang="ru-RU" sz="2400" dirty="0"/>
              <a:t>, что оно очень вредно для человека;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400" dirty="0" smtClean="0"/>
              <a:t>возможно</a:t>
            </a:r>
            <a:r>
              <a:rPr lang="ru-RU" sz="2400" dirty="0"/>
              <a:t>, оно приносит некоторую пользу</a:t>
            </a:r>
            <a:r>
              <a:rPr lang="ru-RU" sz="2400" dirty="0" smtClean="0"/>
              <a:t>;</a:t>
            </a:r>
          </a:p>
          <a:p>
            <a:pPr marL="0" indent="0" algn="just">
              <a:buNone/>
            </a:pPr>
            <a:r>
              <a:rPr lang="ru-RU" sz="2400" b="1" dirty="0"/>
              <a:t>Объект исследования:</a:t>
            </a:r>
            <a:r>
              <a:rPr lang="ru-RU" sz="2400" dirty="0"/>
              <a:t> </a:t>
            </a:r>
            <a:r>
              <a:rPr lang="ru-RU" sz="2400" dirty="0">
                <a:solidFill>
                  <a:srgbClr val="FF0000"/>
                </a:solidFill>
              </a:rPr>
              <a:t>статическое </a:t>
            </a:r>
            <a:r>
              <a:rPr lang="ru-RU" sz="2400" dirty="0" smtClean="0">
                <a:solidFill>
                  <a:srgbClr val="FF0000"/>
                </a:solidFill>
              </a:rPr>
              <a:t>электричество</a:t>
            </a:r>
          </a:p>
          <a:p>
            <a:pPr marL="0" indent="0" algn="just">
              <a:buNone/>
            </a:pPr>
            <a:r>
              <a:rPr lang="ru-RU" sz="2400" b="1" dirty="0"/>
              <a:t>Актуальность работы</a:t>
            </a:r>
            <a:r>
              <a:rPr lang="ru-RU" sz="2400" dirty="0"/>
              <a:t> заключается в том что</a:t>
            </a:r>
            <a:r>
              <a:rPr lang="ru-RU" sz="2400" dirty="0" smtClean="0"/>
              <a:t>, каждый человек сталкивается с этим явлением, </a:t>
            </a:r>
            <a:r>
              <a:rPr lang="ru-RU" sz="2400" dirty="0"/>
              <a:t>но не все знают, </a:t>
            </a:r>
            <a:r>
              <a:rPr lang="ru-RU" sz="2400" dirty="0" smtClean="0"/>
              <a:t>пользу и вред статического </a:t>
            </a:r>
            <a:r>
              <a:rPr lang="ru-RU" sz="2400" dirty="0"/>
              <a:t>электричества, где </a:t>
            </a:r>
            <a:r>
              <a:rPr lang="ru-RU" sz="2400" dirty="0" smtClean="0"/>
              <a:t>оно </a:t>
            </a:r>
            <a:r>
              <a:rPr lang="ru-RU" sz="2400" dirty="0"/>
              <a:t>используются в </a:t>
            </a:r>
            <a:r>
              <a:rPr lang="ru-RU" sz="2400" dirty="0" smtClean="0"/>
              <a:t>нашей жизни.</a:t>
            </a:r>
            <a:endParaRPr lang="ru-RU" sz="2400" dirty="0"/>
          </a:p>
          <a:p>
            <a:pPr marL="0" indent="0" algn="just">
              <a:buNone/>
            </a:pPr>
            <a:endParaRPr lang="ru-RU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4221088"/>
            <a:ext cx="996702" cy="2361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56176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6"/>
          <p:cNvSpPr>
            <a:spLocks noGrp="1"/>
          </p:cNvSpPr>
          <p:nvPr>
            <p:ph type="title" idx="4294967295"/>
          </p:nvPr>
        </p:nvSpPr>
        <p:spPr>
          <a:xfrm>
            <a:off x="2151112" y="188640"/>
            <a:ext cx="5544616" cy="782960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исследования:</a:t>
            </a:r>
            <a:endParaRPr lang="ru-RU" sz="2800" b="1" dirty="0">
              <a:solidFill>
                <a:schemeClr val="hlin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2" name="Rectangle 7"/>
          <p:cNvSpPr>
            <a:spLocks noGrp="1"/>
          </p:cNvSpPr>
          <p:nvPr>
            <p:ph type="body" idx="4294967295"/>
          </p:nvPr>
        </p:nvSpPr>
        <p:spPr>
          <a:xfrm>
            <a:off x="1043608" y="1412776"/>
            <a:ext cx="6840760" cy="4165327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ru-RU" sz="2400" dirty="0" smtClean="0"/>
              <a:t>узнать, что такое статическое электричество;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400" dirty="0" smtClean="0"/>
              <a:t>выяснить причины его возникновения;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400" dirty="0" smtClean="0"/>
              <a:t>определить где оно появляется в нашей жизни</a:t>
            </a:r>
            <a:endParaRPr lang="ru-RU" sz="2400" dirty="0"/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400" dirty="0" smtClean="0"/>
              <a:t> </a:t>
            </a:r>
            <a:r>
              <a:rPr lang="ru-RU" sz="2400" dirty="0"/>
              <a:t>узнать, как защитить себя от этого явления;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400" dirty="0" smtClean="0"/>
              <a:t>провести опыты </a:t>
            </a:r>
            <a:r>
              <a:rPr lang="ru-RU" sz="2400" dirty="0"/>
              <a:t>со статическим электричеством</a:t>
            </a:r>
            <a:r>
              <a:rPr lang="ru-RU" sz="2400" dirty="0" smtClean="0"/>
              <a:t>;</a:t>
            </a:r>
            <a:r>
              <a:rPr lang="ru-RU" sz="24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4914721"/>
            <a:ext cx="3556620" cy="17988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340" y="3573016"/>
            <a:ext cx="2902210" cy="2902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80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6"/>
          <p:cNvSpPr>
            <a:spLocks noGrp="1"/>
          </p:cNvSpPr>
          <p:nvPr>
            <p:ph type="title" idx="4294967295"/>
          </p:nvPr>
        </p:nvSpPr>
        <p:spPr>
          <a:xfrm>
            <a:off x="1619672" y="188640"/>
            <a:ext cx="6076056" cy="782960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этап. Теоретическое исследование проблемы:</a:t>
            </a:r>
          </a:p>
        </p:txBody>
      </p:sp>
      <p:sp>
        <p:nvSpPr>
          <p:cNvPr id="15362" name="Rectangle 7"/>
          <p:cNvSpPr>
            <a:spLocks noGrp="1"/>
          </p:cNvSpPr>
          <p:nvPr>
            <p:ph type="body" idx="4294967295"/>
          </p:nvPr>
        </p:nvSpPr>
        <p:spPr>
          <a:xfrm>
            <a:off x="1691680" y="980728"/>
            <a:ext cx="6480720" cy="4038376"/>
          </a:xfrm>
        </p:spPr>
        <p:txBody>
          <a:bodyPr/>
          <a:lstStyle/>
          <a:p>
            <a:pPr marL="0" indent="0" algn="just">
              <a:buNone/>
            </a:pPr>
            <a:r>
              <a:rPr lang="ru-RU" sz="2200" dirty="0">
                <a:solidFill>
                  <a:srgbClr val="FF0000"/>
                </a:solidFill>
              </a:rPr>
              <a:t>Статическое электричество </a:t>
            </a:r>
            <a:r>
              <a:rPr lang="ru-RU" sz="2200" dirty="0"/>
              <a:t>– это нарушение баланса положительных и отрицательных зарядов.</a:t>
            </a:r>
          </a:p>
          <a:p>
            <a:pPr marL="0" indent="0" algn="just">
              <a:buNone/>
            </a:pPr>
            <a:r>
              <a:rPr lang="ru-RU" sz="2200" dirty="0"/>
              <a:t> </a:t>
            </a:r>
            <a:r>
              <a:rPr lang="ru-RU" sz="2200" dirty="0">
                <a:solidFill>
                  <a:srgbClr val="FF0000"/>
                </a:solidFill>
              </a:rPr>
              <a:t>Заряд</a:t>
            </a:r>
            <a:r>
              <a:rPr lang="ru-RU" sz="2200" dirty="0"/>
              <a:t> – это свойство частиц. Заряды бывают положительными и отрицательными. Из положительных и отрицательных частиц состоят атомы</a:t>
            </a:r>
            <a:r>
              <a:rPr lang="ru-RU" sz="2200" dirty="0" smtClean="0"/>
              <a:t>.</a:t>
            </a:r>
          </a:p>
          <a:p>
            <a:pPr marL="0" indent="0" algn="just">
              <a:buNone/>
            </a:pPr>
            <a:r>
              <a:rPr lang="ru-RU" sz="2200" dirty="0" smtClean="0"/>
              <a:t>Самый простой способ получения статического электричества – это потереть два предмета между собой.</a:t>
            </a:r>
            <a:endParaRPr lang="ru-RU" sz="22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859" y="4353867"/>
            <a:ext cx="2962201" cy="174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24128" y="4152754"/>
            <a:ext cx="3086471" cy="2265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+mn-lt"/>
                <a:cs typeface="+mn-cs"/>
              </a:rPr>
              <a:t>Предметы, имеющие противоположные заряды (положительный и отрицательный), притягиваются, а одноименные заряды – отталкиваются. </a:t>
            </a:r>
            <a:endParaRPr lang="ru-RU" sz="2200" dirty="0">
              <a:latin typeface="+mn-lt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398"/>
            <a:ext cx="2292846" cy="317941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54314"/>
            <a:ext cx="1627205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91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6"/>
          <p:cNvSpPr>
            <a:spLocks noGrp="1"/>
          </p:cNvSpPr>
          <p:nvPr>
            <p:ph type="title" idx="4294967295"/>
          </p:nvPr>
        </p:nvSpPr>
        <p:spPr>
          <a:xfrm>
            <a:off x="2151112" y="188640"/>
            <a:ext cx="5544616" cy="782960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Молния</a:t>
            </a:r>
            <a:endParaRPr lang="ru-RU" sz="2800" b="1" dirty="0">
              <a:solidFill>
                <a:schemeClr val="hlin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5757" y="1340768"/>
            <a:ext cx="4861846" cy="3231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61864" y="1340768"/>
            <a:ext cx="3168352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+mn-lt"/>
              </a:rPr>
              <a:t>Молния - это сильный электрический разряд, который исходит из облака в направлении другого облака или в направлении земли, в результате образования статического электричества в этих облаках.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5155" y="2060847"/>
            <a:ext cx="1910832" cy="15998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683221"/>
            <a:ext cx="2690986" cy="269098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933056"/>
            <a:ext cx="2408312" cy="29028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869160"/>
            <a:ext cx="1600200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08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6"/>
          <p:cNvSpPr>
            <a:spLocks noGrp="1"/>
          </p:cNvSpPr>
          <p:nvPr>
            <p:ph type="title" idx="4294967295"/>
          </p:nvPr>
        </p:nvSpPr>
        <p:spPr>
          <a:xfrm>
            <a:off x="1619672" y="188640"/>
            <a:ext cx="6076056" cy="782960"/>
          </a:xfrm>
        </p:spPr>
        <p:txBody>
          <a:bodyPr/>
          <a:lstStyle/>
          <a:p>
            <a:pPr eaLnBrk="1" hangingPunct="1"/>
            <a:r>
              <a:rPr lang="ru-RU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b="1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этап. Практическое исследование проблемы:</a:t>
            </a:r>
          </a:p>
        </p:txBody>
      </p:sp>
      <p:sp>
        <p:nvSpPr>
          <p:cNvPr id="15362" name="Rectangle 7"/>
          <p:cNvSpPr>
            <a:spLocks noGrp="1"/>
          </p:cNvSpPr>
          <p:nvPr>
            <p:ph type="body" idx="4294967295"/>
          </p:nvPr>
        </p:nvSpPr>
        <p:spPr>
          <a:xfrm>
            <a:off x="1835696" y="980728"/>
            <a:ext cx="6336704" cy="1152128"/>
          </a:xfrm>
        </p:spPr>
        <p:txBody>
          <a:bodyPr/>
          <a:lstStyle/>
          <a:p>
            <a:pPr marL="0" indent="0" algn="just">
              <a:buNone/>
            </a:pPr>
            <a:r>
              <a:rPr lang="ru-RU" sz="2200" dirty="0"/>
              <a:t>Для начала я провела опрос, знают ли мои сверстники о явлении статическое электричество. В опросе приняли участие 10 человек.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0" y="3308006"/>
            <a:ext cx="2292846" cy="3179413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87" t="55651" r="42718" b="30945"/>
          <a:stretch/>
        </p:blipFill>
        <p:spPr bwMode="auto">
          <a:xfrm>
            <a:off x="1826451" y="2132856"/>
            <a:ext cx="5796802" cy="1486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09186" y="3789040"/>
            <a:ext cx="5742384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+mn-lt"/>
              </a:rPr>
              <a:t>Из результатов опроса я поняла, что большинство моих сверстников не имеют представления о статическом электричестве.  Поэтому, мы с мамой решили  пригласить моих друзей домой и решили рассказать об этом явлении, как оно возникает, где его можно увидеть и даже ощутить на себе. Для этого мы провели несколько удивительных опытов</a:t>
            </a:r>
            <a:r>
              <a:rPr lang="ru-RU" sz="2000" dirty="0"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651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6"/>
          <p:cNvSpPr>
            <a:spLocks noGrp="1"/>
          </p:cNvSpPr>
          <p:nvPr>
            <p:ph type="title" idx="4294967295"/>
          </p:nvPr>
        </p:nvSpPr>
        <p:spPr>
          <a:xfrm>
            <a:off x="2151112" y="188640"/>
            <a:ext cx="5544616" cy="782960"/>
          </a:xfrm>
        </p:spPr>
        <p:txBody>
          <a:bodyPr/>
          <a:lstStyle/>
          <a:p>
            <a:pPr eaLnBrk="1" hangingPunct="1"/>
            <a:r>
              <a:rPr lang="ru-RU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№1.  </a:t>
            </a:r>
            <a:r>
              <a:rPr lang="ru-RU" sz="2800" b="1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Волшебный шарик</a:t>
            </a:r>
            <a:endParaRPr lang="ru-RU" sz="2800" b="1" dirty="0">
              <a:solidFill>
                <a:schemeClr val="hlin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1864" y="1340768"/>
            <a:ext cx="3872442" cy="28253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Нам понадобятся:</a:t>
            </a:r>
          </a:p>
          <a:p>
            <a:r>
              <a:rPr lang="ru-RU" sz="2400" dirty="0"/>
              <a:t>воздушный шарик</a:t>
            </a:r>
          </a:p>
          <a:p>
            <a:r>
              <a:rPr lang="ru-RU" sz="2400" dirty="0"/>
              <a:t>-  ассистент ( в роли ассистента выступала я </a:t>
            </a:r>
            <a:r>
              <a:rPr lang="ru-RU" sz="2400" dirty="0" smtClean="0"/>
              <a:t>сама)</a:t>
            </a:r>
          </a:p>
          <a:p>
            <a:pPr marL="342900" indent="-342900">
              <a:buFontTx/>
              <a:buChar char="-"/>
            </a:pPr>
            <a:endParaRPr lang="ru-RU" sz="2400" dirty="0" smtClean="0"/>
          </a:p>
          <a:p>
            <a:endParaRPr lang="ru-RU" sz="2400" dirty="0"/>
          </a:p>
          <a:p>
            <a:r>
              <a:rPr lang="ru-RU" sz="2400" dirty="0" smtClean="0"/>
              <a:t> </a:t>
            </a:r>
            <a:endParaRPr lang="ru-RU" sz="2400" dirty="0">
              <a:latin typeface="+mn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5373216"/>
            <a:ext cx="1247800" cy="115421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4630" y="1052736"/>
            <a:ext cx="4741675" cy="34563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80120" y="3429000"/>
            <a:ext cx="4572000" cy="29731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/>
              <a:t>Начинаем научное волшебство!</a:t>
            </a:r>
          </a:p>
          <a:p>
            <a:r>
              <a:rPr lang="ru-RU" sz="2400" dirty="0"/>
              <a:t>1. Я взяла воздушный шарик и потерла о  свои волосы.</a:t>
            </a:r>
          </a:p>
          <a:p>
            <a:r>
              <a:rPr lang="ru-RU" sz="2400" dirty="0"/>
              <a:t>2. Поднесла шарик над головой на расстоянии  5-7 сантиметров.</a:t>
            </a:r>
          </a:p>
          <a:p>
            <a:r>
              <a:rPr lang="ru-RU" sz="2400" dirty="0"/>
              <a:t>3. Мои волосы поднимаются в сторону ли­нейки.</a:t>
            </a:r>
          </a:p>
        </p:txBody>
      </p:sp>
    </p:spTree>
    <p:extLst>
      <p:ext uri="{BB962C8B-B14F-4D97-AF65-F5344CB8AC3E}">
        <p14:creationId xmlns:p14="http://schemas.microsoft.com/office/powerpoint/2010/main" val="698174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</TotalTime>
  <Words>694</Words>
  <Application>Microsoft Office PowerPoint</Application>
  <PresentationFormat>Экран (4:3)</PresentationFormat>
  <Paragraphs>94</Paragraphs>
  <Slides>15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Тема исследовательской работы: «Волшебство с электричеством».</vt:lpstr>
      <vt:lpstr>Введение.  Отыщи всему начало, и ты многое поймёшь. К. Прутков</vt:lpstr>
      <vt:lpstr>Цель исследования: </vt:lpstr>
      <vt:lpstr>Гипотезы:</vt:lpstr>
      <vt:lpstr>Задачи исследования:</vt:lpstr>
      <vt:lpstr>1 этап. Теоретическое исследование проблемы:</vt:lpstr>
      <vt:lpstr>Молния</vt:lpstr>
      <vt:lpstr>2 этап. Практическое исследование проблемы:</vt:lpstr>
      <vt:lpstr>Опыт №1.  Волшебный шарик</vt:lpstr>
      <vt:lpstr>Презентация PowerPoint</vt:lpstr>
      <vt:lpstr>Опыт №2. Притягивание бумаги </vt:lpstr>
      <vt:lpstr>Презентация PowerPoint</vt:lpstr>
      <vt:lpstr>Презентация PowerPoint</vt:lpstr>
      <vt:lpstr>3 этап. Практическое использование результатов</vt:lpstr>
      <vt:lpstr>Вывод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www.MRMARKER.ru</dc:creator>
  <cp:lastModifiedBy>Наталья</cp:lastModifiedBy>
  <cp:revision>45</cp:revision>
  <dcterms:created xsi:type="dcterms:W3CDTF">2012-08-01T11:30:26Z</dcterms:created>
  <dcterms:modified xsi:type="dcterms:W3CDTF">2016-02-03T15:47:25Z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138362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