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9"/>
  </p:notesMasterIdLst>
  <p:sldIdLst>
    <p:sldId id="256" r:id="rId2"/>
    <p:sldId id="275" r:id="rId3"/>
    <p:sldId id="260" r:id="rId4"/>
    <p:sldId id="276" r:id="rId5"/>
    <p:sldId id="259" r:id="rId6"/>
    <p:sldId id="258" r:id="rId7"/>
    <p:sldId id="261" r:id="rId8"/>
    <p:sldId id="263" r:id="rId9"/>
    <p:sldId id="262" r:id="rId10"/>
    <p:sldId id="269" r:id="rId11"/>
    <p:sldId id="268" r:id="rId12"/>
    <p:sldId id="267" r:id="rId13"/>
    <p:sldId id="272" r:id="rId14"/>
    <p:sldId id="271" r:id="rId15"/>
    <p:sldId id="278" r:id="rId16"/>
    <p:sldId id="270" r:id="rId17"/>
    <p:sldId id="26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1" d="100"/>
          <a:sy n="111" d="100"/>
        </p:scale>
        <p:origin x="-151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опрошенные</c:v>
                </c:pt>
              </c:strCache>
            </c:strRef>
          </c:tx>
          <c:invertIfNegative val="0"/>
          <c:cat>
            <c:strRef>
              <c:f>Лист1!$A$2:$A$6</c:f>
              <c:strCache>
                <c:ptCount val="5"/>
                <c:pt idx="0">
                  <c:v>7 а</c:v>
                </c:pt>
                <c:pt idx="1">
                  <c:v>7 б</c:v>
                </c:pt>
                <c:pt idx="2">
                  <c:v>7 в</c:v>
                </c:pt>
                <c:pt idx="3">
                  <c:v>8 б</c:v>
                </c:pt>
                <c:pt idx="4">
                  <c:v>8 в</c:v>
                </c:pt>
              </c:strCache>
            </c:strRef>
          </c:cat>
          <c:val>
            <c:numRef>
              <c:f>Лист1!$B$2:$B$6</c:f>
              <c:numCache>
                <c:formatCode>General</c:formatCode>
                <c:ptCount val="5"/>
                <c:pt idx="0">
                  <c:v>23</c:v>
                </c:pt>
                <c:pt idx="1">
                  <c:v>25</c:v>
                </c:pt>
                <c:pt idx="2">
                  <c:v>23</c:v>
                </c:pt>
                <c:pt idx="3">
                  <c:v>24</c:v>
                </c:pt>
                <c:pt idx="4">
                  <c:v>23</c:v>
                </c:pt>
              </c:numCache>
            </c:numRef>
          </c:val>
        </c:ser>
        <c:ser>
          <c:idx val="1"/>
          <c:order val="1"/>
          <c:tx>
            <c:strRef>
              <c:f>Лист1!$C$1</c:f>
              <c:strCache>
                <c:ptCount val="1"/>
                <c:pt idx="0">
                  <c:v>пословицы</c:v>
                </c:pt>
              </c:strCache>
            </c:strRef>
          </c:tx>
          <c:invertIfNegative val="0"/>
          <c:cat>
            <c:strRef>
              <c:f>Лист1!$A$2:$A$6</c:f>
              <c:strCache>
                <c:ptCount val="5"/>
                <c:pt idx="0">
                  <c:v>7 а</c:v>
                </c:pt>
                <c:pt idx="1">
                  <c:v>7 б</c:v>
                </c:pt>
                <c:pt idx="2">
                  <c:v>7 в</c:v>
                </c:pt>
                <c:pt idx="3">
                  <c:v>8 б</c:v>
                </c:pt>
                <c:pt idx="4">
                  <c:v>8 в</c:v>
                </c:pt>
              </c:strCache>
            </c:strRef>
          </c:cat>
          <c:val>
            <c:numRef>
              <c:f>Лист1!$C$2:$C$6</c:f>
              <c:numCache>
                <c:formatCode>General</c:formatCode>
                <c:ptCount val="5"/>
                <c:pt idx="0">
                  <c:v>73</c:v>
                </c:pt>
                <c:pt idx="1">
                  <c:v>96</c:v>
                </c:pt>
                <c:pt idx="2">
                  <c:v>62</c:v>
                </c:pt>
                <c:pt idx="3">
                  <c:v>75</c:v>
                </c:pt>
                <c:pt idx="4">
                  <c:v>96</c:v>
                </c:pt>
              </c:numCache>
            </c:numRef>
          </c:val>
        </c:ser>
        <c:ser>
          <c:idx val="2"/>
          <c:order val="2"/>
          <c:tx>
            <c:strRef>
              <c:f>Лист1!$D$1</c:f>
              <c:strCache>
                <c:ptCount val="1"/>
                <c:pt idx="0">
                  <c:v>пословицы с старинными русскими мерами</c:v>
                </c:pt>
              </c:strCache>
            </c:strRef>
          </c:tx>
          <c:invertIfNegative val="0"/>
          <c:cat>
            <c:strRef>
              <c:f>Лист1!$A$2:$A$6</c:f>
              <c:strCache>
                <c:ptCount val="5"/>
                <c:pt idx="0">
                  <c:v>7 а</c:v>
                </c:pt>
                <c:pt idx="1">
                  <c:v>7 б</c:v>
                </c:pt>
                <c:pt idx="2">
                  <c:v>7 в</c:v>
                </c:pt>
                <c:pt idx="3">
                  <c:v>8 б</c:v>
                </c:pt>
                <c:pt idx="4">
                  <c:v>8 в</c:v>
                </c:pt>
              </c:strCache>
            </c:strRef>
          </c:cat>
          <c:val>
            <c:numRef>
              <c:f>Лист1!$D$2:$D$6</c:f>
              <c:numCache>
                <c:formatCode>General</c:formatCode>
                <c:ptCount val="5"/>
                <c:pt idx="1">
                  <c:v>3</c:v>
                </c:pt>
                <c:pt idx="3">
                  <c:v>2</c:v>
                </c:pt>
                <c:pt idx="4">
                  <c:v>3</c:v>
                </c:pt>
              </c:numCache>
            </c:numRef>
          </c:val>
        </c:ser>
        <c:dLbls>
          <c:showLegendKey val="0"/>
          <c:showVal val="0"/>
          <c:showCatName val="0"/>
          <c:showSerName val="0"/>
          <c:showPercent val="0"/>
          <c:showBubbleSize val="0"/>
        </c:dLbls>
        <c:gapWidth val="150"/>
        <c:axId val="44738560"/>
        <c:axId val="36945920"/>
      </c:barChart>
      <c:catAx>
        <c:axId val="44738560"/>
        <c:scaling>
          <c:orientation val="minMax"/>
        </c:scaling>
        <c:delete val="0"/>
        <c:axPos val="b"/>
        <c:numFmt formatCode="General" sourceLinked="0"/>
        <c:majorTickMark val="out"/>
        <c:minorTickMark val="none"/>
        <c:tickLblPos val="nextTo"/>
        <c:crossAx val="36945920"/>
        <c:crosses val="autoZero"/>
        <c:auto val="1"/>
        <c:lblAlgn val="ctr"/>
        <c:lblOffset val="100"/>
        <c:noMultiLvlLbl val="0"/>
      </c:catAx>
      <c:valAx>
        <c:axId val="36945920"/>
        <c:scaling>
          <c:orientation val="minMax"/>
        </c:scaling>
        <c:delete val="0"/>
        <c:axPos val="l"/>
        <c:majorGridlines/>
        <c:numFmt formatCode="General" sourceLinked="1"/>
        <c:majorTickMark val="out"/>
        <c:minorTickMark val="none"/>
        <c:tickLblPos val="nextTo"/>
        <c:crossAx val="44738560"/>
        <c:crosses val="autoZero"/>
        <c:crossBetween val="between"/>
      </c:valAx>
    </c:plotArea>
    <c:legend>
      <c:legendPos val="r"/>
      <c:layout>
        <c:manualLayout>
          <c:xMode val="edge"/>
          <c:yMode val="edge"/>
          <c:x val="0.64992672790901163"/>
          <c:y val="1.8049197485706363E-2"/>
          <c:w val="0.35007327209098876"/>
          <c:h val="0.50377035782219171"/>
        </c:manualLayout>
      </c:layout>
      <c:overlay val="0"/>
    </c:legend>
    <c:plotVisOnly val="1"/>
    <c:dispBlanksAs val="gap"/>
    <c:showDLblsOverMax val="0"/>
  </c:chart>
  <c:txPr>
    <a:bodyPr/>
    <a:lstStyle/>
    <a:p>
      <a:pPr>
        <a:defRPr sz="1800"/>
      </a:pPr>
      <a:endParaRPr lang="ru-RU"/>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037FDC-6159-40E0-AAC2-6CFE9E7F3342}" type="datetimeFigureOut">
              <a:rPr lang="ru-RU" smtClean="0"/>
              <a:pPr/>
              <a:t>03.02.2016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21B929-FF5C-4F8E-911C-E23768382F04}" type="slidenum">
              <a:rPr lang="ru-RU" smtClean="0"/>
              <a:pPr/>
              <a:t>‹#›</a:t>
            </a:fld>
            <a:endParaRPr lang="ru-RU"/>
          </a:p>
        </p:txBody>
      </p:sp>
    </p:spTree>
    <p:extLst>
      <p:ext uri="{BB962C8B-B14F-4D97-AF65-F5344CB8AC3E}">
        <p14:creationId xmlns:p14="http://schemas.microsoft.com/office/powerpoint/2010/main" val="2538569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A21B929-FF5C-4F8E-911C-E23768382F04}" type="slidenum">
              <a:rPr lang="ru-RU" smtClean="0"/>
              <a:pPr/>
              <a:t>4</a:t>
            </a:fld>
            <a:endParaRPr lang="ru-RU"/>
          </a:p>
        </p:txBody>
      </p:sp>
    </p:spTree>
    <p:extLst>
      <p:ext uri="{BB962C8B-B14F-4D97-AF65-F5344CB8AC3E}">
        <p14:creationId xmlns:p14="http://schemas.microsoft.com/office/powerpoint/2010/main" val="2583749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A21B929-FF5C-4F8E-911C-E23768382F04}" type="slidenum">
              <a:rPr lang="ru-RU" smtClean="0"/>
              <a:pPr/>
              <a:t>5</a:t>
            </a:fld>
            <a:endParaRPr lang="ru-RU"/>
          </a:p>
        </p:txBody>
      </p:sp>
    </p:spTree>
    <p:extLst>
      <p:ext uri="{BB962C8B-B14F-4D97-AF65-F5344CB8AC3E}">
        <p14:creationId xmlns:p14="http://schemas.microsoft.com/office/powerpoint/2010/main" val="212273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0B117AE-3D77-4644-9519-ABA776AF42E1}" type="datetimeFigureOut">
              <a:rPr lang="ru-RU" smtClean="0"/>
              <a:pPr/>
              <a:t>03.02.2016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4BDCF2-2207-4146-BF49-8ECD101F2A1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B117AE-3D77-4644-9519-ABA776AF42E1}" type="datetimeFigureOut">
              <a:rPr lang="ru-RU" smtClean="0"/>
              <a:pPr/>
              <a:t>03.02.2016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4BDCF2-2207-4146-BF49-8ECD101F2A1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7" name="TextBox 6"/>
          <p:cNvSpPr txBox="1"/>
          <p:nvPr/>
        </p:nvSpPr>
        <p:spPr>
          <a:xfrm>
            <a:off x="1142976" y="2214554"/>
            <a:ext cx="5712793" cy="2862322"/>
          </a:xfrm>
          <a:prstGeom prst="rect">
            <a:avLst/>
          </a:prstGeom>
          <a:noFill/>
        </p:spPr>
        <p:txBody>
          <a:bodyPr wrap="square" rtlCol="0">
            <a:spAutoFit/>
          </a:bodyPr>
          <a:lstStyle/>
          <a:p>
            <a:pPr algn="ctr"/>
            <a:r>
              <a:rPr lang="ru-RU" sz="6000" b="1" dirty="0"/>
              <a:t>«Математика в пословицах и поговорках»</a:t>
            </a:r>
            <a:r>
              <a:rPr lang="ru-RU" sz="6000" dirty="0"/>
              <a:t> </a:t>
            </a:r>
          </a:p>
        </p:txBody>
      </p:sp>
      <p:sp>
        <p:nvSpPr>
          <p:cNvPr id="1028" name="Rectangle 4"/>
          <p:cNvSpPr>
            <a:spLocks noChangeArrowheads="1"/>
          </p:cNvSpPr>
          <p:nvPr/>
        </p:nvSpPr>
        <p:spPr bwMode="auto">
          <a:xfrm>
            <a:off x="428596" y="138499"/>
            <a:ext cx="842968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Муниципальное автономное общеобразовательное учреждение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«Гимназия №1» г. Сыктывкара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(МАОУ «Гимназия №1» г. Сыктывкара)</a:t>
            </a:r>
          </a:p>
        </p:txBody>
      </p:sp>
      <p:sp>
        <p:nvSpPr>
          <p:cNvPr id="1029" name="Rectangle 5"/>
          <p:cNvSpPr>
            <a:spLocks noChangeArrowheads="1"/>
          </p:cNvSpPr>
          <p:nvPr/>
        </p:nvSpPr>
        <p:spPr bwMode="auto">
          <a:xfrm>
            <a:off x="2357422" y="5643578"/>
            <a:ext cx="471490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Работу выполнила: </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ученица 9в класса</a:t>
            </a:r>
            <a:r>
              <a:rPr lang="ru-RU" sz="1200" dirty="0">
                <a:latin typeface="Times New Roman" pitchFamily="18" charset="0"/>
                <a:ea typeface="Times New Roman" pitchFamily="18" charset="0"/>
                <a:cs typeface="Times New Roman" pitchFamily="18" charset="0"/>
              </a:rPr>
              <a:t> </a:t>
            </a: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Иванова Виталия</a:t>
            </a: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Учитель математики: Скворцова Л.П</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1029"/>
                                        </p:tgtEl>
                                        <p:attrNameLst>
                                          <p:attrName>style.visibility</p:attrName>
                                        </p:attrNameLst>
                                      </p:cBhvr>
                                      <p:to>
                                        <p:strVal val="visible"/>
                                      </p:to>
                                    </p:set>
                                    <p:anim calcmode="lin" valueType="num">
                                      <p:cBhvr>
                                        <p:cTn id="16" dur="500" fill="hold"/>
                                        <p:tgtEl>
                                          <p:spTgt spid="1029"/>
                                        </p:tgtEl>
                                        <p:attrNameLst>
                                          <p:attrName>ppt_w</p:attrName>
                                        </p:attrNameLst>
                                      </p:cBhvr>
                                      <p:tavLst>
                                        <p:tav tm="0">
                                          <p:val>
                                            <p:fltVal val="0"/>
                                          </p:val>
                                        </p:tav>
                                        <p:tav tm="100000">
                                          <p:val>
                                            <p:strVal val="#ppt_w"/>
                                          </p:val>
                                        </p:tav>
                                      </p:tavLst>
                                    </p:anim>
                                    <p:anim calcmode="lin" valueType="num">
                                      <p:cBhvr>
                                        <p:cTn id="17" dur="500" fill="hold"/>
                                        <p:tgtEl>
                                          <p:spTgt spid="10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28" grpId="0"/>
      <p:bldP spid="10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25601" name="Rectangle 1"/>
          <p:cNvSpPr>
            <a:spLocks noChangeArrowheads="1"/>
          </p:cNvSpPr>
          <p:nvPr/>
        </p:nvSpPr>
        <p:spPr bwMode="auto">
          <a:xfrm>
            <a:off x="1071538" y="214290"/>
            <a:ext cx="7787325"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Старинные русские меры в пословицах и поговорках</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5602" name="Rectangle 2"/>
          <p:cNvSpPr>
            <a:spLocks noChangeArrowheads="1"/>
          </p:cNvSpPr>
          <p:nvPr/>
        </p:nvSpPr>
        <p:spPr bwMode="auto">
          <a:xfrm>
            <a:off x="428596" y="642918"/>
            <a:ext cx="850112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современном русском языке старинные единицы измерения и слова, их обозначающие сохранились, в основном, в виде пословиц и поговорок.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Один, как перст</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человек, не имеющий ни родных, ни близких, ни друзей.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Не указывай на людей перстом! Не указали бы тебя шестом</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Если будешь кого то обвинять (показывать на него пальцем), то тебя могут обвинить в чем-то значительно худшем или сделать это в еще более грубой манере.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От горшка два вершка, а уже указчик</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молодой человек, не имеющий жизненного опыта, но самонадеянно поучающий всех. </a:t>
            </a:r>
          </a:p>
        </p:txBody>
      </p:sp>
      <p:pic>
        <p:nvPicPr>
          <p:cNvPr id="25603" name="Picture 3" descr="C:\Users\Иванов\Downloads\5.jpg"/>
          <p:cNvPicPr>
            <a:picLocks noChangeAspect="1" noChangeArrowheads="1"/>
          </p:cNvPicPr>
          <p:nvPr/>
        </p:nvPicPr>
        <p:blipFill>
          <a:blip r:embed="rId3" cstate="print"/>
          <a:srcRect/>
          <a:stretch>
            <a:fillRect/>
          </a:stretch>
        </p:blipFill>
        <p:spPr bwMode="auto">
          <a:xfrm>
            <a:off x="785786" y="3000372"/>
            <a:ext cx="5416562" cy="36234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p:cTn id="7" dur="500" fill="hold"/>
                                        <p:tgtEl>
                                          <p:spTgt spid="25601"/>
                                        </p:tgtEl>
                                        <p:attrNameLst>
                                          <p:attrName>ppt_w</p:attrName>
                                        </p:attrNameLst>
                                      </p:cBhvr>
                                      <p:tavLst>
                                        <p:tav tm="0">
                                          <p:val>
                                            <p:fltVal val="0"/>
                                          </p:val>
                                        </p:tav>
                                        <p:tav tm="100000">
                                          <p:val>
                                            <p:strVal val="#ppt_w"/>
                                          </p:val>
                                        </p:tav>
                                      </p:tavLst>
                                    </p:anim>
                                    <p:anim calcmode="lin" valueType="num">
                                      <p:cBhvr>
                                        <p:cTn id="8" dur="500" fill="hold"/>
                                        <p:tgtEl>
                                          <p:spTgt spid="2560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fade">
                                      <p:cBhvr>
                                        <p:cTn id="12" dur="2000"/>
                                        <p:tgtEl>
                                          <p:spTgt spid="25602"/>
                                        </p:tgtEl>
                                      </p:cBhvr>
                                    </p:animEffect>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25603"/>
                                        </p:tgtEl>
                                        <p:attrNameLst>
                                          <p:attrName>style.visibility</p:attrName>
                                        </p:attrNameLst>
                                      </p:cBhvr>
                                      <p:to>
                                        <p:strVal val="visible"/>
                                      </p:to>
                                    </p:set>
                                    <p:animEffect transition="in" filter="fade">
                                      <p:cBhvr>
                                        <p:cTn id="16" dur="1000"/>
                                        <p:tgtEl>
                                          <p:spTgt spid="25603"/>
                                        </p:tgtEl>
                                      </p:cBhvr>
                                    </p:animEffect>
                                    <p:anim calcmode="lin" valueType="num">
                                      <p:cBhvr>
                                        <p:cTn id="17" dur="1000" fill="hold"/>
                                        <p:tgtEl>
                                          <p:spTgt spid="25603"/>
                                        </p:tgtEl>
                                        <p:attrNameLst>
                                          <p:attrName>ppt_x</p:attrName>
                                        </p:attrNameLst>
                                      </p:cBhvr>
                                      <p:tavLst>
                                        <p:tav tm="0">
                                          <p:val>
                                            <p:strVal val="#ppt_x"/>
                                          </p:val>
                                        </p:tav>
                                        <p:tav tm="100000">
                                          <p:val>
                                            <p:strVal val="#ppt_x"/>
                                          </p:val>
                                        </p:tav>
                                      </p:tavLst>
                                    </p:anim>
                                    <p:anim calcmode="lin" valueType="num">
                                      <p:cBhvr>
                                        <p:cTn id="18"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256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3" name="Прямоугольник 2"/>
          <p:cNvSpPr/>
          <p:nvPr/>
        </p:nvSpPr>
        <p:spPr>
          <a:xfrm>
            <a:off x="571472" y="214290"/>
            <a:ext cx="8358246" cy="646331"/>
          </a:xfrm>
          <a:prstGeom prst="rect">
            <a:avLst/>
          </a:prstGeom>
        </p:spPr>
        <p:txBody>
          <a:bodyPr wrap="square">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У нее суббота через пятницу на два вершка вылезла</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 неаккуратной женщине, у которой нижняя рубашка длинней юбки. </a:t>
            </a:r>
          </a:p>
        </p:txBody>
      </p:sp>
      <p:pic>
        <p:nvPicPr>
          <p:cNvPr id="26625" name="Picture 1" descr="C:\Users\Иванов\Downloads\6.jpg"/>
          <p:cNvPicPr>
            <a:picLocks noChangeAspect="1" noChangeArrowheads="1"/>
          </p:cNvPicPr>
          <p:nvPr/>
        </p:nvPicPr>
        <p:blipFill>
          <a:blip r:embed="rId3" cstate="print"/>
          <a:srcRect/>
          <a:stretch>
            <a:fillRect/>
          </a:stretch>
        </p:blipFill>
        <p:spPr bwMode="auto">
          <a:xfrm>
            <a:off x="6357950" y="642918"/>
            <a:ext cx="1985960" cy="2623728"/>
          </a:xfrm>
          <a:prstGeom prst="rect">
            <a:avLst/>
          </a:prstGeom>
          <a:noFill/>
        </p:spPr>
      </p:pic>
      <p:sp>
        <p:nvSpPr>
          <p:cNvPr id="5" name="Прямоугольник 4"/>
          <p:cNvSpPr/>
          <p:nvPr/>
        </p:nvSpPr>
        <p:spPr>
          <a:xfrm>
            <a:off x="571472" y="1071546"/>
            <a:ext cx="5440688" cy="1200329"/>
          </a:xfrm>
          <a:prstGeom prst="rect">
            <a:avLst/>
          </a:prstGeom>
        </p:spPr>
        <p:txBody>
          <a:bodyPr wrap="square">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Сам с ноготок, а борода с локоток</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 человеке незавидной внешности, но пользующемся авторитетом благодаря своему уму, социальному положению или жизненному опыту.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6626" name="Picture 2" descr="C:\Users\Иванов\Downloads\7.jpg"/>
          <p:cNvPicPr>
            <a:picLocks noChangeAspect="1" noChangeArrowheads="1"/>
          </p:cNvPicPr>
          <p:nvPr/>
        </p:nvPicPr>
        <p:blipFill>
          <a:blip r:embed="rId4" cstate="print"/>
          <a:srcRect/>
          <a:stretch>
            <a:fillRect/>
          </a:stretch>
        </p:blipFill>
        <p:spPr bwMode="auto">
          <a:xfrm>
            <a:off x="1500166" y="3143248"/>
            <a:ext cx="3662368" cy="34743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6625"/>
                                        </p:tgtEl>
                                        <p:attrNameLst>
                                          <p:attrName>style.visibility</p:attrName>
                                        </p:attrNameLst>
                                      </p:cBhvr>
                                      <p:to>
                                        <p:strVal val="visible"/>
                                      </p:to>
                                    </p:set>
                                    <p:animEffect transition="in" filter="fade">
                                      <p:cBhvr>
                                        <p:cTn id="11" dur="1000"/>
                                        <p:tgtEl>
                                          <p:spTgt spid="26625"/>
                                        </p:tgtEl>
                                      </p:cBhvr>
                                    </p:animEffect>
                                    <p:anim calcmode="lin" valueType="num">
                                      <p:cBhvr>
                                        <p:cTn id="12" dur="1000" fill="hold"/>
                                        <p:tgtEl>
                                          <p:spTgt spid="26625"/>
                                        </p:tgtEl>
                                        <p:attrNameLst>
                                          <p:attrName>ppt_x</p:attrName>
                                        </p:attrNameLst>
                                      </p:cBhvr>
                                      <p:tavLst>
                                        <p:tav tm="0">
                                          <p:val>
                                            <p:strVal val="#ppt_x"/>
                                          </p:val>
                                        </p:tav>
                                        <p:tav tm="100000">
                                          <p:val>
                                            <p:strVal val="#ppt_x"/>
                                          </p:val>
                                        </p:tav>
                                      </p:tavLst>
                                    </p:anim>
                                    <p:anim calcmode="lin" valueType="num">
                                      <p:cBhvr>
                                        <p:cTn id="13" dur="1000" fill="hold"/>
                                        <p:tgtEl>
                                          <p:spTgt spid="2662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par>
                          <p:cTn id="18" fill="hold">
                            <p:stCondLst>
                              <p:cond delay="5000"/>
                            </p:stCondLst>
                            <p:childTnLst>
                              <p:par>
                                <p:cTn id="19" presetID="42" presetClass="entr" presetSubtype="0" fill="hold" nodeType="afterEffect">
                                  <p:stCondLst>
                                    <p:cond delay="0"/>
                                  </p:stCondLst>
                                  <p:childTnLst>
                                    <p:set>
                                      <p:cBhvr>
                                        <p:cTn id="20" dur="1" fill="hold">
                                          <p:stCondLst>
                                            <p:cond delay="0"/>
                                          </p:stCondLst>
                                        </p:cTn>
                                        <p:tgtEl>
                                          <p:spTgt spid="26626"/>
                                        </p:tgtEl>
                                        <p:attrNameLst>
                                          <p:attrName>style.visibility</p:attrName>
                                        </p:attrNameLst>
                                      </p:cBhvr>
                                      <p:to>
                                        <p:strVal val="visible"/>
                                      </p:to>
                                    </p:set>
                                    <p:animEffect transition="in" filter="fade">
                                      <p:cBhvr>
                                        <p:cTn id="21" dur="1000"/>
                                        <p:tgtEl>
                                          <p:spTgt spid="26626"/>
                                        </p:tgtEl>
                                      </p:cBhvr>
                                    </p:animEffect>
                                    <p:anim calcmode="lin" valueType="num">
                                      <p:cBhvr>
                                        <p:cTn id="22" dur="1000" fill="hold"/>
                                        <p:tgtEl>
                                          <p:spTgt spid="26626"/>
                                        </p:tgtEl>
                                        <p:attrNameLst>
                                          <p:attrName>ppt_x</p:attrName>
                                        </p:attrNameLst>
                                      </p:cBhvr>
                                      <p:tavLst>
                                        <p:tav tm="0">
                                          <p:val>
                                            <p:strVal val="#ppt_x"/>
                                          </p:val>
                                        </p:tav>
                                        <p:tav tm="100000">
                                          <p:val>
                                            <p:strVal val="#ppt_x"/>
                                          </p:val>
                                        </p:tav>
                                      </p:tavLst>
                                    </p:anim>
                                    <p:anim calcmode="lin" valueType="num">
                                      <p:cBhvr>
                                        <p:cTn id="23"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27649" name="Rectangle 1"/>
          <p:cNvSpPr>
            <a:spLocks noChangeArrowheads="1"/>
          </p:cNvSpPr>
          <p:nvPr/>
        </p:nvSpPr>
        <p:spPr bwMode="auto">
          <a:xfrm>
            <a:off x="500034" y="142852"/>
            <a:ext cx="864396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Москва верстой далека, а сердцу рядом</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так русские люди характеризовали свое отношение к столице. </a:t>
            </a:r>
          </a:p>
        </p:txBody>
      </p:sp>
      <p:pic>
        <p:nvPicPr>
          <p:cNvPr id="27650" name="Picture 2" descr="C:\Users\Иванов\Downloads\москва.gif"/>
          <p:cNvPicPr>
            <a:picLocks noChangeAspect="1" noChangeArrowheads="1"/>
          </p:cNvPicPr>
          <p:nvPr/>
        </p:nvPicPr>
        <p:blipFill>
          <a:blip r:embed="rId3" cstate="print"/>
          <a:srcRect/>
          <a:stretch>
            <a:fillRect/>
          </a:stretch>
        </p:blipFill>
        <p:spPr bwMode="auto">
          <a:xfrm>
            <a:off x="6837898" y="500042"/>
            <a:ext cx="2059619" cy="2867020"/>
          </a:xfrm>
          <a:prstGeom prst="rect">
            <a:avLst/>
          </a:prstGeom>
          <a:noFill/>
        </p:spPr>
      </p:pic>
      <p:sp>
        <p:nvSpPr>
          <p:cNvPr id="5" name="Прямоугольник 4"/>
          <p:cNvSpPr/>
          <p:nvPr/>
        </p:nvSpPr>
        <p:spPr>
          <a:xfrm>
            <a:off x="571472" y="928670"/>
            <a:ext cx="5857916" cy="923330"/>
          </a:xfrm>
          <a:prstGeom prst="rect">
            <a:avLst/>
          </a:prstGeom>
        </p:spPr>
        <p:txBody>
          <a:bodyPr wrap="square">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Любовь не верстами меряется. Сто верст молодцу не крюк</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расстояние не может быть препятствием для любви. </a:t>
            </a:r>
          </a:p>
        </p:txBody>
      </p:sp>
      <p:pic>
        <p:nvPicPr>
          <p:cNvPr id="27651" name="Picture 3" descr="C:\Users\Иванов\Downloads\8.jpg"/>
          <p:cNvPicPr>
            <a:picLocks noChangeAspect="1" noChangeArrowheads="1"/>
          </p:cNvPicPr>
          <p:nvPr/>
        </p:nvPicPr>
        <p:blipFill>
          <a:blip r:embed="rId4" cstate="print"/>
          <a:srcRect/>
          <a:stretch>
            <a:fillRect/>
          </a:stretch>
        </p:blipFill>
        <p:spPr bwMode="auto">
          <a:xfrm>
            <a:off x="571472" y="1928802"/>
            <a:ext cx="2500330" cy="1831164"/>
          </a:xfrm>
          <a:prstGeom prst="rect">
            <a:avLst/>
          </a:prstGeom>
          <a:noFill/>
        </p:spPr>
      </p:pic>
      <p:sp>
        <p:nvSpPr>
          <p:cNvPr id="7" name="Прямоугольник 6"/>
          <p:cNvSpPr/>
          <p:nvPr/>
        </p:nvSpPr>
        <p:spPr>
          <a:xfrm>
            <a:off x="785786" y="3714752"/>
            <a:ext cx="6000792" cy="646331"/>
          </a:xfrm>
          <a:prstGeom prst="rect">
            <a:avLst/>
          </a:prstGeom>
        </p:spPr>
        <p:txBody>
          <a:bodyPr wrap="square">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На версту отстанешь - на десять догоняешь</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даже небольшое отставание очень трудно преодолевать.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2" name="Picture 4" descr="C:\Users\Иванов\Downloads\бег.jpg"/>
          <p:cNvPicPr>
            <a:picLocks noChangeAspect="1" noChangeArrowheads="1"/>
          </p:cNvPicPr>
          <p:nvPr/>
        </p:nvPicPr>
        <p:blipFill>
          <a:blip r:embed="rId5" cstate="print"/>
          <a:srcRect/>
          <a:stretch>
            <a:fillRect/>
          </a:stretch>
        </p:blipFill>
        <p:spPr bwMode="auto">
          <a:xfrm>
            <a:off x="1785918" y="4429132"/>
            <a:ext cx="3571900" cy="21480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49"/>
                                        </p:tgtEl>
                                        <p:attrNameLst>
                                          <p:attrName>style.visibility</p:attrName>
                                        </p:attrNameLst>
                                      </p:cBhvr>
                                      <p:to>
                                        <p:strVal val="visible"/>
                                      </p:to>
                                    </p:set>
                                    <p:animEffect transition="in" filter="fade">
                                      <p:cBhvr>
                                        <p:cTn id="7" dur="2000"/>
                                        <p:tgtEl>
                                          <p:spTgt spid="2764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7650"/>
                                        </p:tgtEl>
                                        <p:attrNameLst>
                                          <p:attrName>style.visibility</p:attrName>
                                        </p:attrNameLst>
                                      </p:cBhvr>
                                      <p:to>
                                        <p:strVal val="visible"/>
                                      </p:to>
                                    </p:set>
                                    <p:animEffect transition="in" filter="fade">
                                      <p:cBhvr>
                                        <p:cTn id="11" dur="1000"/>
                                        <p:tgtEl>
                                          <p:spTgt spid="27650"/>
                                        </p:tgtEl>
                                      </p:cBhvr>
                                    </p:animEffect>
                                    <p:anim calcmode="lin" valueType="num">
                                      <p:cBhvr>
                                        <p:cTn id="12" dur="1000" fill="hold"/>
                                        <p:tgtEl>
                                          <p:spTgt spid="27650"/>
                                        </p:tgtEl>
                                        <p:attrNameLst>
                                          <p:attrName>ppt_x</p:attrName>
                                        </p:attrNameLst>
                                      </p:cBhvr>
                                      <p:tavLst>
                                        <p:tav tm="0">
                                          <p:val>
                                            <p:strVal val="#ppt_x"/>
                                          </p:val>
                                        </p:tav>
                                        <p:tav tm="100000">
                                          <p:val>
                                            <p:strVal val="#ppt_x"/>
                                          </p:val>
                                        </p:tav>
                                      </p:tavLst>
                                    </p:anim>
                                    <p:anim calcmode="lin" valueType="num">
                                      <p:cBhvr>
                                        <p:cTn id="13" dur="1000" fill="hold"/>
                                        <p:tgtEl>
                                          <p:spTgt spid="2765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par>
                          <p:cTn id="18" fill="hold">
                            <p:stCondLst>
                              <p:cond delay="5000"/>
                            </p:stCondLst>
                            <p:childTnLst>
                              <p:par>
                                <p:cTn id="19" presetID="42" presetClass="entr" presetSubtype="0" fill="hold" nodeType="afterEffect">
                                  <p:stCondLst>
                                    <p:cond delay="0"/>
                                  </p:stCondLst>
                                  <p:childTnLst>
                                    <p:set>
                                      <p:cBhvr>
                                        <p:cTn id="20" dur="1" fill="hold">
                                          <p:stCondLst>
                                            <p:cond delay="0"/>
                                          </p:stCondLst>
                                        </p:cTn>
                                        <p:tgtEl>
                                          <p:spTgt spid="27651"/>
                                        </p:tgtEl>
                                        <p:attrNameLst>
                                          <p:attrName>style.visibility</p:attrName>
                                        </p:attrNameLst>
                                      </p:cBhvr>
                                      <p:to>
                                        <p:strVal val="visible"/>
                                      </p:to>
                                    </p:set>
                                    <p:animEffect transition="in" filter="fade">
                                      <p:cBhvr>
                                        <p:cTn id="21" dur="1000"/>
                                        <p:tgtEl>
                                          <p:spTgt spid="27651"/>
                                        </p:tgtEl>
                                      </p:cBhvr>
                                    </p:animEffect>
                                    <p:anim calcmode="lin" valueType="num">
                                      <p:cBhvr>
                                        <p:cTn id="22" dur="1000" fill="hold"/>
                                        <p:tgtEl>
                                          <p:spTgt spid="27651"/>
                                        </p:tgtEl>
                                        <p:attrNameLst>
                                          <p:attrName>ppt_x</p:attrName>
                                        </p:attrNameLst>
                                      </p:cBhvr>
                                      <p:tavLst>
                                        <p:tav tm="0">
                                          <p:val>
                                            <p:strVal val="#ppt_x"/>
                                          </p:val>
                                        </p:tav>
                                        <p:tav tm="100000">
                                          <p:val>
                                            <p:strVal val="#ppt_x"/>
                                          </p:val>
                                        </p:tav>
                                      </p:tavLst>
                                    </p:anim>
                                    <p:anim calcmode="lin" valueType="num">
                                      <p:cBhvr>
                                        <p:cTn id="23" dur="1000" fill="hold"/>
                                        <p:tgtEl>
                                          <p:spTgt spid="27651"/>
                                        </p:tgtEl>
                                        <p:attrNameLst>
                                          <p:attrName>ppt_y</p:attrName>
                                        </p:attrNameLst>
                                      </p:cBhvr>
                                      <p:tavLst>
                                        <p:tav tm="0">
                                          <p:val>
                                            <p:strVal val="#ppt_y+.1"/>
                                          </p:val>
                                        </p:tav>
                                        <p:tav tm="100000">
                                          <p:val>
                                            <p:strVal val="#ppt_y"/>
                                          </p:val>
                                        </p:tav>
                                      </p:tavLst>
                                    </p:anim>
                                  </p:childTnLst>
                                </p:cTn>
                              </p:par>
                            </p:childTnLst>
                          </p:cTn>
                        </p:par>
                        <p:par>
                          <p:cTn id="24" fill="hold">
                            <p:stCondLst>
                              <p:cond delay="6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par>
                          <p:cTn id="28" fill="hold">
                            <p:stCondLst>
                              <p:cond delay="8000"/>
                            </p:stCondLst>
                            <p:childTnLst>
                              <p:par>
                                <p:cTn id="29" presetID="42" presetClass="entr" presetSubtype="0" fill="hold" nodeType="afterEffect">
                                  <p:stCondLst>
                                    <p:cond delay="0"/>
                                  </p:stCondLst>
                                  <p:childTnLst>
                                    <p:set>
                                      <p:cBhvr>
                                        <p:cTn id="30" dur="1" fill="hold">
                                          <p:stCondLst>
                                            <p:cond delay="0"/>
                                          </p:stCondLst>
                                        </p:cTn>
                                        <p:tgtEl>
                                          <p:spTgt spid="27652"/>
                                        </p:tgtEl>
                                        <p:attrNameLst>
                                          <p:attrName>style.visibility</p:attrName>
                                        </p:attrNameLst>
                                      </p:cBhvr>
                                      <p:to>
                                        <p:strVal val="visible"/>
                                      </p:to>
                                    </p:set>
                                    <p:animEffect transition="in" filter="fade">
                                      <p:cBhvr>
                                        <p:cTn id="31" dur="1000"/>
                                        <p:tgtEl>
                                          <p:spTgt spid="27652"/>
                                        </p:tgtEl>
                                      </p:cBhvr>
                                    </p:animEffect>
                                    <p:anim calcmode="lin" valueType="num">
                                      <p:cBhvr>
                                        <p:cTn id="32" dur="1000" fill="hold"/>
                                        <p:tgtEl>
                                          <p:spTgt spid="27652"/>
                                        </p:tgtEl>
                                        <p:attrNameLst>
                                          <p:attrName>ppt_x</p:attrName>
                                        </p:attrNameLst>
                                      </p:cBhvr>
                                      <p:tavLst>
                                        <p:tav tm="0">
                                          <p:val>
                                            <p:strVal val="#ppt_x"/>
                                          </p:val>
                                        </p:tav>
                                        <p:tav tm="100000">
                                          <p:val>
                                            <p:strVal val="#ppt_x"/>
                                          </p:val>
                                        </p:tav>
                                      </p:tavLst>
                                    </p:anim>
                                    <p:anim calcmode="lin" valueType="num">
                                      <p:cBhvr>
                                        <p:cTn id="33" dur="1000" fill="hold"/>
                                        <p:tgtEl>
                                          <p:spTgt spid="276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31745" name="Rectangle 1"/>
          <p:cNvSpPr>
            <a:spLocks noChangeArrowheads="1"/>
          </p:cNvSpPr>
          <p:nvPr/>
        </p:nvSpPr>
        <p:spPr bwMode="auto">
          <a:xfrm>
            <a:off x="500034" y="142852"/>
            <a:ext cx="842968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Коломенская верста</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шутливое прозвище для высокого человека. Это выражение появилось во времена царя Алексея Михайловича (правил в 1645 - 1676 гг.). Он повелел расставить вдоль дороги от Москвы (точнее, от ее Калужской заставы) до своего летнего дворца в селе Коломенском столбы на расстоянии 700 саженей друг от друга. Высокие, около двух саженей, эти столбы оказали настолько большое впечатление на простых людей, что навсегда остались в народной речи</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1746" name="Picture 2" descr="C:\Users\Иванов\Downloads\9.jpg"/>
          <p:cNvPicPr>
            <a:picLocks noChangeAspect="1" noChangeArrowheads="1"/>
          </p:cNvPicPr>
          <p:nvPr/>
        </p:nvPicPr>
        <p:blipFill>
          <a:blip r:embed="rId3" cstate="print"/>
          <a:srcRect/>
          <a:stretch>
            <a:fillRect/>
          </a:stretch>
        </p:blipFill>
        <p:spPr bwMode="auto">
          <a:xfrm>
            <a:off x="2354692" y="2000240"/>
            <a:ext cx="3503192" cy="48577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5"/>
                                        </p:tgtEl>
                                        <p:attrNameLst>
                                          <p:attrName>style.visibility</p:attrName>
                                        </p:attrNameLst>
                                      </p:cBhvr>
                                      <p:to>
                                        <p:strVal val="visible"/>
                                      </p:to>
                                    </p:set>
                                    <p:animEffect transition="in" filter="fade">
                                      <p:cBhvr>
                                        <p:cTn id="7" dur="2000"/>
                                        <p:tgtEl>
                                          <p:spTgt spid="31745"/>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Effect transition="in" filter="fade">
                                      <p:cBhvr>
                                        <p:cTn id="11" dur="1000"/>
                                        <p:tgtEl>
                                          <p:spTgt spid="31746"/>
                                        </p:tgtEl>
                                      </p:cBhvr>
                                    </p:animEffect>
                                    <p:anim calcmode="lin" valueType="num">
                                      <p:cBhvr>
                                        <p:cTn id="12" dur="1000" fill="hold"/>
                                        <p:tgtEl>
                                          <p:spTgt spid="31746"/>
                                        </p:tgtEl>
                                        <p:attrNameLst>
                                          <p:attrName>ppt_x</p:attrName>
                                        </p:attrNameLst>
                                      </p:cBhvr>
                                      <p:tavLst>
                                        <p:tav tm="0">
                                          <p:val>
                                            <p:strVal val="#ppt_x"/>
                                          </p:val>
                                        </p:tav>
                                        <p:tav tm="100000">
                                          <p:val>
                                            <p:strVal val="#ppt_x"/>
                                          </p:val>
                                        </p:tav>
                                      </p:tavLst>
                                    </p:anim>
                                    <p:anim calcmode="lin" valueType="num">
                                      <p:cBhvr>
                                        <p:cTn id="13"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29697" name="Rectangle 1"/>
          <p:cNvSpPr>
            <a:spLocks noChangeArrowheads="1"/>
          </p:cNvSpPr>
          <p:nvPr/>
        </p:nvSpPr>
        <p:spPr bwMode="auto">
          <a:xfrm>
            <a:off x="500034" y="214290"/>
            <a:ext cx="864396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Мал золотник, да дорог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так говорят о чем-нибудь незначительном на вид, но очень ценном.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Свой золотник чужого пуда дороже.</a:t>
            </a:r>
          </a:p>
        </p:txBody>
      </p:sp>
      <p:sp>
        <p:nvSpPr>
          <p:cNvPr id="4" name="Прямоугольник 3"/>
          <p:cNvSpPr/>
          <p:nvPr/>
        </p:nvSpPr>
        <p:spPr>
          <a:xfrm>
            <a:off x="500034" y="3429000"/>
            <a:ext cx="6429420" cy="1200329"/>
          </a:xfrm>
          <a:prstGeom prst="rect">
            <a:avLst/>
          </a:prstGeom>
        </p:spPr>
        <p:txBody>
          <a:bodyPr wrap="square">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Вашего брата по тринадцати на дюжину кладут, да и то не берут</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обидная характеристика ленивого, малоспособного работника. Таких даже 13 человек вместо 12 и то никому не надо.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9698" name="Picture 2" descr="C:\Users\Иванов\Downloads\мал.jpg"/>
          <p:cNvPicPr>
            <a:picLocks noChangeAspect="1" noChangeArrowheads="1"/>
          </p:cNvPicPr>
          <p:nvPr/>
        </p:nvPicPr>
        <p:blipFill>
          <a:blip r:embed="rId3" cstate="print"/>
          <a:srcRect/>
          <a:stretch>
            <a:fillRect/>
          </a:stretch>
        </p:blipFill>
        <p:spPr bwMode="auto">
          <a:xfrm>
            <a:off x="5072066" y="714356"/>
            <a:ext cx="3627434" cy="2723366"/>
          </a:xfrm>
          <a:prstGeom prst="rect">
            <a:avLst/>
          </a:prstGeom>
          <a:noFill/>
        </p:spPr>
      </p:pic>
      <p:sp>
        <p:nvSpPr>
          <p:cNvPr id="6" name="Прямоугольник 5"/>
          <p:cNvSpPr/>
          <p:nvPr/>
        </p:nvSpPr>
        <p:spPr>
          <a:xfrm>
            <a:off x="500034" y="1428736"/>
            <a:ext cx="4572000" cy="923330"/>
          </a:xfrm>
          <a:prstGeom prst="rect">
            <a:avLst/>
          </a:prstGeom>
        </p:spPr>
        <p:txBody>
          <a:bodyPr>
            <a:spAutoFit/>
          </a:bodyPr>
          <a:lstStyle/>
          <a:p>
            <a:pPr lvl="0" indent="449263" algn="just" eaLnBrk="0" fontAlgn="base" hangingPunct="0">
              <a:spcBef>
                <a:spcPct val="0"/>
              </a:spcBef>
              <a:spcAft>
                <a:spcPct val="0"/>
              </a:spcAf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Сено - на пуды, а золото - на золотники</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каждая вещь имеет свою определенную ценность. </a:t>
            </a:r>
          </a:p>
        </p:txBody>
      </p:sp>
      <p:pic>
        <p:nvPicPr>
          <p:cNvPr id="29699" name="Picture 3" descr="C:\Users\Иванов\Downloads\лень.jpg"/>
          <p:cNvPicPr>
            <a:picLocks noChangeAspect="1" noChangeArrowheads="1"/>
          </p:cNvPicPr>
          <p:nvPr/>
        </p:nvPicPr>
        <p:blipFill>
          <a:blip r:embed="rId4" cstate="print"/>
          <a:srcRect/>
          <a:stretch>
            <a:fillRect/>
          </a:stretch>
        </p:blipFill>
        <p:spPr bwMode="auto">
          <a:xfrm>
            <a:off x="3143240" y="4431802"/>
            <a:ext cx="3214710" cy="229048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fade">
                                      <p:cBhvr>
                                        <p:cTn id="7" dur="2000"/>
                                        <p:tgtEl>
                                          <p:spTgt spid="29697"/>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fade">
                                      <p:cBhvr>
                                        <p:cTn id="11" dur="1000"/>
                                        <p:tgtEl>
                                          <p:spTgt spid="29698"/>
                                        </p:tgtEl>
                                      </p:cBhvr>
                                    </p:animEffect>
                                    <p:anim calcmode="lin" valueType="num">
                                      <p:cBhvr>
                                        <p:cTn id="12" dur="1000" fill="hold"/>
                                        <p:tgtEl>
                                          <p:spTgt spid="29698"/>
                                        </p:tgtEl>
                                        <p:attrNameLst>
                                          <p:attrName>ppt_x</p:attrName>
                                        </p:attrNameLst>
                                      </p:cBhvr>
                                      <p:tavLst>
                                        <p:tav tm="0">
                                          <p:val>
                                            <p:strVal val="#ppt_x"/>
                                          </p:val>
                                        </p:tav>
                                        <p:tav tm="100000">
                                          <p:val>
                                            <p:strVal val="#ppt_x"/>
                                          </p:val>
                                        </p:tav>
                                      </p:tavLst>
                                    </p:anim>
                                    <p:anim calcmode="lin" valueType="num">
                                      <p:cBhvr>
                                        <p:cTn id="13" dur="1000" fill="hold"/>
                                        <p:tgtEl>
                                          <p:spTgt spid="29698"/>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childTnLst>
                                </p:cTn>
                              </p:par>
                            </p:childTnLst>
                          </p:cTn>
                        </p:par>
                        <p:par>
                          <p:cTn id="21" fill="hold">
                            <p:stCondLst>
                              <p:cond delay="6000"/>
                            </p:stCondLst>
                            <p:childTnLst>
                              <p:par>
                                <p:cTn id="22" presetID="42" presetClass="entr" presetSubtype="0" fill="hold" nodeType="afterEffect">
                                  <p:stCondLst>
                                    <p:cond delay="0"/>
                                  </p:stCondLst>
                                  <p:childTnLst>
                                    <p:set>
                                      <p:cBhvr>
                                        <p:cTn id="23" dur="1" fill="hold">
                                          <p:stCondLst>
                                            <p:cond delay="0"/>
                                          </p:stCondLst>
                                        </p:cTn>
                                        <p:tgtEl>
                                          <p:spTgt spid="29699"/>
                                        </p:tgtEl>
                                        <p:attrNameLst>
                                          <p:attrName>style.visibility</p:attrName>
                                        </p:attrNameLst>
                                      </p:cBhvr>
                                      <p:to>
                                        <p:strVal val="visible"/>
                                      </p:to>
                                    </p:set>
                                    <p:animEffect transition="in" filter="fade">
                                      <p:cBhvr>
                                        <p:cTn id="24" dur="1000"/>
                                        <p:tgtEl>
                                          <p:spTgt spid="29699"/>
                                        </p:tgtEl>
                                      </p:cBhvr>
                                    </p:animEffect>
                                    <p:anim calcmode="lin" valueType="num">
                                      <p:cBhvr>
                                        <p:cTn id="25" dur="1000" fill="hold"/>
                                        <p:tgtEl>
                                          <p:spTgt spid="29699"/>
                                        </p:tgtEl>
                                        <p:attrNameLst>
                                          <p:attrName>ppt_x</p:attrName>
                                        </p:attrNameLst>
                                      </p:cBhvr>
                                      <p:tavLst>
                                        <p:tav tm="0">
                                          <p:val>
                                            <p:strVal val="#ppt_x"/>
                                          </p:val>
                                        </p:tav>
                                        <p:tav tm="100000">
                                          <p:val>
                                            <p:strVal val="#ppt_x"/>
                                          </p:val>
                                        </p:tav>
                                      </p:tavLst>
                                    </p:anim>
                                    <p:anim calcmode="lin" valueType="num">
                                      <p:cBhvr>
                                        <p:cTn id="26" dur="1000" fill="hold"/>
                                        <p:tgtEl>
                                          <p:spTgt spid="296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2" name="Заголовок 1"/>
          <p:cNvSpPr>
            <a:spLocks noGrp="1"/>
          </p:cNvSpPr>
          <p:nvPr>
            <p:ph type="title"/>
          </p:nvPr>
        </p:nvSpPr>
        <p:spPr/>
        <p:txBody>
          <a:bodyPr>
            <a:normAutofit fontScale="90000"/>
          </a:bodyPr>
          <a:lstStyle/>
          <a:p>
            <a:pPr lvl="0"/>
            <a:r>
              <a:rPr lang="ru-RU" b="1" dirty="0" smtClean="0">
                <a:latin typeface="Times New Roman" pitchFamily="18" charset="0"/>
                <a:ea typeface="Times New Roman" pitchFamily="18" charset="0"/>
                <a:cs typeface="Times New Roman" pitchFamily="18" charset="0"/>
              </a:rPr>
              <a:t>Практическая работа.</a:t>
            </a:r>
            <a:br>
              <a:rPr lang="ru-RU" b="1" dirty="0" smtClean="0">
                <a:latin typeface="Times New Roman" pitchFamily="18" charset="0"/>
                <a:ea typeface="Times New Roman" pitchFamily="18" charset="0"/>
                <a:cs typeface="Times New Roman" pitchFamily="18" charset="0"/>
              </a:rPr>
            </a:br>
            <a:endParaRPr lang="ru-RU" dirty="0"/>
          </a:p>
        </p:txBody>
      </p:sp>
      <p:graphicFrame>
        <p:nvGraphicFramePr>
          <p:cNvPr id="4" name="Содержимое 3"/>
          <p:cNvGraphicFramePr>
            <a:graphicFrameLocks noGrp="1"/>
          </p:cNvGraphicFramePr>
          <p:nvPr>
            <p:ph idx="1"/>
          </p:nvPr>
        </p:nvGraphicFramePr>
        <p:xfrm>
          <a:off x="571472" y="1142984"/>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30721" name="Rectangle 1"/>
          <p:cNvSpPr>
            <a:spLocks noChangeArrowheads="1"/>
          </p:cNvSpPr>
          <p:nvPr/>
        </p:nvSpPr>
        <p:spPr bwMode="auto">
          <a:xfrm>
            <a:off x="500034" y="642918"/>
            <a:ext cx="8643966"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Подводя итоги практической</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части можно сделать вывод, что опрошенные знают довольно много пословиц и поговорок с математическими выражениями. Самые актуальные пословицы – это </a:t>
            </a:r>
            <a:r>
              <a:rPr kumimoji="0" lang="ru-RU" b="0" i="0" u="none" strike="noStrike" cap="none" normalizeH="0" dirty="0" smtClean="0">
                <a:ln>
                  <a:noFill/>
                </a:ln>
                <a:solidFill>
                  <a:srgbClr val="0000CC"/>
                </a:solidFill>
                <a:effectLst/>
                <a:latin typeface="Times New Roman" pitchFamily="18" charset="0"/>
                <a:ea typeface="Times New Roman" pitchFamily="18" charset="0"/>
                <a:cs typeface="Times New Roman" pitchFamily="18" charset="0"/>
              </a:rPr>
              <a:t>СЕМЬ РАЗ ОТМЕРЬ – ОДИН РАЗ ОТРЕЖЬ, СЕМЕРО ОДНОГО НЕ ЖДУТ И НЕ ИМЕЙ СТО РУБЛЕЙ, А ИМЕЙ СТО ДРУЗЕЙ</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Пословицы и поговорки с русскими старинными мерами опрошенные </a:t>
            </a:r>
            <a:r>
              <a:rPr lang="ru-RU" dirty="0" smtClean="0">
                <a:latin typeface="Times New Roman" pitchFamily="18" charset="0"/>
                <a:ea typeface="Times New Roman" pitchFamily="18" charset="0"/>
                <a:cs typeface="Times New Roman" pitchFamily="18" charset="0"/>
              </a:rPr>
              <a:t>почти не знают.</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p>
          <a:p>
            <a:pPr lvl="0" indent="449263" algn="just"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Сегодня старинные русские меры для нас – метафоры.</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Знать исконный смысл этих метафор – значит постичь частицу истории нашей страны, углубить свою патриотическую память</a:t>
            </a:r>
            <a:r>
              <a:rPr lang="ru-RU" dirty="0" smtClean="0">
                <a:latin typeface="Times New Roman" pitchFamily="18" charset="0"/>
                <a:ea typeface="Times New Roman" pitchFamily="18" charset="0"/>
                <a:cs typeface="Times New Roman" pitchFamily="18" charset="0"/>
              </a:rPr>
              <a:t>. Ушли давно из нашей речи версты, сажени, аршины, фунты, пуды. Появились новые меры веса и длины с новыми названиями. Но остались они в крупицах народной мудрости: пословицах и поговорках, и по-прежнему уважаемы люди «семи пядей» (умные), «косая сажень в плечах», ( сильные), «верста коломенская» (высокие), </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Народная речь широко открыта ко всем нововведениям. </a:t>
            </a:r>
          </a:p>
        </p:txBody>
      </p:sp>
      <p:sp>
        <p:nvSpPr>
          <p:cNvPr id="4" name="Прямоугольник 3"/>
          <p:cNvSpPr/>
          <p:nvPr/>
        </p:nvSpPr>
        <p:spPr>
          <a:xfrm>
            <a:off x="428596" y="4572008"/>
            <a:ext cx="6286528" cy="1200329"/>
          </a:xfrm>
          <a:prstGeom prst="rect">
            <a:avLst/>
          </a:prstGeom>
        </p:spPr>
        <p:txBody>
          <a:bodyPr wrap="square">
            <a:spAutoFit/>
          </a:bodyPr>
          <a:lstStyle/>
          <a:p>
            <a:pPr lvl="0" indent="449263" algn="just"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Ничто на земле не проходит бесследно. Язык, как и жизнь, не стоит на месте. потому что мы – частица нашей великой России, и надо помнить язык наших дедов и прадедов, беречь его</a:t>
            </a:r>
            <a:r>
              <a:rPr lang="ru-RU" dirty="0" smtClean="0">
                <a:latin typeface="Times New Roman" pitchFamily="18" charset="0"/>
                <a:ea typeface="Times New Roman" pitchFamily="18" charset="0"/>
                <a:cs typeface="Times New Roman" pitchFamily="18" charset="0"/>
              </a:rPr>
              <a:t> и изучать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Прямоугольник 4"/>
          <p:cNvSpPr/>
          <p:nvPr/>
        </p:nvSpPr>
        <p:spPr>
          <a:xfrm>
            <a:off x="3500430" y="142852"/>
            <a:ext cx="2330896" cy="461665"/>
          </a:xfrm>
          <a:prstGeom prst="rect">
            <a:avLst/>
          </a:prstGeom>
        </p:spPr>
        <p:txBody>
          <a:bodyPr wrap="none">
            <a:spAutoFit/>
          </a:bodyPr>
          <a:lstStyle/>
          <a:p>
            <a:pPr lvl="0" indent="449263" algn="ctr" fontAlgn="base">
              <a:spcBef>
                <a:spcPct val="0"/>
              </a:spcBef>
              <a:spcAft>
                <a:spcPct val="0"/>
              </a:spcAf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Заключение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721"/>
                                        </p:tgtEl>
                                        <p:attrNameLst>
                                          <p:attrName>style.visibility</p:attrName>
                                        </p:attrNameLst>
                                      </p:cBhvr>
                                      <p:to>
                                        <p:strVal val="visible"/>
                                      </p:to>
                                    </p:set>
                                    <p:animEffect transition="in" filter="fade">
                                      <p:cBhvr>
                                        <p:cTn id="12" dur="2000"/>
                                        <p:tgtEl>
                                          <p:spTgt spid="30721"/>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4" name="TextBox 3"/>
          <p:cNvSpPr txBox="1"/>
          <p:nvPr/>
        </p:nvSpPr>
        <p:spPr>
          <a:xfrm>
            <a:off x="3500430" y="2857496"/>
            <a:ext cx="184731" cy="369332"/>
          </a:xfrm>
          <a:prstGeom prst="rect">
            <a:avLst/>
          </a:prstGeom>
          <a:noFill/>
        </p:spPr>
        <p:txBody>
          <a:bodyPr wrap="none" rtlCol="0">
            <a:spAutoFit/>
          </a:bodyPr>
          <a:lstStyle/>
          <a:p>
            <a:endParaRPr lang="ru-RU" dirty="0"/>
          </a:p>
        </p:txBody>
      </p:sp>
      <p:pic>
        <p:nvPicPr>
          <p:cNvPr id="28673" name="Picture 1" descr="C:\Users\Иванов\Downloads\Новая папка\f0a58acd23ad0e3e10bd7c8a095e0e4d.gif"/>
          <p:cNvPicPr>
            <a:picLocks noChangeAspect="1" noChangeArrowheads="1" noCrop="1"/>
          </p:cNvPicPr>
          <p:nvPr/>
        </p:nvPicPr>
        <p:blipFill>
          <a:blip r:embed="rId3" cstate="print"/>
          <a:srcRect/>
          <a:stretch>
            <a:fillRect/>
          </a:stretch>
        </p:blipFill>
        <p:spPr bwMode="auto">
          <a:xfrm>
            <a:off x="1643042" y="1928802"/>
            <a:ext cx="5905500" cy="178117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6" name="TextBox 5"/>
          <p:cNvSpPr txBox="1"/>
          <p:nvPr/>
        </p:nvSpPr>
        <p:spPr>
          <a:xfrm>
            <a:off x="428596" y="214291"/>
            <a:ext cx="8501122" cy="6370975"/>
          </a:xfrm>
          <a:prstGeom prst="rect">
            <a:avLst/>
          </a:prstGeom>
          <a:noFill/>
        </p:spPr>
        <p:txBody>
          <a:bodyPr wrap="square" rtlCol="0">
            <a:spAutoFit/>
          </a:bodyPr>
          <a:lstStyle/>
          <a:p>
            <a:r>
              <a:rPr lang="ru-RU" sz="2800" dirty="0" smtClean="0">
                <a:latin typeface="Times New Roman" pitchFamily="18" charset="0"/>
                <a:cs typeface="Times New Roman" pitchFamily="18" charset="0"/>
              </a:rPr>
              <a:t>Гипотеза</a:t>
            </a:r>
            <a:r>
              <a:rPr lang="en-US" sz="2800" dirty="0" smtClean="0">
                <a:latin typeface="Times New Roman" pitchFamily="18" charset="0"/>
                <a:cs typeface="Times New Roman" pitchFamily="18" charset="0"/>
              </a:rPr>
              <a:t>:</a:t>
            </a:r>
            <a:endParaRPr lang="ru-RU" sz="2800" dirty="0" smtClean="0">
              <a:latin typeface="Times New Roman" pitchFamily="18" charset="0"/>
              <a:cs typeface="Times New Roman" pitchFamily="18" charset="0"/>
            </a:endParaRPr>
          </a:p>
          <a:p>
            <a:pPr algn="just">
              <a:buFont typeface="Wingdings" pitchFamily="2" charset="2"/>
              <a:buChar char="Ø"/>
            </a:pPr>
            <a:r>
              <a:rPr lang="ru-RU" sz="2000" dirty="0" smtClean="0">
                <a:latin typeface="Times New Roman" pitchFamily="18" charset="0"/>
                <a:cs typeface="Times New Roman" pitchFamily="18" charset="0"/>
              </a:rPr>
              <a:t>Пословицы и поговорки со старинными  русскими мерами исчезают из разговорной речи и быта у подрастающего поколения.</a:t>
            </a:r>
          </a:p>
          <a:p>
            <a:pPr algn="just"/>
            <a:endParaRPr lang="ru-RU" sz="2000" dirty="0" smtClean="0">
              <a:latin typeface="Times New Roman" pitchFamily="18" charset="0"/>
              <a:cs typeface="Times New Roman" pitchFamily="18" charset="0"/>
            </a:endParaRPr>
          </a:p>
          <a:p>
            <a:pPr algn="just"/>
            <a:r>
              <a:rPr lang="ru-RU" sz="2800" dirty="0" smtClean="0">
                <a:latin typeface="Times New Roman" pitchFamily="18" charset="0"/>
                <a:cs typeface="Times New Roman" pitchFamily="18" charset="0"/>
              </a:rPr>
              <a:t>Цель</a:t>
            </a:r>
            <a:r>
              <a:rPr lang="en-US" sz="2800" dirty="0" smtClean="0">
                <a:latin typeface="Times New Roman" pitchFamily="18" charset="0"/>
                <a:cs typeface="Times New Roman" pitchFamily="18" charset="0"/>
              </a:rPr>
              <a:t>:</a:t>
            </a:r>
            <a:endParaRPr lang="ru-RU" sz="2800" dirty="0" smtClean="0">
              <a:latin typeface="Times New Roman" pitchFamily="18" charset="0"/>
              <a:cs typeface="Times New Roman" pitchFamily="18" charset="0"/>
            </a:endParaRPr>
          </a:p>
          <a:p>
            <a:pPr algn="just">
              <a:buFont typeface="Wingdings" pitchFamily="2" charset="2"/>
              <a:buChar char="Ø"/>
            </a:pPr>
            <a:r>
              <a:rPr lang="ru-RU" sz="2000" dirty="0" smtClean="0">
                <a:latin typeface="Times New Roman" pitchFamily="18" charset="0"/>
                <a:cs typeface="Times New Roman" pitchFamily="18" charset="0"/>
              </a:rPr>
              <a:t>Изучить старинные русские меры и их применение в пословицах и поговорках</a:t>
            </a:r>
            <a:r>
              <a:rPr lang="ru-RU" dirty="0" smtClean="0">
                <a:latin typeface="Times New Roman" pitchFamily="18" charset="0"/>
                <a:cs typeface="Times New Roman" pitchFamily="18" charset="0"/>
              </a:rPr>
              <a:t>.</a:t>
            </a:r>
          </a:p>
          <a:p>
            <a:endParaRPr lang="ru-RU" sz="2400" dirty="0" smtClean="0"/>
          </a:p>
          <a:p>
            <a:endParaRPr lang="ru-RU" sz="3600" dirty="0" smtClean="0"/>
          </a:p>
          <a:p>
            <a:pPr lvl="1"/>
            <a:endParaRPr lang="ru-RU" sz="2400" dirty="0" smtClean="0"/>
          </a:p>
          <a:p>
            <a:pPr lvl="1"/>
            <a:endParaRPr lang="ru-RU" sz="2400" dirty="0" smtClean="0"/>
          </a:p>
          <a:p>
            <a:endParaRPr lang="ru-RU" sz="3600" dirty="0" smtClean="0"/>
          </a:p>
          <a:p>
            <a:endParaRPr lang="ru-RU" sz="3600" dirty="0" smtClean="0"/>
          </a:p>
          <a:p>
            <a:endParaRPr lang="ru-RU" sz="3600" dirty="0" smtClean="0"/>
          </a:p>
          <a:p>
            <a:endParaRPr lang="ru-RU" sz="3600" dirty="0"/>
          </a:p>
        </p:txBody>
      </p:sp>
      <p:sp>
        <p:nvSpPr>
          <p:cNvPr id="4" name="Прямоугольник 3"/>
          <p:cNvSpPr/>
          <p:nvPr/>
        </p:nvSpPr>
        <p:spPr>
          <a:xfrm>
            <a:off x="428596" y="2928934"/>
            <a:ext cx="6357982" cy="3293209"/>
          </a:xfrm>
          <a:prstGeom prst="rect">
            <a:avLst/>
          </a:prstGeom>
        </p:spPr>
        <p:txBody>
          <a:bodyPr wrap="square">
            <a:spAutoFit/>
          </a:bodyPr>
          <a:lstStyle/>
          <a:p>
            <a:pPr algn="just"/>
            <a:r>
              <a:rPr lang="ru-RU" sz="2800" dirty="0" smtClean="0">
                <a:latin typeface="Times New Roman" pitchFamily="18" charset="0"/>
                <a:cs typeface="Times New Roman" pitchFamily="18" charset="0"/>
              </a:rPr>
              <a:t>Задачи</a:t>
            </a:r>
            <a:r>
              <a:rPr lang="en-US" sz="2800" dirty="0" smtClean="0">
                <a:latin typeface="Times New Roman" pitchFamily="18" charset="0"/>
                <a:cs typeface="Times New Roman" pitchFamily="18" charset="0"/>
              </a:rPr>
              <a:t>:</a:t>
            </a:r>
            <a:r>
              <a:rPr lang="ru-RU" sz="2800" dirty="0" smtClean="0">
                <a:latin typeface="Times New Roman" pitchFamily="18" charset="0"/>
                <a:cs typeface="Times New Roman" pitchFamily="18" charset="0"/>
              </a:rPr>
              <a:t> </a:t>
            </a:r>
          </a:p>
          <a:p>
            <a:pPr algn="just">
              <a:buFont typeface="Wingdings" pitchFamily="2" charset="2"/>
              <a:buChar char="Ø"/>
            </a:pPr>
            <a:r>
              <a:rPr lang="ru-RU" sz="2000" dirty="0" smtClean="0">
                <a:latin typeface="Times New Roman" pitchFamily="18" charset="0"/>
                <a:cs typeface="Times New Roman" pitchFamily="18" charset="0"/>
              </a:rPr>
              <a:t>Найти и изучить пословицы, где применяются старинные русские меры и математические выражения.</a:t>
            </a:r>
          </a:p>
          <a:p>
            <a:pPr algn="just">
              <a:buFont typeface="Wingdings" pitchFamily="2" charset="2"/>
              <a:buChar char="Ø"/>
            </a:pPr>
            <a:r>
              <a:rPr lang="ru-RU" sz="2000" dirty="0" smtClean="0">
                <a:latin typeface="Times New Roman" pitchFamily="18" charset="0"/>
                <a:cs typeface="Times New Roman" pitchFamily="18" charset="0"/>
              </a:rPr>
              <a:t>Изучить смысловую характеристику пословиц и поговорок с математическими терминами и старинными русскими мерами на практике.</a:t>
            </a:r>
          </a:p>
          <a:p>
            <a:pPr algn="just">
              <a:buFont typeface="Wingdings" pitchFamily="2" charset="2"/>
              <a:buChar char="Ø"/>
            </a:pPr>
            <a:r>
              <a:rPr lang="ru-RU" sz="2000" dirty="0" smtClean="0">
                <a:latin typeface="Times New Roman" pitchFamily="18" charset="0"/>
                <a:cs typeface="Times New Roman" pitchFamily="18" charset="0"/>
              </a:rPr>
              <a:t>Провести практическую работу среди учащихся 7-8 классов на знание пословиц и поговорок с математическими терминами и старинными русскими мерами.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pic>
        <p:nvPicPr>
          <p:cNvPr id="5121" name="Picture 1" descr="C:\Users\Иванов\Downloads\1.jpg"/>
          <p:cNvPicPr>
            <a:picLocks noChangeAspect="1" noChangeArrowheads="1"/>
          </p:cNvPicPr>
          <p:nvPr/>
        </p:nvPicPr>
        <p:blipFill>
          <a:blip r:embed="rId3" cstate="print"/>
          <a:srcRect/>
          <a:stretch>
            <a:fillRect/>
          </a:stretch>
        </p:blipFill>
        <p:spPr bwMode="auto">
          <a:xfrm>
            <a:off x="642910" y="4214818"/>
            <a:ext cx="6334125" cy="2378075"/>
          </a:xfrm>
          <a:prstGeom prst="rect">
            <a:avLst/>
          </a:prstGeom>
          <a:noFill/>
        </p:spPr>
      </p:pic>
      <p:sp>
        <p:nvSpPr>
          <p:cNvPr id="4" name="Прямоугольник 3"/>
          <p:cNvSpPr/>
          <p:nvPr/>
        </p:nvSpPr>
        <p:spPr>
          <a:xfrm>
            <a:off x="500034" y="142852"/>
            <a:ext cx="8358246" cy="1785104"/>
          </a:xfrm>
          <a:prstGeom prst="rect">
            <a:avLst/>
          </a:prstGeom>
        </p:spPr>
        <p:txBody>
          <a:bodyPr wrap="square">
            <a:spAutoFit/>
          </a:bodyPr>
          <a:lstStyle/>
          <a:p>
            <a:pPr lvl="0" indent="449263" fontAlgn="base">
              <a:spcBef>
                <a:spcPct val="0"/>
              </a:spcBef>
              <a:spcAft>
                <a:spcPct val="0"/>
              </a:spcAft>
            </a:pPr>
            <a:r>
              <a:rPr kumimoji="0" lang="ru-RU" sz="2000" b="1" i="1" u="none" strike="noStrike" cap="none" normalizeH="0" baseline="0" dirty="0" smtClean="0">
                <a:ln>
                  <a:noFill/>
                </a:ln>
                <a:solidFill>
                  <a:srgbClr val="0000CC"/>
                </a:solidFill>
                <a:effectLst/>
                <a:ea typeface="Times New Roman" pitchFamily="18" charset="0"/>
                <a:cs typeface="Times New Roman" pitchFamily="18" charset="0"/>
              </a:rPr>
              <a:t>«Без меры и лаптя не сплетешь»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говорит русская пословица.</a:t>
            </a:r>
          </a:p>
          <a:p>
            <a:pPr lvl="0" indent="449263" fontAlgn="base">
              <a:spcBef>
                <a:spcPct val="0"/>
              </a:spcBef>
              <a:spcAft>
                <a:spcPct val="0"/>
              </a:spcAf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lvl="0" indent="449263" algn="just"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Русский народ тысячу лет назад имел не только свою систему мер, но и государственный контроль за мерами</a:t>
            </a:r>
            <a:r>
              <a:rPr lang="ru-RU" dirty="0">
                <a:latin typeface="Times New Roman" pitchFamily="18" charset="0"/>
                <a:cs typeface="Times New Roman" pitchFamily="18" charset="0"/>
              </a:rPr>
              <a:t>.</a:t>
            </a:r>
            <a:r>
              <a:rPr lang="ru-RU" dirty="0" smtClean="0">
                <a:latin typeface="Times New Roman" pitchFamily="18" charset="0"/>
                <a:cs typeface="Times New Roman" pitchFamily="18" charset="0"/>
              </a:rPr>
              <a:t> Значения мер мы должны знать - это наша история. </a:t>
            </a:r>
            <a:endParaRPr lang="ru-RU" dirty="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5" name="Прямоугольник 4"/>
          <p:cNvSpPr/>
          <p:nvPr/>
        </p:nvSpPr>
        <p:spPr>
          <a:xfrm>
            <a:off x="500034" y="1643050"/>
            <a:ext cx="8286808" cy="1785104"/>
          </a:xfrm>
          <a:prstGeom prst="rect">
            <a:avLst/>
          </a:prstGeom>
        </p:spPr>
        <p:txBody>
          <a:bodyPr wrap="square">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Пословицы и поговорки успешно применяли ещё наши </a:t>
            </a:r>
            <a:r>
              <a:rPr lang="ru-RU" dirty="0" err="1" smtClean="0">
                <a:latin typeface="Times New Roman" pitchFamily="18" charset="0"/>
                <a:cs typeface="Times New Roman" pitchFamily="18" charset="0"/>
              </a:rPr>
              <a:t>пра-прабабушки</a:t>
            </a:r>
            <a:r>
              <a:rPr lang="ru-RU" dirty="0" smtClean="0">
                <a:latin typeface="Times New Roman" pitchFamily="18" charset="0"/>
                <a:cs typeface="Times New Roman" pitchFamily="18" charset="0"/>
              </a:rPr>
              <a:t> и </a:t>
            </a:r>
            <a:r>
              <a:rPr lang="ru-RU" dirty="0" err="1" smtClean="0">
                <a:latin typeface="Times New Roman" pitchFamily="18" charset="0"/>
                <a:cs typeface="Times New Roman" pitchFamily="18" charset="0"/>
              </a:rPr>
              <a:t>пра-прадедушки</a:t>
            </a:r>
            <a:r>
              <a:rPr lang="ru-RU" dirty="0" smtClean="0">
                <a:latin typeface="Times New Roman" pitchFamily="18" charset="0"/>
                <a:cs typeface="Times New Roman" pitchFamily="18" charset="0"/>
              </a:rPr>
              <a:t>. Потому что в подобных метких выражениях – вековая мудрость народа.</a:t>
            </a:r>
          </a:p>
          <a:p>
            <a:pPr algn="just"/>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Пословицы</a:t>
            </a:r>
            <a:r>
              <a:rPr lang="ru-RU" dirty="0" smtClean="0">
                <a:latin typeface="Times New Roman" pitchFamily="18" charset="0"/>
                <a:cs typeface="Times New Roman" pitchFamily="18" charset="0"/>
              </a:rPr>
              <a:t> – краткие народные изречения с назидательным содержанием, народные афоризмы. В пословице есть второй смысл, это аллегория. </a:t>
            </a:r>
          </a:p>
          <a:p>
            <a:pPr algn="ctr"/>
            <a:r>
              <a:rPr lang="ru-RU" sz="2000" b="1" i="1" dirty="0" smtClean="0">
                <a:solidFill>
                  <a:srgbClr val="0000CC"/>
                </a:solidFill>
                <a:cs typeface="Times New Roman" pitchFamily="18" charset="0"/>
              </a:rPr>
              <a:t>Семь раз отмерь – один раз отрежь</a:t>
            </a:r>
            <a:endParaRPr lang="ru-RU" sz="2000" b="1" i="1" dirty="0">
              <a:solidFill>
                <a:srgbClr val="0000CC"/>
              </a:solidFill>
              <a:cs typeface="Times New Roman" pitchFamily="18" charset="0"/>
            </a:endParaRPr>
          </a:p>
        </p:txBody>
      </p:sp>
      <p:sp>
        <p:nvSpPr>
          <p:cNvPr id="6" name="Прямоугольник 5"/>
          <p:cNvSpPr/>
          <p:nvPr/>
        </p:nvSpPr>
        <p:spPr>
          <a:xfrm>
            <a:off x="428596" y="3357562"/>
            <a:ext cx="6500858" cy="1231106"/>
          </a:xfrm>
          <a:prstGeom prst="rect">
            <a:avLst/>
          </a:prstGeom>
        </p:spPr>
        <p:txBody>
          <a:bodyPr wrap="square">
            <a:spAutoFit/>
          </a:bodyPr>
          <a:lstStyle/>
          <a:p>
            <a:pPr algn="just"/>
            <a:r>
              <a:rPr lang="ru-RU" b="1" dirty="0" smtClean="0">
                <a:latin typeface="Times New Roman" pitchFamily="18" charset="0"/>
                <a:cs typeface="Times New Roman" pitchFamily="18" charset="0"/>
              </a:rPr>
              <a:t>         Поговорки</a:t>
            </a:r>
            <a:r>
              <a:rPr lang="ru-RU" dirty="0" smtClean="0">
                <a:latin typeface="Times New Roman" pitchFamily="18" charset="0"/>
                <a:cs typeface="Times New Roman" pitchFamily="18" charset="0"/>
              </a:rPr>
              <a:t> – краткие устойчивые выражения, не составляющие, в отличие от пословиц, законченных высказываний. </a:t>
            </a:r>
          </a:p>
          <a:p>
            <a:pPr algn="ctr"/>
            <a:r>
              <a:rPr lang="ru-RU" sz="2000" b="1" i="1" dirty="0" smtClean="0">
                <a:solidFill>
                  <a:srgbClr val="0000CC"/>
                </a:solidFill>
              </a:rPr>
              <a:t>Семь пятниц на неделе</a:t>
            </a:r>
            <a:r>
              <a:rPr lang="ru-RU" sz="2000" dirty="0" smtClean="0">
                <a:solidFill>
                  <a:srgbClr val="0000CC"/>
                </a:solidFill>
              </a:rPr>
              <a:t> </a:t>
            </a:r>
            <a:endParaRPr lang="ru-RU" sz="2000"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5121"/>
                                        </p:tgtEl>
                                        <p:attrNameLst>
                                          <p:attrName>style.visibility</p:attrName>
                                        </p:attrNameLst>
                                      </p:cBhvr>
                                      <p:to>
                                        <p:strVal val="visible"/>
                                      </p:to>
                                    </p:set>
                                    <p:animEffect transition="in" filter="fade">
                                      <p:cBhvr>
                                        <p:cTn id="14" dur="2000"/>
                                        <p:tgtEl>
                                          <p:spTgt spid="5121"/>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3" cstate="print"/>
          <a:srcRect/>
          <a:stretch>
            <a:fillRect/>
          </a:stretch>
        </p:blipFill>
        <p:spPr bwMode="auto">
          <a:xfrm>
            <a:off x="0" y="0"/>
            <a:ext cx="9001156" cy="6858000"/>
          </a:xfrm>
          <a:prstGeom prst="rect">
            <a:avLst/>
          </a:prstGeom>
          <a:noFill/>
        </p:spPr>
      </p:pic>
      <p:sp>
        <p:nvSpPr>
          <p:cNvPr id="6145" name="Rectangle 1"/>
          <p:cNvSpPr>
            <a:spLocks noChangeArrowheads="1"/>
          </p:cNvSpPr>
          <p:nvPr/>
        </p:nvSpPr>
        <p:spPr bwMode="auto">
          <a:xfrm>
            <a:off x="1071538" y="214290"/>
            <a:ext cx="7394717"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Из истории математики и старинных русских мер</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 name="Picture 2" descr="C:\Users\Иванов\Downloads\1259853616_man.jpg"/>
          <p:cNvPicPr>
            <a:picLocks noChangeAspect="1" noChangeArrowheads="1"/>
          </p:cNvPicPr>
          <p:nvPr/>
        </p:nvPicPr>
        <p:blipFill>
          <a:blip r:embed="rId4" cstate="print"/>
          <a:srcRect/>
          <a:stretch>
            <a:fillRect/>
          </a:stretch>
        </p:blipFill>
        <p:spPr bwMode="auto">
          <a:xfrm>
            <a:off x="1000100" y="785794"/>
            <a:ext cx="4790022" cy="58341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500" fill="hold"/>
                                        <p:tgtEl>
                                          <p:spTgt spid="6145"/>
                                        </p:tgtEl>
                                        <p:attrNameLst>
                                          <p:attrName>ppt_w</p:attrName>
                                        </p:attrNameLst>
                                      </p:cBhvr>
                                      <p:tavLst>
                                        <p:tav tm="0">
                                          <p:val>
                                            <p:fltVal val="0"/>
                                          </p:val>
                                        </p:tav>
                                        <p:tav tm="100000">
                                          <p:val>
                                            <p:strVal val="#ppt_w"/>
                                          </p:val>
                                        </p:tav>
                                      </p:tavLst>
                                    </p:anim>
                                    <p:anim calcmode="lin" valueType="num">
                                      <p:cBhvr>
                                        <p:cTn id="8" dur="500" fill="hold"/>
                                        <p:tgtEl>
                                          <p:spTgt spid="6145"/>
                                        </p:tgtEl>
                                        <p:attrNameLst>
                                          <p:attrName>ppt_h</p:attrName>
                                        </p:attrNameLst>
                                      </p:cBhvr>
                                      <p:tavLst>
                                        <p:tav tm="0">
                                          <p:val>
                                            <p:fltVal val="0"/>
                                          </p:val>
                                        </p:tav>
                                        <p:tav tm="100000">
                                          <p:val>
                                            <p:strVal val="#ppt_h"/>
                                          </p:val>
                                        </p:tav>
                                      </p:tavLst>
                                    </p:anim>
                                  </p:childTnLst>
                                </p:cTn>
                              </p:par>
                              <p:par>
                                <p:cTn id="9" presetID="23" presetClass="entr" presetSubtype="16" fill="hold" grpId="1" nodeType="withEffect">
                                  <p:stCondLst>
                                    <p:cond delay="0"/>
                                  </p:stCondLst>
                                  <p:childTnLst>
                                    <p:set>
                                      <p:cBhvr>
                                        <p:cTn id="10" dur="1" fill="hold">
                                          <p:stCondLst>
                                            <p:cond delay="0"/>
                                          </p:stCondLst>
                                        </p:cTn>
                                        <p:tgtEl>
                                          <p:spTgt spid="6145"/>
                                        </p:tgtEl>
                                        <p:attrNameLst>
                                          <p:attrName>style.visibility</p:attrName>
                                        </p:attrNameLst>
                                      </p:cBhvr>
                                      <p:to>
                                        <p:strVal val="visible"/>
                                      </p:to>
                                    </p:set>
                                    <p:anim calcmode="lin" valueType="num">
                                      <p:cBhvr>
                                        <p:cTn id="11" dur="500" fill="hold"/>
                                        <p:tgtEl>
                                          <p:spTgt spid="6145"/>
                                        </p:tgtEl>
                                        <p:attrNameLst>
                                          <p:attrName>ppt_w</p:attrName>
                                        </p:attrNameLst>
                                      </p:cBhvr>
                                      <p:tavLst>
                                        <p:tav tm="0">
                                          <p:val>
                                            <p:fltVal val="0"/>
                                          </p:val>
                                        </p:tav>
                                        <p:tav tm="100000">
                                          <p:val>
                                            <p:strVal val="#ppt_w"/>
                                          </p:val>
                                        </p:tav>
                                      </p:tavLst>
                                    </p:anim>
                                    <p:anim calcmode="lin" valueType="num">
                                      <p:cBhvr>
                                        <p:cTn id="12" dur="500" fill="hold"/>
                                        <p:tgtEl>
                                          <p:spTgt spid="6145"/>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P spid="614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3" cstate="print"/>
          <a:srcRect/>
          <a:stretch>
            <a:fillRect/>
          </a:stretch>
        </p:blipFill>
        <p:spPr bwMode="auto">
          <a:xfrm>
            <a:off x="0" y="0"/>
            <a:ext cx="9001156" cy="6858000"/>
          </a:xfrm>
          <a:prstGeom prst="rect">
            <a:avLst/>
          </a:prstGeom>
          <a:noFill/>
        </p:spPr>
      </p:pic>
      <p:sp>
        <p:nvSpPr>
          <p:cNvPr id="6145" name="Rectangle 1"/>
          <p:cNvSpPr>
            <a:spLocks noChangeArrowheads="1"/>
          </p:cNvSpPr>
          <p:nvPr/>
        </p:nvSpPr>
        <p:spPr bwMode="auto">
          <a:xfrm>
            <a:off x="1071538" y="214290"/>
            <a:ext cx="7394717"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Из истории математики и старинных русских мер</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Прямоугольник 7"/>
          <p:cNvSpPr/>
          <p:nvPr/>
        </p:nvSpPr>
        <p:spPr>
          <a:xfrm>
            <a:off x="500034" y="714356"/>
            <a:ext cx="8286808" cy="1200329"/>
          </a:xfrm>
          <a:prstGeom prst="rect">
            <a:avLst/>
          </a:prstGeom>
        </p:spPr>
        <p:txBody>
          <a:bodyPr wrap="square">
            <a:spAutoFit/>
          </a:bodyPr>
          <a:lstStyle/>
          <a:p>
            <a:pPr algn="just"/>
            <a:r>
              <a:rPr lang="ru-RU" dirty="0" smtClean="0">
                <a:latin typeface="Times New Roman" pitchFamily="18" charset="0"/>
                <a:cs typeface="Times New Roman" pitchFamily="18" charset="0"/>
              </a:rPr>
              <a:t>       При </a:t>
            </a:r>
            <a:r>
              <a:rPr lang="ru-RU" dirty="0">
                <a:latin typeface="Times New Roman" pitchFamily="18" charset="0"/>
                <a:cs typeface="Times New Roman" pitchFamily="18" charset="0"/>
              </a:rPr>
              <a:t>изучении культуры народов можно говорить о том, что человек сначала пришёл не к понятию натурального числа и счёта, а к сопоставлению множеств чисел. О численности группы из пяти вещей, например, говорили: «Столько же, сколько пальцев на одной руке».</a:t>
            </a:r>
          </a:p>
        </p:txBody>
      </p:sp>
      <p:sp>
        <p:nvSpPr>
          <p:cNvPr id="6146" name="Rectangle 2"/>
          <p:cNvSpPr>
            <a:spLocks noChangeArrowheads="1"/>
          </p:cNvSpPr>
          <p:nvPr/>
        </p:nvSpPr>
        <p:spPr bwMode="auto">
          <a:xfrm>
            <a:off x="428596" y="2071678"/>
            <a:ext cx="8429684"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Использование пальцев рук как счётного инструмента послужило причиной того, что у многих народов распространилась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десятичная система счисления</a:t>
            </a:r>
            <a:r>
              <a:rPr kumimoji="0" lang="ru-RU" b="0"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Египтяне записывали числа при помощи рисунков. </a:t>
            </a: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Так единица – кол, </a:t>
            </a:r>
          </a:p>
          <a:p>
            <a:pPr marL="0" marR="0" lvl="0" indent="449263" algn="just" defTabSz="914400" rtl="0" eaLnBrk="1" fontAlgn="base" latinLnBrk="0" hangingPunct="1">
              <a:lnSpc>
                <a:spcPct val="100000"/>
              </a:lnSpc>
              <a:spcBef>
                <a:spcPct val="0"/>
              </a:spcBef>
              <a:spcAft>
                <a:spcPct val="0"/>
              </a:spcAft>
              <a:buClrTx/>
              <a:buSzTx/>
              <a:buFontTx/>
              <a:buNone/>
              <a:tabLst/>
            </a:pPr>
            <a:endParaRPr lang="ru-RU" dirty="0" smtClean="0">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 – две руки, </a:t>
            </a:r>
          </a:p>
          <a:p>
            <a:pPr marL="0" marR="0" lvl="0" indent="449263" algn="just" defTabSz="914400" rtl="0" eaLnBrk="1" fontAlgn="base" latinLnBrk="0" hangingPunct="1">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100 – свёрнутый листок пальмы, </a:t>
            </a:r>
          </a:p>
          <a:p>
            <a:pPr marL="0" marR="0" lvl="0" indent="449263" algn="just" defTabSz="914400" rtl="0" eaLnBrk="1" fontAlgn="base" latinLnBrk="0" hangingPunct="1">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1000 – цветок лотоса. </a:t>
            </a:r>
          </a:p>
          <a:p>
            <a:pPr marL="0" marR="0" lvl="0" indent="449263" algn="just" defTabSz="914400" rtl="0" eaLnBrk="1" fontAlgn="base" latinLnBrk="0" hangingPunct="1">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Нуля они не знали, что вносило значительные затруднения.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147" name="Picture 3" descr="C:\Users\Иванов\Downloads\лотос.jpg"/>
          <p:cNvPicPr>
            <a:picLocks noChangeAspect="1" noChangeArrowheads="1"/>
          </p:cNvPicPr>
          <p:nvPr/>
        </p:nvPicPr>
        <p:blipFill>
          <a:blip r:embed="rId4" cstate="print"/>
          <a:srcRect/>
          <a:stretch>
            <a:fillRect/>
          </a:stretch>
        </p:blipFill>
        <p:spPr bwMode="auto">
          <a:xfrm>
            <a:off x="4286248" y="5000636"/>
            <a:ext cx="1214446" cy="940905"/>
          </a:xfrm>
          <a:prstGeom prst="rect">
            <a:avLst/>
          </a:prstGeom>
          <a:noFill/>
        </p:spPr>
      </p:pic>
      <p:pic>
        <p:nvPicPr>
          <p:cNvPr id="6148" name="Picture 4" descr="C:\Users\Иванов\Downloads\кол.jpg"/>
          <p:cNvPicPr>
            <a:picLocks noChangeAspect="1" noChangeArrowheads="1"/>
          </p:cNvPicPr>
          <p:nvPr/>
        </p:nvPicPr>
        <p:blipFill>
          <a:blip r:embed="rId5" cstate="print"/>
          <a:srcRect/>
          <a:stretch>
            <a:fillRect/>
          </a:stretch>
        </p:blipFill>
        <p:spPr bwMode="auto">
          <a:xfrm>
            <a:off x="3071803" y="3000372"/>
            <a:ext cx="1143008" cy="857255"/>
          </a:xfrm>
          <a:prstGeom prst="rect">
            <a:avLst/>
          </a:prstGeom>
          <a:noFill/>
        </p:spPr>
      </p:pic>
      <p:pic>
        <p:nvPicPr>
          <p:cNvPr id="6149" name="Picture 5" descr="C:\Users\Иванов\Downloads\две руки.jpg"/>
          <p:cNvPicPr>
            <a:picLocks noChangeAspect="1" noChangeArrowheads="1"/>
          </p:cNvPicPr>
          <p:nvPr/>
        </p:nvPicPr>
        <p:blipFill>
          <a:blip r:embed="rId6" cstate="print"/>
          <a:srcRect/>
          <a:stretch>
            <a:fillRect/>
          </a:stretch>
        </p:blipFill>
        <p:spPr bwMode="auto">
          <a:xfrm>
            <a:off x="4000496" y="3500438"/>
            <a:ext cx="1612709" cy="1143008"/>
          </a:xfrm>
          <a:prstGeom prst="rect">
            <a:avLst/>
          </a:prstGeom>
          <a:noFill/>
        </p:spPr>
      </p:pic>
      <p:pic>
        <p:nvPicPr>
          <p:cNvPr id="6150" name="Picture 6" descr="C:\Users\Иванов\Downloads\пальма.png"/>
          <p:cNvPicPr>
            <a:picLocks noChangeAspect="1" noChangeArrowheads="1"/>
          </p:cNvPicPr>
          <p:nvPr/>
        </p:nvPicPr>
        <p:blipFill>
          <a:blip r:embed="rId7" cstate="print"/>
          <a:srcRect/>
          <a:stretch>
            <a:fillRect/>
          </a:stretch>
        </p:blipFill>
        <p:spPr bwMode="auto">
          <a:xfrm>
            <a:off x="5572132" y="4143380"/>
            <a:ext cx="1625183" cy="13001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500" fill="hold"/>
                                        <p:tgtEl>
                                          <p:spTgt spid="6145"/>
                                        </p:tgtEl>
                                        <p:attrNameLst>
                                          <p:attrName>ppt_w</p:attrName>
                                        </p:attrNameLst>
                                      </p:cBhvr>
                                      <p:tavLst>
                                        <p:tav tm="0">
                                          <p:val>
                                            <p:fltVal val="0"/>
                                          </p:val>
                                        </p:tav>
                                        <p:tav tm="100000">
                                          <p:val>
                                            <p:strVal val="#ppt_w"/>
                                          </p:val>
                                        </p:tav>
                                      </p:tavLst>
                                    </p:anim>
                                    <p:anim calcmode="lin" valueType="num">
                                      <p:cBhvr>
                                        <p:cTn id="8" dur="500" fill="hold"/>
                                        <p:tgtEl>
                                          <p:spTgt spid="614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6146"/>
                                        </p:tgtEl>
                                        <p:attrNameLst>
                                          <p:attrName>style.visibility</p:attrName>
                                        </p:attrNameLst>
                                      </p:cBhvr>
                                      <p:to>
                                        <p:strVal val="visible"/>
                                      </p:to>
                                    </p:set>
                                    <p:animEffect transition="in" filter="fade">
                                      <p:cBhvr>
                                        <p:cTn id="16" dur="2000"/>
                                        <p:tgtEl>
                                          <p:spTgt spid="614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8"/>
                                        </p:tgtEl>
                                        <p:attrNameLst>
                                          <p:attrName>style.visibility</p:attrName>
                                        </p:attrNameLst>
                                      </p:cBhvr>
                                      <p:to>
                                        <p:strVal val="visible"/>
                                      </p:to>
                                    </p:set>
                                    <p:animEffect transition="in" filter="fade">
                                      <p:cBhvr>
                                        <p:cTn id="21" dur="1000"/>
                                        <p:tgtEl>
                                          <p:spTgt spid="6148"/>
                                        </p:tgtEl>
                                      </p:cBhvr>
                                    </p:animEffect>
                                    <p:anim calcmode="lin" valueType="num">
                                      <p:cBhvr>
                                        <p:cTn id="22" dur="1000" fill="hold"/>
                                        <p:tgtEl>
                                          <p:spTgt spid="6148"/>
                                        </p:tgtEl>
                                        <p:attrNameLst>
                                          <p:attrName>ppt_x</p:attrName>
                                        </p:attrNameLst>
                                      </p:cBhvr>
                                      <p:tavLst>
                                        <p:tav tm="0">
                                          <p:val>
                                            <p:strVal val="#ppt_x"/>
                                          </p:val>
                                        </p:tav>
                                        <p:tav tm="100000">
                                          <p:val>
                                            <p:strVal val="#ppt_x"/>
                                          </p:val>
                                        </p:tav>
                                      </p:tavLst>
                                    </p:anim>
                                    <p:anim calcmode="lin" valueType="num">
                                      <p:cBhvr>
                                        <p:cTn id="23"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9"/>
                                        </p:tgtEl>
                                        <p:attrNameLst>
                                          <p:attrName>style.visibility</p:attrName>
                                        </p:attrNameLst>
                                      </p:cBhvr>
                                      <p:to>
                                        <p:strVal val="visible"/>
                                      </p:to>
                                    </p:set>
                                    <p:animEffect transition="in" filter="fade">
                                      <p:cBhvr>
                                        <p:cTn id="28" dur="1000"/>
                                        <p:tgtEl>
                                          <p:spTgt spid="6149"/>
                                        </p:tgtEl>
                                      </p:cBhvr>
                                    </p:animEffect>
                                    <p:anim calcmode="lin" valueType="num">
                                      <p:cBhvr>
                                        <p:cTn id="29" dur="1000" fill="hold"/>
                                        <p:tgtEl>
                                          <p:spTgt spid="6149"/>
                                        </p:tgtEl>
                                        <p:attrNameLst>
                                          <p:attrName>ppt_x</p:attrName>
                                        </p:attrNameLst>
                                      </p:cBhvr>
                                      <p:tavLst>
                                        <p:tav tm="0">
                                          <p:val>
                                            <p:strVal val="#ppt_x"/>
                                          </p:val>
                                        </p:tav>
                                        <p:tav tm="100000">
                                          <p:val>
                                            <p:strVal val="#ppt_x"/>
                                          </p:val>
                                        </p:tav>
                                      </p:tavLst>
                                    </p:anim>
                                    <p:anim calcmode="lin" valueType="num">
                                      <p:cBhvr>
                                        <p:cTn id="30"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150"/>
                                        </p:tgtEl>
                                        <p:attrNameLst>
                                          <p:attrName>style.visibility</p:attrName>
                                        </p:attrNameLst>
                                      </p:cBhvr>
                                      <p:to>
                                        <p:strVal val="visible"/>
                                      </p:to>
                                    </p:set>
                                    <p:animEffect transition="in" filter="fade">
                                      <p:cBhvr>
                                        <p:cTn id="35" dur="1000"/>
                                        <p:tgtEl>
                                          <p:spTgt spid="6150"/>
                                        </p:tgtEl>
                                      </p:cBhvr>
                                    </p:animEffect>
                                    <p:anim calcmode="lin" valueType="num">
                                      <p:cBhvr>
                                        <p:cTn id="36" dur="1000" fill="hold"/>
                                        <p:tgtEl>
                                          <p:spTgt spid="6150"/>
                                        </p:tgtEl>
                                        <p:attrNameLst>
                                          <p:attrName>ppt_x</p:attrName>
                                        </p:attrNameLst>
                                      </p:cBhvr>
                                      <p:tavLst>
                                        <p:tav tm="0">
                                          <p:val>
                                            <p:strVal val="#ppt_x"/>
                                          </p:val>
                                        </p:tav>
                                        <p:tav tm="100000">
                                          <p:val>
                                            <p:strVal val="#ppt_x"/>
                                          </p:val>
                                        </p:tav>
                                      </p:tavLst>
                                    </p:anim>
                                    <p:anim calcmode="lin" valueType="num">
                                      <p:cBhvr>
                                        <p:cTn id="37"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147"/>
                                        </p:tgtEl>
                                        <p:attrNameLst>
                                          <p:attrName>style.visibility</p:attrName>
                                        </p:attrNameLst>
                                      </p:cBhvr>
                                      <p:to>
                                        <p:strVal val="visible"/>
                                      </p:to>
                                    </p:set>
                                    <p:animEffect transition="in" filter="fade">
                                      <p:cBhvr>
                                        <p:cTn id="42" dur="1000"/>
                                        <p:tgtEl>
                                          <p:spTgt spid="6147"/>
                                        </p:tgtEl>
                                      </p:cBhvr>
                                    </p:animEffect>
                                    <p:anim calcmode="lin" valueType="num">
                                      <p:cBhvr>
                                        <p:cTn id="43" dur="1000" fill="hold"/>
                                        <p:tgtEl>
                                          <p:spTgt spid="6147"/>
                                        </p:tgtEl>
                                        <p:attrNameLst>
                                          <p:attrName>ppt_x</p:attrName>
                                        </p:attrNameLst>
                                      </p:cBhvr>
                                      <p:tavLst>
                                        <p:tav tm="0">
                                          <p:val>
                                            <p:strVal val="#ppt_x"/>
                                          </p:val>
                                        </p:tav>
                                        <p:tav tm="100000">
                                          <p:val>
                                            <p:strVal val="#ppt_x"/>
                                          </p:val>
                                        </p:tav>
                                      </p:tavLst>
                                    </p:anim>
                                    <p:anim calcmode="lin" valueType="num">
                                      <p:cBhvr>
                                        <p:cTn id="44"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P spid="8" grpId="0"/>
      <p:bldP spid="61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7170" name="Rectangle 2"/>
          <p:cNvSpPr>
            <a:spLocks noChangeArrowheads="1"/>
          </p:cNvSpPr>
          <p:nvPr/>
        </p:nvSpPr>
        <p:spPr bwMode="auto">
          <a:xfrm>
            <a:off x="642910" y="2857497"/>
            <a:ext cx="2857520"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Сажень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расстояние от ступни до конца среднего пальца поднятой руки. Различали простую (=152см, или 4 локтя), маховую (=176 см) и косую (= 213 см) сажени.</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7171" name="Picture 3" descr="C:\Users\Иванов\Downloads\пядь.png"/>
          <p:cNvPicPr>
            <a:picLocks noChangeAspect="1" noChangeArrowheads="1"/>
          </p:cNvPicPr>
          <p:nvPr/>
        </p:nvPicPr>
        <p:blipFill>
          <a:blip r:embed="rId3" cstate="print"/>
          <a:srcRect/>
          <a:stretch>
            <a:fillRect/>
          </a:stretch>
        </p:blipFill>
        <p:spPr bwMode="auto">
          <a:xfrm>
            <a:off x="1857356" y="1428736"/>
            <a:ext cx="1485900" cy="1704975"/>
          </a:xfrm>
          <a:prstGeom prst="rect">
            <a:avLst/>
          </a:prstGeom>
          <a:noFill/>
        </p:spPr>
      </p:pic>
      <p:pic>
        <p:nvPicPr>
          <p:cNvPr id="7172" name="Picture 4" descr="C:\Users\Иванов\Downloads\2.gif"/>
          <p:cNvPicPr>
            <a:picLocks noChangeAspect="1" noChangeArrowheads="1"/>
          </p:cNvPicPr>
          <p:nvPr/>
        </p:nvPicPr>
        <p:blipFill>
          <a:blip r:embed="rId4" cstate="print"/>
          <a:srcRect/>
          <a:stretch>
            <a:fillRect/>
          </a:stretch>
        </p:blipFill>
        <p:spPr bwMode="auto">
          <a:xfrm>
            <a:off x="5214942" y="1500174"/>
            <a:ext cx="1895475" cy="1447800"/>
          </a:xfrm>
          <a:prstGeom prst="rect">
            <a:avLst/>
          </a:prstGeom>
          <a:noFill/>
        </p:spPr>
      </p:pic>
      <p:sp>
        <p:nvSpPr>
          <p:cNvPr id="7" name="Прямоугольник 6"/>
          <p:cNvSpPr/>
          <p:nvPr/>
        </p:nvSpPr>
        <p:spPr>
          <a:xfrm>
            <a:off x="500034" y="214290"/>
            <a:ext cx="8429684" cy="1200329"/>
          </a:xfrm>
          <a:prstGeom prst="rect">
            <a:avLst/>
          </a:prstGeom>
        </p:spPr>
        <p:txBody>
          <a:bodyPr wrap="square">
            <a:spAutoFit/>
          </a:bodyPr>
          <a:lstStyle/>
          <a:p>
            <a:pPr lvl="0" algn="just" fontAlgn="base">
              <a:spcBef>
                <a:spcPct val="0"/>
              </a:spcBef>
              <a:spcAft>
                <a:spcPct val="0"/>
              </a:spcAft>
            </a:pPr>
            <a:r>
              <a:rPr lang="ru-RU" dirty="0" smtClean="0">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Древними русскими мерами длины</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были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пядь, локоть, сажень. </a:t>
            </a:r>
          </a:p>
          <a:p>
            <a:pPr lvl="0" algn="just" fontAlgn="base">
              <a:spcBef>
                <a:spcPct val="0"/>
              </a:spcBef>
              <a:spcAft>
                <a:spcPct val="0"/>
              </a:spcAft>
            </a:pPr>
            <a:r>
              <a:rPr lang="ru-RU" dirty="0" smtClean="0">
                <a:latin typeface="Times New Roman" pitchFamily="18" charset="0"/>
                <a:ea typeface="Times New Roman" pitchFamily="18" charset="0"/>
                <a:cs typeface="Times New Roman" pitchFamily="18" charset="0"/>
              </a:rPr>
              <a:t>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Малая пядь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равнялась расстоянию между концами вытянутых больших и указательных пальцев (=19см),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большая пядь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расстоянию между раздвинутыми большими и мизинцами (=23см). </a:t>
            </a:r>
            <a:endParaRPr lang="ru-RU" dirty="0"/>
          </a:p>
        </p:txBody>
      </p:sp>
      <p:pic>
        <p:nvPicPr>
          <p:cNvPr id="7173" name="Picture 5" descr="C:\Users\Иванов\Downloads\сажень.jpg"/>
          <p:cNvPicPr>
            <a:picLocks noChangeAspect="1" noChangeArrowheads="1"/>
          </p:cNvPicPr>
          <p:nvPr/>
        </p:nvPicPr>
        <p:blipFill>
          <a:blip r:embed="rId5" cstate="print"/>
          <a:srcRect/>
          <a:stretch>
            <a:fillRect/>
          </a:stretch>
        </p:blipFill>
        <p:spPr bwMode="auto">
          <a:xfrm>
            <a:off x="3571868" y="3429000"/>
            <a:ext cx="2900748" cy="28523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Effect transition="in" filter="fade">
                                      <p:cBhvr>
                                        <p:cTn id="11" dur="1000"/>
                                        <p:tgtEl>
                                          <p:spTgt spid="7171"/>
                                        </p:tgtEl>
                                      </p:cBhvr>
                                    </p:animEffect>
                                    <p:anim calcmode="lin" valueType="num">
                                      <p:cBhvr>
                                        <p:cTn id="12" dur="1000" fill="hold"/>
                                        <p:tgtEl>
                                          <p:spTgt spid="7171"/>
                                        </p:tgtEl>
                                        <p:attrNameLst>
                                          <p:attrName>ppt_x</p:attrName>
                                        </p:attrNameLst>
                                      </p:cBhvr>
                                      <p:tavLst>
                                        <p:tav tm="0">
                                          <p:val>
                                            <p:strVal val="#ppt_x"/>
                                          </p:val>
                                        </p:tav>
                                        <p:tav tm="100000">
                                          <p:val>
                                            <p:strVal val="#ppt_x"/>
                                          </p:val>
                                        </p:tav>
                                      </p:tavLst>
                                    </p:anim>
                                    <p:anim calcmode="lin" valueType="num">
                                      <p:cBhvr>
                                        <p:cTn id="13" dur="1000" fill="hold"/>
                                        <p:tgtEl>
                                          <p:spTgt spid="7171"/>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1000"/>
                                        <p:tgtEl>
                                          <p:spTgt spid="7172"/>
                                        </p:tgtEl>
                                      </p:cBhvr>
                                    </p:animEffect>
                                    <p:anim calcmode="lin" valueType="num">
                                      <p:cBhvr>
                                        <p:cTn id="18" dur="1000" fill="hold"/>
                                        <p:tgtEl>
                                          <p:spTgt spid="7172"/>
                                        </p:tgtEl>
                                        <p:attrNameLst>
                                          <p:attrName>ppt_x</p:attrName>
                                        </p:attrNameLst>
                                      </p:cBhvr>
                                      <p:tavLst>
                                        <p:tav tm="0">
                                          <p:val>
                                            <p:strVal val="#ppt_x"/>
                                          </p:val>
                                        </p:tav>
                                        <p:tav tm="100000">
                                          <p:val>
                                            <p:strVal val="#ppt_x"/>
                                          </p:val>
                                        </p:tav>
                                      </p:tavLst>
                                    </p:anim>
                                    <p:anim calcmode="lin" valueType="num">
                                      <p:cBhvr>
                                        <p:cTn id="19" dur="1000" fill="hold"/>
                                        <p:tgtEl>
                                          <p:spTgt spid="7172"/>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fade">
                                      <p:cBhvr>
                                        <p:cTn id="23" dur="2000"/>
                                        <p:tgtEl>
                                          <p:spTgt spid="7170"/>
                                        </p:tgtEl>
                                      </p:cBhvr>
                                    </p:animEffect>
                                  </p:childTnLst>
                                </p:cTn>
                              </p:par>
                            </p:childTnLst>
                          </p:cTn>
                        </p:par>
                        <p:par>
                          <p:cTn id="24" fill="hold">
                            <p:stCondLst>
                              <p:cond delay="6000"/>
                            </p:stCondLst>
                            <p:childTnLst>
                              <p:par>
                                <p:cTn id="25" presetID="42" presetClass="entr" presetSubtype="0" fill="hold" nodeType="after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fade">
                                      <p:cBhvr>
                                        <p:cTn id="27" dur="1000"/>
                                        <p:tgtEl>
                                          <p:spTgt spid="7173"/>
                                        </p:tgtEl>
                                      </p:cBhvr>
                                    </p:animEffect>
                                    <p:anim calcmode="lin" valueType="num">
                                      <p:cBhvr>
                                        <p:cTn id="28" dur="1000" fill="hold"/>
                                        <p:tgtEl>
                                          <p:spTgt spid="7173"/>
                                        </p:tgtEl>
                                        <p:attrNameLst>
                                          <p:attrName>ppt_x</p:attrName>
                                        </p:attrNameLst>
                                      </p:cBhvr>
                                      <p:tavLst>
                                        <p:tav tm="0">
                                          <p:val>
                                            <p:strVal val="#ppt_x"/>
                                          </p:val>
                                        </p:tav>
                                        <p:tav tm="100000">
                                          <p:val>
                                            <p:strVal val="#ppt_x"/>
                                          </p:val>
                                        </p:tav>
                                      </p:tavLst>
                                    </p:anim>
                                    <p:anim calcmode="lin" valueType="num">
                                      <p:cBhvr>
                                        <p:cTn id="29" dur="1000" fill="hold"/>
                                        <p:tgtEl>
                                          <p:spTgt spid="71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4097" name="Rectangle 1"/>
          <p:cNvSpPr>
            <a:spLocks noChangeArrowheads="1"/>
          </p:cNvSpPr>
          <p:nvPr/>
        </p:nvSpPr>
        <p:spPr bwMode="auto">
          <a:xfrm>
            <a:off x="500034" y="0"/>
            <a:ext cx="8429684"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Локоть древнейшая мера длины, которой пользовались во многих странах мира.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Локоть</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расстояние от конца вытянутого среднего пальца руки или сжатого кулака до локтевого сгиба. </a:t>
            </a: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lang="ru-RU" dirty="0">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Говорят: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«Близок локоть, да не укусишь»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 каком-нибудь простом, но невыполненном деле.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«Сам с ноготок, а борода - с локоток»</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 Петра I борода, особенно у бояр, служила признаком знатности рода и происхождения. Чем больше и длиннее была борода, тем больше должно было быть уважение к ее хозяину.</a:t>
            </a:r>
          </a:p>
        </p:txBody>
      </p:sp>
      <p:pic>
        <p:nvPicPr>
          <p:cNvPr id="4098" name="Picture 2" descr="C:\Users\Иванов\Downloads\локоть.jpg"/>
          <p:cNvPicPr>
            <a:picLocks noChangeAspect="1" noChangeArrowheads="1"/>
          </p:cNvPicPr>
          <p:nvPr/>
        </p:nvPicPr>
        <p:blipFill>
          <a:blip r:embed="rId3" cstate="print"/>
          <a:srcRect/>
          <a:stretch>
            <a:fillRect/>
          </a:stretch>
        </p:blipFill>
        <p:spPr bwMode="auto">
          <a:xfrm>
            <a:off x="3428992" y="714356"/>
            <a:ext cx="3622622" cy="1571636"/>
          </a:xfrm>
          <a:prstGeom prst="rect">
            <a:avLst/>
          </a:prstGeom>
          <a:noFill/>
        </p:spPr>
      </p:pic>
      <p:sp>
        <p:nvSpPr>
          <p:cNvPr id="5" name="Прямоугольник 4"/>
          <p:cNvSpPr/>
          <p:nvPr/>
        </p:nvSpPr>
        <p:spPr>
          <a:xfrm>
            <a:off x="642910" y="3857628"/>
            <a:ext cx="4572000" cy="1754326"/>
          </a:xfrm>
          <a:prstGeom prst="rect">
            <a:avLst/>
          </a:prstGeom>
        </p:spPr>
        <p:txBody>
          <a:bodyPr>
            <a:spAutoFit/>
          </a:bodyPr>
          <a:lstStyle/>
          <a:p>
            <a:pPr lvl="0" indent="449263" algn="just" eaLnBrk="0" fontAlgn="base" hangingPunct="0">
              <a:spcBef>
                <a:spcPct val="0"/>
              </a:spcBef>
              <a:spcAft>
                <a:spcPct val="0"/>
              </a:spcAft>
            </a:pPr>
            <a:r>
              <a:rPr lang="ru-RU" dirty="0">
                <a:latin typeface="Times New Roman" pitchFamily="18" charset="0"/>
                <a:ea typeface="Times New Roman" pitchFamily="18" charset="0"/>
                <a:cs typeface="Times New Roman" pitchFamily="18" charset="0"/>
              </a:rPr>
              <a:t>Д</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лина локтя или шага у разных людей различна, а мера длины должна быть постоянной. Постоянные образцы мер стали изготовлять из деревянных линеек и металлических стержней. Образцы мер в настоящее время называются эталонами</a:t>
            </a:r>
            <a:r>
              <a:rPr lang="ru-RU" dirty="0">
                <a:latin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fade">
                                      <p:cBhvr>
                                        <p:cTn id="7" dur="2000"/>
                                        <p:tgtEl>
                                          <p:spTgt spid="4097"/>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1000"/>
                                        <p:tgtEl>
                                          <p:spTgt spid="4098"/>
                                        </p:tgtEl>
                                      </p:cBhvr>
                                    </p:animEffect>
                                    <p:anim calcmode="lin" valueType="num">
                                      <p:cBhvr>
                                        <p:cTn id="12" dur="1000" fill="hold"/>
                                        <p:tgtEl>
                                          <p:spTgt spid="4098"/>
                                        </p:tgtEl>
                                        <p:attrNameLst>
                                          <p:attrName>ppt_x</p:attrName>
                                        </p:attrNameLst>
                                      </p:cBhvr>
                                      <p:tavLst>
                                        <p:tav tm="0">
                                          <p:val>
                                            <p:strVal val="#ppt_x"/>
                                          </p:val>
                                        </p:tav>
                                        <p:tav tm="100000">
                                          <p:val>
                                            <p:strVal val="#ppt_x"/>
                                          </p:val>
                                        </p:tav>
                                      </p:tavLst>
                                    </p:anim>
                                    <p:anim calcmode="lin" valueType="num">
                                      <p:cBhvr>
                                        <p:cTn id="13" dur="1000" fill="hold"/>
                                        <p:tgtEl>
                                          <p:spTgt spid="409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2049" name="Rectangle 1"/>
          <p:cNvSpPr>
            <a:spLocks noChangeArrowheads="1"/>
          </p:cNvSpPr>
          <p:nvPr/>
        </p:nvSpPr>
        <p:spPr bwMode="auto">
          <a:xfrm>
            <a:off x="428596" y="142852"/>
            <a:ext cx="850112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ru-RU" dirty="0">
                <a:latin typeface="Times New Roman" pitchFamily="18" charset="0"/>
                <a:ea typeface="Times New Roman" pitchFamily="18" charset="0"/>
                <a:cs typeface="Times New Roman" pitchFamily="18" charset="0"/>
              </a:rPr>
              <a:t> </a:t>
            </a:r>
            <a:r>
              <a:rPr lang="ru-RU" dirty="0" smtClean="0">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Старой русской мерой длины был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аршин</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(от персидского слова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арш</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«локоть») =71 см. Отсюда поговорка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«Мерить на свой аршин».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Аршин делился на 16 вершков. Когда говорили о росте человека, то указывали лишь, на сколько вершков он превышает 2 аршина. Поэтому слова «человек 12 вершков роста» означали, что его рост равен 2 аршинам 12 вершкам, то есть 196 см. 3 аршина составляли сажень, 500 саженей - версту, 7 вёрст – милю. Таким образом, при раздроблении и превращении приходилось умножать или соответственно делить на разные числа:16, 3, 500, 7, а это было не очень удобно.</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2050" name="Picture 2" descr="C:\Users\Иванов\Downloads\аршин.png"/>
          <p:cNvPicPr>
            <a:picLocks noChangeAspect="1" noChangeArrowheads="1"/>
          </p:cNvPicPr>
          <p:nvPr/>
        </p:nvPicPr>
        <p:blipFill>
          <a:blip r:embed="rId3" cstate="print"/>
          <a:srcRect/>
          <a:stretch>
            <a:fillRect/>
          </a:stretch>
        </p:blipFill>
        <p:spPr bwMode="auto">
          <a:xfrm>
            <a:off x="642910" y="2571744"/>
            <a:ext cx="2324100" cy="1806575"/>
          </a:xfrm>
          <a:prstGeom prst="rect">
            <a:avLst/>
          </a:prstGeom>
          <a:noFill/>
        </p:spPr>
      </p:pic>
      <p:pic>
        <p:nvPicPr>
          <p:cNvPr id="2051" name="Picture 3" descr="C:\Users\Иванов\Downloads\вершок.jpg"/>
          <p:cNvPicPr>
            <a:picLocks noChangeAspect="1" noChangeArrowheads="1"/>
          </p:cNvPicPr>
          <p:nvPr/>
        </p:nvPicPr>
        <p:blipFill>
          <a:blip r:embed="rId4" cstate="print"/>
          <a:srcRect/>
          <a:stretch>
            <a:fillRect/>
          </a:stretch>
        </p:blipFill>
        <p:spPr bwMode="auto">
          <a:xfrm>
            <a:off x="3571868" y="2714620"/>
            <a:ext cx="3309938" cy="1299637"/>
          </a:xfrm>
          <a:prstGeom prst="rect">
            <a:avLst/>
          </a:prstGeom>
          <a:noFill/>
        </p:spPr>
      </p:pic>
      <p:sp>
        <p:nvSpPr>
          <p:cNvPr id="2052" name="Rectangle 4"/>
          <p:cNvSpPr>
            <a:spLocks noChangeArrowheads="1"/>
          </p:cNvSpPr>
          <p:nvPr/>
        </p:nvSpPr>
        <p:spPr bwMode="auto">
          <a:xfrm>
            <a:off x="500034" y="4572008"/>
            <a:ext cx="650085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Миля (от латинского слова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милия</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тысяча (шагов)) – русская мера длины. Использовалась как единица для измерения больших расстояний, равна семи верстам или 7,468 км.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Говорят: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«Хозяйство развивается семимильными шагами»,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то есть очень быстро и хорошо</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fade">
                                      <p:cBhvr>
                                        <p:cTn id="7" dur="2000"/>
                                        <p:tgtEl>
                                          <p:spTgt spid="204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1000"/>
                                        <p:tgtEl>
                                          <p:spTgt spid="2050"/>
                                        </p:tgtEl>
                                      </p:cBhvr>
                                    </p:animEffect>
                                    <p:anim calcmode="lin" valueType="num">
                                      <p:cBhvr>
                                        <p:cTn id="12" dur="1000" fill="hold"/>
                                        <p:tgtEl>
                                          <p:spTgt spid="2050"/>
                                        </p:tgtEl>
                                        <p:attrNameLst>
                                          <p:attrName>ppt_x</p:attrName>
                                        </p:attrNameLst>
                                      </p:cBhvr>
                                      <p:tavLst>
                                        <p:tav tm="0">
                                          <p:val>
                                            <p:strVal val="#ppt_x"/>
                                          </p:val>
                                        </p:tav>
                                        <p:tav tm="100000">
                                          <p:val>
                                            <p:strVal val="#ppt_x"/>
                                          </p:val>
                                        </p:tav>
                                      </p:tavLst>
                                    </p:anim>
                                    <p:anim calcmode="lin" valueType="num">
                                      <p:cBhvr>
                                        <p:cTn id="13" dur="1000" fill="hold"/>
                                        <p:tgtEl>
                                          <p:spTgt spid="205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fade">
                                      <p:cBhvr>
                                        <p:cTn id="17" dur="1000"/>
                                        <p:tgtEl>
                                          <p:spTgt spid="2051"/>
                                        </p:tgtEl>
                                      </p:cBhvr>
                                    </p:animEffect>
                                    <p:anim calcmode="lin" valueType="num">
                                      <p:cBhvr>
                                        <p:cTn id="18" dur="1000" fill="hold"/>
                                        <p:tgtEl>
                                          <p:spTgt spid="2051"/>
                                        </p:tgtEl>
                                        <p:attrNameLst>
                                          <p:attrName>ppt_x</p:attrName>
                                        </p:attrNameLst>
                                      </p:cBhvr>
                                      <p:tavLst>
                                        <p:tav tm="0">
                                          <p:val>
                                            <p:strVal val="#ppt_x"/>
                                          </p:val>
                                        </p:tav>
                                        <p:tav tm="100000">
                                          <p:val>
                                            <p:strVal val="#ppt_x"/>
                                          </p:val>
                                        </p:tav>
                                      </p:tavLst>
                                    </p:anim>
                                    <p:anim calcmode="lin" valueType="num">
                                      <p:cBhvr>
                                        <p:cTn id="1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P spid="20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ванов\Downloads\صورة1.png"/>
          <p:cNvPicPr>
            <a:picLocks noChangeAspect="1" noChangeArrowheads="1"/>
          </p:cNvPicPr>
          <p:nvPr/>
        </p:nvPicPr>
        <p:blipFill>
          <a:blip r:embed="rId2" cstate="print"/>
          <a:srcRect/>
          <a:stretch>
            <a:fillRect/>
          </a:stretch>
        </p:blipFill>
        <p:spPr bwMode="auto">
          <a:xfrm>
            <a:off x="0" y="0"/>
            <a:ext cx="9001156" cy="6858000"/>
          </a:xfrm>
          <a:prstGeom prst="rect">
            <a:avLst/>
          </a:prstGeom>
          <a:noFill/>
        </p:spPr>
      </p:pic>
      <p:sp>
        <p:nvSpPr>
          <p:cNvPr id="3073" name="Rectangle 1"/>
          <p:cNvSpPr>
            <a:spLocks noChangeArrowheads="1"/>
          </p:cNvSpPr>
          <p:nvPr/>
        </p:nvSpPr>
        <p:spPr bwMode="auto">
          <a:xfrm>
            <a:off x="500034" y="214290"/>
            <a:ext cx="864396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Пуд - старинная русская мера веса (массы), равная 40 фунтам или 16 килограммам.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Говорят: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«Зёрнышко пуд бережет», «Человека узнаешь, когда с ним пуд соли съешь», «Сено – на пуды, а золото – на золотники»</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 е. каждая вещь имеет свою определенную ценность. </a:t>
            </a:r>
            <a:r>
              <a:rPr kumimoji="0" lang="ru-RU" b="1"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«Пудовое горе с плеч свалишь, а золотниковым подавишься»</a:t>
            </a:r>
            <a:r>
              <a:rPr kumimoji="0" lang="ru-RU" b="0" i="1" u="none" strike="noStrike" cap="none" normalizeH="0" baseline="0" dirty="0" smtClean="0">
                <a:ln>
                  <a:noFill/>
                </a:ln>
                <a:solidFill>
                  <a:srgbClr val="0000CC"/>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 е. не следует пренебрегать даже ничтожной опасностью.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4" name="Rectangle 2"/>
          <p:cNvSpPr>
            <a:spLocks noChangeArrowheads="1"/>
          </p:cNvSpPr>
          <p:nvPr/>
        </p:nvSpPr>
        <p:spPr bwMode="auto">
          <a:xfrm>
            <a:off x="428596" y="1857364"/>
            <a:ext cx="828680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ru-RU" dirty="0">
                <a:latin typeface="Times New Roman" pitchFamily="18" charset="0"/>
                <a:ea typeface="Times New Roman" pitchFamily="18" charset="0"/>
                <a:cs typeface="Times New Roman" pitchFamily="18" charset="0"/>
              </a:rPr>
              <a:t> </a:t>
            </a:r>
            <a:r>
              <a:rPr lang="ru-RU" dirty="0" smtClean="0">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Метрическая система мер родилась во Франции. Одну десятимиллионную часть четверти земного меридиана во Франции приняли за основную меру длины и назвали метром (от греческого слова «метром», означающего «мера»). На основании измерений меридиана, сделанных французскими учёными был изготовлен впоследствии платиновый эталон метра. </a:t>
            </a:r>
          </a:p>
        </p:txBody>
      </p:sp>
      <p:sp>
        <p:nvSpPr>
          <p:cNvPr id="6" name="Прямоугольник 5"/>
          <p:cNvSpPr/>
          <p:nvPr/>
        </p:nvSpPr>
        <p:spPr>
          <a:xfrm>
            <a:off x="357158" y="3357562"/>
            <a:ext cx="6643734" cy="2585323"/>
          </a:xfrm>
          <a:prstGeom prst="rect">
            <a:avLst/>
          </a:prstGeom>
        </p:spPr>
        <p:txBody>
          <a:bodyPr wrap="square">
            <a:spAutoFit/>
          </a:bodyPr>
          <a:lstStyle/>
          <a:p>
            <a:pPr lvl="0" algn="just" fontAlgn="base">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Единица измерения площадей – квадратный метр, объемов – кубический метр. Мера веса и другие были связаны с мерой длины таким образом: за основную меру веса принят 1 килограмм, равный весу 1 куб. дм воды при температуре 4 градуса, т.е. при наибольшей плотности. Основная мера вместимости 1литр, равен он по объему одному кубическому дециметру. Благодаря своим преимуществам метрическая система мер распространилась во второй половине 19 века далеко за пределы Франции. Так эти меры попали в Россию.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5" name="Picture 3" descr="C:\Users\Иванов\Downloads\метр.jpg"/>
          <p:cNvPicPr>
            <a:picLocks noChangeAspect="1" noChangeArrowheads="1"/>
          </p:cNvPicPr>
          <p:nvPr/>
        </p:nvPicPr>
        <p:blipFill>
          <a:blip r:embed="rId3" cstate="print"/>
          <a:srcRect/>
          <a:stretch>
            <a:fillRect/>
          </a:stretch>
        </p:blipFill>
        <p:spPr bwMode="auto">
          <a:xfrm>
            <a:off x="2857488" y="5929330"/>
            <a:ext cx="1571636" cy="9286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fade">
                                      <p:cBhvr>
                                        <p:cTn id="7" dur="2000"/>
                                        <p:tgtEl>
                                          <p:spTgt spid="307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2000"/>
                                        <p:tgtEl>
                                          <p:spTgt spid="3074"/>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par>
                          <p:cTn id="16" fill="hold">
                            <p:stCondLst>
                              <p:cond delay="6000"/>
                            </p:stCondLst>
                            <p:childTnLst>
                              <p:par>
                                <p:cTn id="17" presetID="42" presetClass="entr" presetSubtype="0" fill="hold" nodeType="afterEffect">
                                  <p:stCondLst>
                                    <p:cond delay="0"/>
                                  </p:stCondLst>
                                  <p:childTnLst>
                                    <p:set>
                                      <p:cBhvr>
                                        <p:cTn id="18" dur="1" fill="hold">
                                          <p:stCondLst>
                                            <p:cond delay="0"/>
                                          </p:stCondLst>
                                        </p:cTn>
                                        <p:tgtEl>
                                          <p:spTgt spid="3075"/>
                                        </p:tgtEl>
                                        <p:attrNameLst>
                                          <p:attrName>style.visibility</p:attrName>
                                        </p:attrNameLst>
                                      </p:cBhvr>
                                      <p:to>
                                        <p:strVal val="visible"/>
                                      </p:to>
                                    </p:set>
                                    <p:animEffect transition="in" filter="fade">
                                      <p:cBhvr>
                                        <p:cTn id="19" dur="1000"/>
                                        <p:tgtEl>
                                          <p:spTgt spid="3075"/>
                                        </p:tgtEl>
                                      </p:cBhvr>
                                    </p:animEffect>
                                    <p:anim calcmode="lin" valueType="num">
                                      <p:cBhvr>
                                        <p:cTn id="20" dur="1000" fill="hold"/>
                                        <p:tgtEl>
                                          <p:spTgt spid="3075"/>
                                        </p:tgtEl>
                                        <p:attrNameLst>
                                          <p:attrName>ppt_x</p:attrName>
                                        </p:attrNameLst>
                                      </p:cBhvr>
                                      <p:tavLst>
                                        <p:tav tm="0">
                                          <p:val>
                                            <p:strVal val="#ppt_x"/>
                                          </p:val>
                                        </p:tav>
                                        <p:tav tm="100000">
                                          <p:val>
                                            <p:strVal val="#ppt_x"/>
                                          </p:val>
                                        </p:tav>
                                      </p:tavLst>
                                    </p:anim>
                                    <p:anim calcmode="lin" valueType="num">
                                      <p:cBhvr>
                                        <p:cTn id="21"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3074" grpId="0"/>
      <p:bldP spid="6"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761</TotalTime>
  <Words>1475</Words>
  <Application>Microsoft Office PowerPoint</Application>
  <PresentationFormat>Экран (4:3)</PresentationFormat>
  <Paragraphs>92</Paragraphs>
  <Slides>17</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Практическая работа.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Иванов</dc:creator>
  <cp:lastModifiedBy>Наталья</cp:lastModifiedBy>
  <cp:revision>74</cp:revision>
  <dcterms:created xsi:type="dcterms:W3CDTF">2015-01-08T09:15:13Z</dcterms:created>
  <dcterms:modified xsi:type="dcterms:W3CDTF">2016-02-03T18:38:28Z</dcterms:modified>
</cp:coreProperties>
</file>