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  <p:sldId id="264" r:id="rId3"/>
    <p:sldId id="266" r:id="rId4"/>
    <p:sldId id="268" r:id="rId5"/>
    <p:sldId id="267" r:id="rId6"/>
    <p:sldId id="269" r:id="rId7"/>
    <p:sldId id="270" r:id="rId8"/>
    <p:sldId id="271" r:id="rId9"/>
    <p:sldId id="272" r:id="rId10"/>
    <p:sldId id="257" r:id="rId11"/>
    <p:sldId id="258" r:id="rId12"/>
    <p:sldId id="2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21" autoAdjust="0"/>
    <p:restoredTop sz="94660"/>
  </p:normalViewPr>
  <p:slideViewPr>
    <p:cSldViewPr>
      <p:cViewPr varScale="1">
        <p:scale>
          <a:sx n="104" d="100"/>
          <a:sy n="104" d="100"/>
        </p:scale>
        <p:origin x="-172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587F0-E56B-489F-953A-811ACA79CDEB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D94BB-B24D-4DC5-83FA-454DA6C2C2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587F0-E56B-489F-953A-811ACA79CDEB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D94BB-B24D-4DC5-83FA-454DA6C2C2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587F0-E56B-489F-953A-811ACA79CDEB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D94BB-B24D-4DC5-83FA-454DA6C2C2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587F0-E56B-489F-953A-811ACA79CDEB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D94BB-B24D-4DC5-83FA-454DA6C2C2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587F0-E56B-489F-953A-811ACA79CDEB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D94BB-B24D-4DC5-83FA-454DA6C2C2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587F0-E56B-489F-953A-811ACA79CDEB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D94BB-B24D-4DC5-83FA-454DA6C2C24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587F0-E56B-489F-953A-811ACA79CDEB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D94BB-B24D-4DC5-83FA-454DA6C2C2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587F0-E56B-489F-953A-811ACA79CDEB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D94BB-B24D-4DC5-83FA-454DA6C2C2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587F0-E56B-489F-953A-811ACA79CDEB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D94BB-B24D-4DC5-83FA-454DA6C2C2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587F0-E56B-489F-953A-811ACA79CDEB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C6D94BB-B24D-4DC5-83FA-454DA6C2C2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587F0-E56B-489F-953A-811ACA79CDEB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D94BB-B24D-4DC5-83FA-454DA6C2C2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07587F0-E56B-489F-953A-811ACA79CDEB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6C6D94BB-B24D-4DC5-83FA-454DA6C2C24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search" TargetMode="External"/><Relationship Id="rId3" Type="http://schemas.openxmlformats.org/officeDocument/2006/relationships/hyperlink" Target="http://omnopol.ru/kliparty-rastrovye/eda-i-napitki-rastr/4966-kartinki-maslo-slivochnoe-foto-maslo-arahisovoe-skachat.html" TargetMode="External"/><Relationship Id="rId7" Type="http://schemas.openxmlformats.org/officeDocument/2006/relationships/hyperlink" Target="https://yandex.ru/images/search?text=&#1082;&#1072;&#1096;&#1072;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andex.ru/images/search?p" TargetMode="External"/><Relationship Id="rId5" Type="http://schemas.openxmlformats.org/officeDocument/2006/relationships/hyperlink" Target="https://yandex.ru/images/search?text" TargetMode="External"/><Relationship Id="rId4" Type="http://schemas.openxmlformats.org/officeDocument/2006/relationships/hyperlink" Target="https://yandex.ru/images/search?img_ur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18" y="1124744"/>
            <a:ext cx="4151313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357712" y="908720"/>
            <a:ext cx="6801735" cy="341632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divot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28575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400" b="1" dirty="0">
                <a:ln w="28575">
                  <a:solidFill>
                    <a:schemeClr val="accent6">
                      <a:lumMod val="50000"/>
                    </a:schemeClr>
                  </a:solidFill>
                </a:ln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Сливочное масло – </a:t>
            </a:r>
            <a:r>
              <a:rPr lang="ru-RU" sz="5400" b="1" dirty="0" smtClean="0">
                <a:ln w="28575">
                  <a:solidFill>
                    <a:schemeClr val="accent6">
                      <a:lumMod val="50000"/>
                    </a:schemeClr>
                  </a:solidFill>
                </a:ln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ln w="28575">
                  <a:solidFill>
                    <a:schemeClr val="accent6">
                      <a:lumMod val="50000"/>
                    </a:schemeClr>
                  </a:solidFill>
                </a:ln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ln w="28575">
                  <a:solidFill>
                    <a:schemeClr val="accent6">
                      <a:lumMod val="50000"/>
                    </a:schemeClr>
                  </a:solidFill>
                </a:ln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вредный </a:t>
            </a:r>
            <a:br>
              <a:rPr lang="ru-RU" sz="5400" b="1" dirty="0" smtClean="0">
                <a:ln w="28575">
                  <a:solidFill>
                    <a:schemeClr val="accent6">
                      <a:lumMod val="50000"/>
                    </a:schemeClr>
                  </a:solidFill>
                </a:ln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ln w="28575">
                  <a:solidFill>
                    <a:schemeClr val="accent6">
                      <a:lumMod val="50000"/>
                    </a:schemeClr>
                  </a:solidFill>
                </a:ln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br>
              <a:rPr lang="ru-RU" sz="5400" b="1" dirty="0" smtClean="0">
                <a:ln w="28575">
                  <a:solidFill>
                    <a:schemeClr val="accent6">
                      <a:lumMod val="50000"/>
                    </a:schemeClr>
                  </a:solidFill>
                </a:ln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ln w="28575">
                  <a:solidFill>
                    <a:schemeClr val="accent6">
                      <a:lumMod val="50000"/>
                    </a:schemeClr>
                  </a:solidFill>
                </a:ln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полезный продукт?»</a:t>
            </a:r>
            <a:endParaRPr lang="ru-RU" sz="5400" b="1" dirty="0">
              <a:ln w="28575">
                <a:solidFill>
                  <a:schemeClr val="accent6">
                    <a:lumMod val="50000"/>
                  </a:schemeClr>
                </a:solidFill>
              </a:ln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8527" y="5129826"/>
            <a:ext cx="82809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работы: ученик 4 «Б» класса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Волков Иван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подготовила учитель начальных классов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Кадуйского муниципального района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«Кадуйская средняя школа»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Овцына Наталья Владимировна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26699" y="136995"/>
            <a:ext cx="51845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конкурс  «Первые шаги в науку»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01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980" y="2852936"/>
            <a:ext cx="3431976" cy="2227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332656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Цель работы</a:t>
            </a:r>
            <a:r>
              <a:rPr lang="ru-RU" sz="2400" b="0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 :  ответ на вопрос: </a:t>
            </a:r>
            <a:r>
              <a:rPr lang="ru-RU" sz="2400" b="1" i="1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«Сливочное масло – это вредный или полезный продукт?». </a:t>
            </a:r>
            <a:endParaRPr lang="ru-RU" sz="2400" b="1" i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341460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Georgia" panose="02040502050405020303" pitchFamily="18" charset="0"/>
              </a:rPr>
              <a:t>Сливочное масло в целом, продукт </a:t>
            </a:r>
            <a:r>
              <a:rPr lang="ru-RU" sz="3200" b="1" dirty="0">
                <a:solidFill>
                  <a:srgbClr val="FF0000"/>
                </a:solidFill>
                <a:latin typeface="Georgia" panose="02040502050405020303" pitchFamily="18" charset="0"/>
              </a:rPr>
              <a:t>полезный</a:t>
            </a:r>
            <a:r>
              <a:rPr lang="ru-RU" sz="3200" b="1" dirty="0">
                <a:solidFill>
                  <a:srgbClr val="0070C0"/>
                </a:solidFill>
                <a:latin typeface="Georgia" panose="02040502050405020303" pitchFamily="18" charset="0"/>
              </a:rPr>
              <a:t> для нашего здоровья, но </a:t>
            </a:r>
            <a:r>
              <a:rPr lang="ru-RU" sz="3200" b="1" dirty="0">
                <a:solidFill>
                  <a:srgbClr val="FF0000"/>
                </a:solidFill>
                <a:latin typeface="Georgia" panose="02040502050405020303" pitchFamily="18" charset="0"/>
              </a:rPr>
              <a:t>употреблять его надо в меру</a:t>
            </a:r>
            <a:r>
              <a:rPr lang="ru-RU" sz="3200" b="1" dirty="0">
                <a:solidFill>
                  <a:srgbClr val="0070C0"/>
                </a:solidFill>
                <a:latin typeface="Georgia" panose="02040502050405020303" pitchFamily="18" charset="0"/>
              </a:rPr>
              <a:t>.</a:t>
            </a:r>
            <a:endParaRPr lang="ru-RU" sz="3200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34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ru.zemmrate.com/uploads/posts/2012-11/1353257435_ntrpd1fmvh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525" y="3356992"/>
            <a:ext cx="4989203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41240" y="260648"/>
            <a:ext cx="544777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Ешьте сливочное масло </a:t>
            </a:r>
          </a:p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   и </a:t>
            </a:r>
          </a:p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будьте здоровы!</a:t>
            </a:r>
            <a:endParaRPr lang="ru-RU" sz="44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480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5142779"/>
            <a:ext cx="1908175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997839"/>
            <a:ext cx="6606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7824" y="188640"/>
            <a:ext cx="829863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hlinkClick r:id="rId3"/>
              </a:rPr>
              <a:t>http://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omnopol.ru/kliparty-rastrovye/eda-i-napitki-rastr/4966-kartinki-maslo-slivochnoe-foto-maslo-arahisovoe-skachat.html</a:t>
            </a:r>
            <a:endParaRPr lang="ru-RU" dirty="0" smtClean="0">
              <a:solidFill>
                <a:schemeClr val="tx2">
                  <a:lumMod val="50000"/>
                </a:schemeClr>
              </a:solidFill>
              <a:hlinkClick r:id="rId3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http://moloko.vologda.ru/vologdabutter.shtml</a:t>
            </a:r>
            <a:endParaRPr lang="ru-RU" dirty="0" smtClean="0">
              <a:solidFill>
                <a:schemeClr val="tx2">
                  <a:lumMod val="50000"/>
                </a:schemeClr>
              </a:solidFill>
              <a:hlinkClick r:id="rId3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http</a:t>
            </a:r>
            <a:r>
              <a:rPr lang="ru-RU" u="sng" dirty="0">
                <a:solidFill>
                  <a:schemeClr val="tx2">
                    <a:lumMod val="50000"/>
                  </a:schemeClr>
                </a:solidFill>
                <a:hlinkClick r:id="rId3"/>
              </a:rPr>
              <a:t>://www.kulina.ru/articles/65305/</a:t>
            </a:r>
            <a:endParaRPr lang="ru-RU" dirty="0">
              <a:solidFill>
                <a:schemeClr val="tx2">
                  <a:lumMod val="50000"/>
                </a:schemeClr>
              </a:solidFill>
              <a:hlinkClick r:id="rId3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u="sng" dirty="0">
                <a:solidFill>
                  <a:schemeClr val="tx2">
                    <a:lumMod val="50000"/>
                  </a:schemeClr>
                </a:solidFill>
                <a:hlinkClick r:id="rId3"/>
              </a:rPr>
              <a:t>https://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ru.wikipedia.org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hlinkClick r:id="rId4"/>
              </a:rPr>
              <a:t>https://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hlinkClick r:id="rId4"/>
              </a:rPr>
              <a:t>yandex.ru/images/search?img_url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hlinkClick r:id="rId5"/>
              </a:rPr>
              <a:t>https://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hlinkClick r:id="rId5"/>
              </a:rPr>
              <a:t>yandex.ru/images/search?text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hlinkClick r:id="rId6"/>
              </a:rPr>
              <a:t>https://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hlinkClick r:id="rId6"/>
              </a:rPr>
              <a:t>yandex.ru/images/search?p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hlinkClick r:id="rId6"/>
              </a:rPr>
              <a:t>https://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hlinkClick r:id="rId6"/>
              </a:rPr>
              <a:t>yandex.ru/images/search?p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hlinkClick r:id="rId7"/>
              </a:rPr>
              <a:t>https://yandex.ru/images/search?text=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hlinkClick r:id="rId7"/>
              </a:rPr>
              <a:t>каша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hlinkClick r:id="rId8"/>
              </a:rPr>
              <a:t>https://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hlinkClick r:id="rId8"/>
              </a:rPr>
              <a:t>yandex.ru/images/search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ЛИТЕРАТУРА</a:t>
            </a:r>
          </a:p>
          <a:p>
            <a:pPr lvl="0"/>
            <a:r>
              <a:rPr lang="ru-RU" dirty="0" err="1"/>
              <a:t>М.М.Безруких</a:t>
            </a:r>
            <a:r>
              <a:rPr lang="ru-RU" dirty="0"/>
              <a:t> «Формула правильного питания</a:t>
            </a:r>
            <a:r>
              <a:rPr lang="ru-RU" dirty="0" smtClean="0"/>
              <a:t>»(ОМА ПРЕСС МОСКВА 2014)</a:t>
            </a:r>
            <a:endParaRPr lang="ru-RU" dirty="0"/>
          </a:p>
          <a:p>
            <a:pPr lvl="0"/>
            <a:r>
              <a:rPr lang="ru-RU" dirty="0"/>
              <a:t>С.Ю. Баранов </a:t>
            </a:r>
            <a:r>
              <a:rPr lang="ru-RU" dirty="0" err="1"/>
              <a:t>Е.А.Скупидонов</a:t>
            </a:r>
            <a:r>
              <a:rPr lang="ru-RU" dirty="0"/>
              <a:t> «Сказание о Земле Вологодской</a:t>
            </a:r>
            <a:r>
              <a:rPr lang="ru-RU" dirty="0" smtClean="0"/>
              <a:t>» («Учебная литература</a:t>
            </a:r>
            <a:r>
              <a:rPr lang="ru-RU" smtClean="0"/>
              <a:t>, Вологда, 2011)</a:t>
            </a:r>
            <a:endParaRPr lang="ru-RU" dirty="0"/>
          </a:p>
          <a:p>
            <a:pPr lvl="0"/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endParaRPr lang="ru-RU" dirty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107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56992"/>
            <a:ext cx="4032448" cy="3280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539552" y="476672"/>
            <a:ext cx="8280920" cy="475252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Предмет исследования </a:t>
            </a:r>
            <a:r>
              <a:rPr lang="ru-RU" b="0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:   Вологодское </a:t>
            </a:r>
            <a:r>
              <a:rPr lang="ru-RU" b="0" dirty="0">
                <a:latin typeface="Georgia" panose="02040502050405020303" pitchFamily="18" charset="0"/>
                <a:cs typeface="Times New Roman" panose="02020603050405020304" pitchFamily="18" charset="0"/>
              </a:rPr>
              <a:t>сливочное масло.</a:t>
            </a:r>
          </a:p>
          <a:p>
            <a:r>
              <a:rPr lang="ru-RU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Цель работы</a:t>
            </a:r>
            <a:r>
              <a:rPr lang="ru-RU" b="0" dirty="0">
                <a:latin typeface="Georgia" panose="02040502050405020303" pitchFamily="18" charset="0"/>
                <a:cs typeface="Times New Roman" panose="02020603050405020304" pitchFamily="18" charset="0"/>
              </a:rPr>
              <a:t> </a:t>
            </a:r>
            <a:r>
              <a:rPr lang="ru-RU" b="0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:  </a:t>
            </a:r>
            <a:r>
              <a:rPr lang="ru-RU" b="0" dirty="0">
                <a:latin typeface="Georgia" panose="02040502050405020303" pitchFamily="18" charset="0"/>
                <a:cs typeface="Times New Roman" panose="02020603050405020304" pitchFamily="18" charset="0"/>
              </a:rPr>
              <a:t>ответ на вопрос: </a:t>
            </a:r>
            <a:r>
              <a:rPr lang="ru-RU" i="1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«Сливочное </a:t>
            </a:r>
            <a:r>
              <a:rPr lang="ru-RU" i="1" dirty="0">
                <a:latin typeface="Georgia" panose="02040502050405020303" pitchFamily="18" charset="0"/>
                <a:cs typeface="Times New Roman" panose="02020603050405020304" pitchFamily="18" charset="0"/>
              </a:rPr>
              <a:t>масло – это вредный или полезный </a:t>
            </a:r>
            <a:r>
              <a:rPr lang="ru-RU" i="1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продукт?». </a:t>
            </a:r>
            <a:endParaRPr lang="ru-RU" i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Georgia" panose="02040502050405020303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Задачи</a:t>
            </a:r>
            <a:r>
              <a:rPr lang="ru-RU" dirty="0">
                <a:latin typeface="Georgia" panose="02040502050405020303" pitchFamily="18" charset="0"/>
                <a:cs typeface="Times New Roman" panose="02020603050405020304" pitchFamily="18" charset="0"/>
              </a:rPr>
              <a:t>: 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b="0" dirty="0">
                <a:latin typeface="Georgia" panose="02040502050405020303" pitchFamily="18" charset="0"/>
                <a:cs typeface="Times New Roman" panose="02020603050405020304" pitchFamily="18" charset="0"/>
              </a:rPr>
              <a:t>найти информацию в различных источниках;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b="0" dirty="0">
                <a:latin typeface="Georgia" panose="02040502050405020303" pitchFamily="18" charset="0"/>
                <a:cs typeface="Times New Roman" panose="02020603050405020304" pitchFamily="18" charset="0"/>
              </a:rPr>
              <a:t>изучить</a:t>
            </a:r>
            <a:r>
              <a:rPr lang="ru-RU" b="0" i="1" dirty="0"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b="0" dirty="0">
                <a:latin typeface="Georgia" panose="02040502050405020303" pitchFamily="18" charset="0"/>
                <a:cs typeface="Times New Roman" panose="02020603050405020304" pitchFamily="18" charset="0"/>
              </a:rPr>
              <a:t>состав масла; 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b="0" dirty="0">
                <a:latin typeface="Georgia" panose="02040502050405020303" pitchFamily="18" charset="0"/>
                <a:cs typeface="Times New Roman" panose="02020603050405020304" pitchFamily="18" charset="0"/>
              </a:rPr>
              <a:t>выяснить, полезен или вреден этот продукт.</a:t>
            </a:r>
          </a:p>
          <a:p>
            <a:r>
              <a:rPr lang="ru-RU" dirty="0">
                <a:latin typeface="Georgia" panose="02040502050405020303" pitchFamily="18" charset="0"/>
                <a:cs typeface="Times New Roman" panose="02020603050405020304" pitchFamily="18" charset="0"/>
              </a:rPr>
              <a:t>Методы исследования: </a:t>
            </a:r>
            <a:r>
              <a:rPr lang="ru-RU" b="0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теоретический, практический.</a:t>
            </a:r>
          </a:p>
          <a:p>
            <a:r>
              <a:rPr lang="ru-RU" dirty="0"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                                                     Место проведения  </a:t>
            </a:r>
            <a:r>
              <a:rPr lang="ru-RU" dirty="0">
                <a:latin typeface="Georgia" panose="02040502050405020303" pitchFamily="18" charset="0"/>
                <a:cs typeface="Times New Roman" panose="02020603050405020304" pitchFamily="18" charset="0"/>
              </a:rPr>
              <a:t>работы</a:t>
            </a:r>
            <a:r>
              <a:rPr lang="ru-RU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dirty="0"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ru-RU" b="0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 МБОУ «Кадуйская СОШ»</a:t>
            </a:r>
          </a:p>
          <a:p>
            <a:r>
              <a:rPr lang="ru-RU" dirty="0"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                                                     Сроки проведения:</a:t>
            </a:r>
          </a:p>
          <a:p>
            <a:r>
              <a:rPr lang="ru-RU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ru-RU" b="0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декабрь -январь 2015 -2016г</a:t>
            </a:r>
          </a:p>
          <a:p>
            <a:r>
              <a:rPr lang="ru-RU" b="0" dirty="0"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b="0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                                                             </a:t>
            </a:r>
            <a:endParaRPr lang="ru-RU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29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50" y="836712"/>
            <a:ext cx="2544180" cy="396043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00588" y="1817432"/>
            <a:ext cx="3200400" cy="227222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80920" cy="54864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История происхождения Вологодского масла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928" y="900266"/>
            <a:ext cx="3339012" cy="237626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5020243"/>
            <a:ext cx="24112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Georgia" panose="02040502050405020303" pitchFamily="18" charset="0"/>
              </a:rPr>
              <a:t>Николай Васильевич</a:t>
            </a:r>
          </a:p>
          <a:p>
            <a:pPr algn="ctr"/>
            <a:r>
              <a:rPr lang="ru-RU" sz="2400" b="1" dirty="0" smtClean="0">
                <a:latin typeface="Georgia" panose="02040502050405020303" pitchFamily="18" charset="0"/>
              </a:rPr>
              <a:t> Верещагин </a:t>
            </a:r>
          </a:p>
          <a:p>
            <a:pPr algn="ctr"/>
            <a:r>
              <a:rPr lang="ru-RU" sz="2400" b="1" dirty="0" smtClean="0">
                <a:latin typeface="Georgia" panose="02040502050405020303" pitchFamily="18" charset="0"/>
              </a:rPr>
              <a:t>(1839 – 1907)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47864" y="5623660"/>
            <a:ext cx="59401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Georgia" panose="02040502050405020303" pitchFamily="18" charset="0"/>
              </a:rPr>
              <a:t>           Так зарождалось первое  </a:t>
            </a:r>
          </a:p>
          <a:p>
            <a:r>
              <a:rPr lang="ru-RU" sz="2400" b="1" dirty="0">
                <a:latin typeface="Georgia" panose="02040502050405020303" pitchFamily="18" charset="0"/>
              </a:rPr>
              <a:t> </a:t>
            </a:r>
            <a:r>
              <a:rPr lang="ru-RU" sz="2400" b="1" dirty="0" smtClean="0">
                <a:latin typeface="Georgia" panose="02040502050405020303" pitchFamily="18" charset="0"/>
              </a:rPr>
              <a:t>               вологодское масло.</a:t>
            </a:r>
            <a:endParaRPr lang="ru-RU" sz="24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53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94" y="1484784"/>
            <a:ext cx="4039181" cy="302433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333" y="620688"/>
            <a:ext cx="3200400" cy="21336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16632"/>
            <a:ext cx="8092380" cy="54864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технология изготовления масла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7978" y="5085184"/>
            <a:ext cx="43941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atin typeface="Georgia" panose="02040502050405020303" pitchFamily="18" charset="0"/>
              </a:rPr>
              <a:t>Вологодская</a:t>
            </a:r>
          </a:p>
          <a:p>
            <a:pPr algn="ctr"/>
            <a:r>
              <a:rPr lang="ru-RU" sz="2400" b="1" dirty="0" smtClean="0">
                <a:latin typeface="Georgia" panose="02040502050405020303" pitchFamily="18" charset="0"/>
              </a:rPr>
              <a:t> </a:t>
            </a:r>
            <a:r>
              <a:rPr lang="ru-RU" sz="2400" b="1" dirty="0">
                <a:latin typeface="Georgia" panose="02040502050405020303" pitchFamily="18" charset="0"/>
              </a:rPr>
              <a:t>молочно-хозяйственная </a:t>
            </a:r>
            <a:endParaRPr lang="ru-RU" sz="2400" b="1" dirty="0" smtClean="0">
              <a:latin typeface="Georgia" panose="02040502050405020303" pitchFamily="18" charset="0"/>
            </a:endParaRPr>
          </a:p>
          <a:p>
            <a:pPr algn="ctr"/>
            <a:r>
              <a:rPr lang="ru-RU" sz="2400" b="1" dirty="0" smtClean="0">
                <a:latin typeface="Georgia" panose="02040502050405020303" pitchFamily="18" charset="0"/>
              </a:rPr>
              <a:t>академия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852936"/>
            <a:ext cx="3240360" cy="2326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99992" y="53012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latin typeface="Georgia" panose="02040502050405020303" pitchFamily="18" charset="0"/>
              </a:rPr>
              <a:t>Технология изготовления   Вологодского масла – это сложный процесс. </a:t>
            </a:r>
            <a:endParaRPr lang="ru-RU" sz="24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07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Я провел опрос…..</a:t>
            </a:r>
            <a:endParaRPr lang="ru-RU" sz="2000" b="1" i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408389"/>
              </p:ext>
            </p:extLst>
          </p:nvPr>
        </p:nvGraphicFramePr>
        <p:xfrm>
          <a:off x="1043608" y="980728"/>
          <a:ext cx="6816081" cy="266429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272027"/>
                <a:gridCol w="2272027"/>
                <a:gridCol w="2272027"/>
              </a:tblGrid>
              <a:tr h="927338">
                <a:tc gridSpan="3"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Как вы считаете сливочное масло это вредный или полезный продукт?</a:t>
                      </a:r>
                      <a:endParaRPr lang="ru-RU" b="1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7898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Georgia" panose="02040502050405020303" pitchFamily="18" charset="0"/>
                        </a:rPr>
                        <a:t>Да - 18</a:t>
                      </a:r>
                      <a:endParaRPr lang="ru-RU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Georgia" panose="02040502050405020303" pitchFamily="18" charset="0"/>
                        </a:rPr>
                        <a:t>Нет - 3</a:t>
                      </a:r>
                      <a:endParaRPr lang="ru-RU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Georgia" panose="02040502050405020303" pitchFamily="18" charset="0"/>
                        </a:rPr>
                        <a:t>Не знаю -1</a:t>
                      </a:r>
                      <a:endParaRPr lang="ru-RU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</a:tr>
              <a:tr h="578986">
                <a:tc gridSpan="3"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Как часто вы едите бутерброды с маслом?</a:t>
                      </a:r>
                      <a:endParaRPr lang="ru-RU" b="1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7898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Georgia" panose="02040502050405020303" pitchFamily="18" charset="0"/>
                        </a:rPr>
                        <a:t>Каждый день -11</a:t>
                      </a:r>
                      <a:endParaRPr lang="ru-RU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Georgia" panose="02040502050405020303" pitchFamily="18" charset="0"/>
                        </a:rPr>
                        <a:t>Редко -</a:t>
                      </a:r>
                      <a:r>
                        <a:rPr lang="ru-RU" baseline="0" dirty="0" smtClean="0">
                          <a:latin typeface="Georgia" panose="02040502050405020303" pitchFamily="18" charset="0"/>
                        </a:rPr>
                        <a:t> 10</a:t>
                      </a:r>
                      <a:endParaRPr lang="ru-RU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Georgia" panose="02040502050405020303" pitchFamily="18" charset="0"/>
                        </a:rPr>
                        <a:t>Не ем совсем - 1</a:t>
                      </a:r>
                      <a:endParaRPr lang="ru-RU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05064"/>
            <a:ext cx="3888432" cy="2589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 descr="C:\Users\SEVEN\Desktop\Снимо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4051392"/>
            <a:ext cx="3519345" cy="261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286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3690410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139952" y="737280"/>
            <a:ext cx="4248472" cy="4096151"/>
          </a:xfrm>
        </p:spPr>
        <p:txBody>
          <a:bodyPr/>
          <a:lstStyle/>
          <a:p>
            <a:r>
              <a:rPr lang="ru-RU" b="0" dirty="0"/>
              <a:t>н</a:t>
            </a:r>
            <a:r>
              <a:rPr lang="ru-RU" b="0" dirty="0" smtClean="0"/>
              <a:t>емного:</a:t>
            </a:r>
          </a:p>
          <a:p>
            <a:r>
              <a:rPr lang="ru-RU" dirty="0" smtClean="0"/>
              <a:t>кальция</a:t>
            </a:r>
            <a:r>
              <a:rPr lang="ru-RU" dirty="0"/>
              <a:t>, фосфора, калия, селена </a:t>
            </a:r>
            <a:r>
              <a:rPr lang="ru-RU" dirty="0" smtClean="0"/>
              <a:t>, йода</a:t>
            </a:r>
          </a:p>
          <a:p>
            <a:endParaRPr lang="ru-RU" b="0" dirty="0" smtClean="0"/>
          </a:p>
          <a:p>
            <a:r>
              <a:rPr lang="ru-RU" b="0" dirty="0" smtClean="0"/>
              <a:t>много: </a:t>
            </a:r>
            <a:r>
              <a:rPr lang="ru-RU" dirty="0" smtClean="0"/>
              <a:t>витаминов</a:t>
            </a:r>
            <a:r>
              <a:rPr lang="ru-RU" dirty="0"/>
              <a:t> А, </a:t>
            </a:r>
            <a:r>
              <a:rPr lang="ru-RU" dirty="0" smtClean="0"/>
              <a:t>Е,Д</a:t>
            </a:r>
            <a:r>
              <a:rPr lang="ru-RU" dirty="0"/>
              <a:t> К.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11760" y="188640"/>
            <a:ext cx="3821048" cy="548640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состав   масла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005064"/>
            <a:ext cx="3366323" cy="2526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737" y="4015621"/>
            <a:ext cx="4361494" cy="251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190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2591025" cy="3456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64037116"/>
              </p:ext>
            </p:extLst>
          </p:nvPr>
        </p:nvGraphicFramePr>
        <p:xfrm>
          <a:off x="3995936" y="1196752"/>
          <a:ext cx="4320480" cy="2304255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2902767"/>
                <a:gridCol w="1417713"/>
              </a:tblGrid>
              <a:tr h="7680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Georgia" panose="02040502050405020303" pitchFamily="18" charset="0"/>
                        </a:rPr>
                        <a:t>Белки</a:t>
                      </a:r>
                      <a:endParaRPr lang="ru-RU" sz="2800" b="1" dirty="0">
                        <a:effectLst/>
                        <a:latin typeface="Georgia" panose="02040502050405020303" pitchFamily="18" charset="0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Georgia" panose="02040502050405020303" pitchFamily="18" charset="0"/>
                        </a:rPr>
                        <a:t>0,6г</a:t>
                      </a:r>
                      <a:endParaRPr lang="ru-RU" sz="2800" b="1">
                        <a:effectLst/>
                        <a:latin typeface="Georgia" panose="02040502050405020303" pitchFamily="18" charset="0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7680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Georgia" panose="02040502050405020303" pitchFamily="18" charset="0"/>
                        </a:rPr>
                        <a:t>Углеводы</a:t>
                      </a:r>
                      <a:endParaRPr lang="ru-RU" sz="2800" b="1" dirty="0">
                        <a:effectLst/>
                        <a:latin typeface="Georgia" panose="02040502050405020303" pitchFamily="18" charset="0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Georgia" panose="02040502050405020303" pitchFamily="18" charset="0"/>
                        </a:rPr>
                        <a:t>0,8г</a:t>
                      </a:r>
                      <a:endParaRPr lang="ru-RU" sz="2800" b="1" dirty="0">
                        <a:effectLst/>
                        <a:latin typeface="Georgia" panose="02040502050405020303" pitchFamily="18" charset="0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7680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Georgia" panose="02040502050405020303" pitchFamily="18" charset="0"/>
                        </a:rPr>
                        <a:t>Жиры</a:t>
                      </a:r>
                      <a:endParaRPr lang="ru-RU" sz="2800" b="1">
                        <a:effectLst/>
                        <a:latin typeface="Georgia" panose="02040502050405020303" pitchFamily="18" charset="0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Georgia" panose="02040502050405020303" pitchFamily="18" charset="0"/>
                        </a:rPr>
                        <a:t>82,5г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Georgia" panose="02040502050405020303" pitchFamily="18" charset="0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76846" y="260648"/>
            <a:ext cx="7520940" cy="54864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Пищевая ценность вологодского масла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59832" y="3813905"/>
            <a:ext cx="59401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Жиры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относятся к основным питательным веществам и являются обязательной частью рационального питания. 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Жиры – источник энергии, которая необходима нашему организму для работы. Они нужны для нормального зрения, роста. Работы нервной системы.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01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251520" y="764704"/>
            <a:ext cx="8573576" cy="1152128"/>
          </a:xfrm>
        </p:spPr>
        <p:txBody>
          <a:bodyPr>
            <a:normAutofit/>
          </a:bodyPr>
          <a:lstStyle/>
          <a:p>
            <a:pPr algn="just"/>
            <a:r>
              <a:rPr lang="ru-RU" sz="2000" b="0" dirty="0" smtClean="0">
                <a:latin typeface="Georgia" panose="02040502050405020303" pitchFamily="18" charset="0"/>
              </a:rPr>
              <a:t>     это </a:t>
            </a:r>
            <a:r>
              <a:rPr lang="ru-RU" sz="2000" b="0" dirty="0">
                <a:latin typeface="Georgia" panose="02040502050405020303" pitchFamily="18" charset="0"/>
              </a:rPr>
              <a:t>количество энергии, которая освобождается в </a:t>
            </a:r>
            <a:r>
              <a:rPr lang="ru-RU" sz="2000" b="0" dirty="0" smtClean="0">
                <a:latin typeface="Georgia" panose="02040502050405020303" pitchFamily="18" charset="0"/>
              </a:rPr>
              <a:t>организме  человека </a:t>
            </a:r>
            <a:r>
              <a:rPr lang="ru-RU" sz="2000" b="0" dirty="0">
                <a:latin typeface="Georgia" panose="02040502050405020303" pitchFamily="18" charset="0"/>
              </a:rPr>
              <a:t>из продуктов питания в процессе пищеварения, при условии её полного усвоения.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65131764"/>
              </p:ext>
            </p:extLst>
          </p:nvPr>
        </p:nvGraphicFramePr>
        <p:xfrm>
          <a:off x="467544" y="1954086"/>
          <a:ext cx="8357552" cy="822960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5038499"/>
                <a:gridCol w="3319053"/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              Энергетическая </a:t>
                      </a:r>
                      <a:r>
                        <a:rPr lang="ru-RU" sz="1800" dirty="0" smtClean="0">
                          <a:effectLst/>
                          <a:latin typeface="Georgia" panose="02040502050405020303" pitchFamily="18" charset="0"/>
                        </a:rPr>
                        <a:t>ценность масла</a:t>
                      </a:r>
                      <a:endParaRPr lang="ru-RU" sz="1800" dirty="0">
                        <a:effectLst/>
                        <a:latin typeface="Georgia" panose="02040502050405020303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в 100г</a:t>
                      </a:r>
                      <a:endParaRPr lang="ru-RU" sz="1800" dirty="0">
                        <a:effectLst/>
                        <a:latin typeface="Georgia" panose="02040502050405020303" pitchFamily="18" charset="0"/>
                        <a:ea typeface="Times New Roman"/>
                      </a:endParaRPr>
                    </a:p>
                  </a:txBody>
                  <a:tcPr marL="0" marR="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r>
                        <a:rPr lang="ru-RU" sz="1800" baseline="0" dirty="0" smtClean="0">
                          <a:effectLst/>
                          <a:latin typeface="Georgia" panose="02040502050405020303" pitchFamily="18" charset="0"/>
                        </a:rPr>
                        <a:t>           </a:t>
                      </a:r>
                      <a:r>
                        <a:rPr lang="ru-RU" sz="2800" dirty="0" smtClean="0">
                          <a:solidFill>
                            <a:srgbClr val="FF0000"/>
                          </a:solidFill>
                          <a:effectLst/>
                          <a:latin typeface="Georgia" panose="02040502050405020303" pitchFamily="18" charset="0"/>
                        </a:rPr>
                        <a:t>748ккал</a:t>
                      </a:r>
                      <a:endParaRPr lang="ru-RU" sz="2800" dirty="0">
                        <a:solidFill>
                          <a:srgbClr val="FF0000"/>
                        </a:solidFill>
                        <a:effectLst/>
                        <a:latin typeface="Georgia" panose="02040502050405020303" pitchFamily="18" charset="0"/>
                        <a:ea typeface="Times New Roman"/>
                      </a:endParaRPr>
                    </a:p>
                  </a:txBody>
                  <a:tcPr marL="0" marR="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Энергетическая ценность -</a:t>
            </a:r>
            <a:endParaRPr lang="ru-RU" sz="2000" dirty="0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926" y="3122606"/>
            <a:ext cx="4913238" cy="354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 descr="C:\Users\SEVEN\Desktop\Снимо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122606"/>
            <a:ext cx="2160240" cy="356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117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683568" y="620688"/>
            <a:ext cx="8213536" cy="4968552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3600" dirty="0" smtClean="0">
                <a:latin typeface="Georgia" panose="02040502050405020303" pitchFamily="18" charset="0"/>
              </a:rPr>
              <a:t>1. Масло </a:t>
            </a:r>
            <a:r>
              <a:rPr lang="ru-RU" sz="3600" dirty="0">
                <a:latin typeface="Georgia" panose="02040502050405020303" pitchFamily="18" charset="0"/>
              </a:rPr>
              <a:t>имеет многовековую историю происхождения</a:t>
            </a:r>
            <a:r>
              <a:rPr lang="ru-RU" sz="3600" dirty="0" smtClean="0">
                <a:latin typeface="Georgia" panose="02040502050405020303" pitchFamily="18" charset="0"/>
              </a:rPr>
              <a:t>.</a:t>
            </a:r>
          </a:p>
          <a:p>
            <a:pPr algn="just"/>
            <a:r>
              <a:rPr lang="ru-RU" sz="3600" dirty="0" smtClean="0">
                <a:latin typeface="Georgia" panose="02040502050405020303" pitchFamily="18" charset="0"/>
              </a:rPr>
              <a:t>2</a:t>
            </a:r>
            <a:r>
              <a:rPr lang="ru-RU" sz="3600" dirty="0">
                <a:latin typeface="Georgia" panose="02040502050405020303" pitchFamily="18" charset="0"/>
              </a:rPr>
              <a:t>. Сливочное масло  – молочный натуральный продукт, полученный в результате специальной переработки свежих </a:t>
            </a:r>
            <a:r>
              <a:rPr lang="ru-RU" sz="3600" dirty="0" smtClean="0">
                <a:latin typeface="Georgia" panose="02040502050405020303" pitchFamily="18" charset="0"/>
              </a:rPr>
              <a:t>сливок </a:t>
            </a:r>
            <a:r>
              <a:rPr lang="ru-RU" sz="3600" dirty="0">
                <a:latin typeface="Georgia" panose="02040502050405020303" pitchFamily="18" charset="0"/>
              </a:rPr>
              <a:t>под воздействием высоких температур.   </a:t>
            </a:r>
          </a:p>
          <a:p>
            <a:pPr algn="just"/>
            <a:r>
              <a:rPr lang="ru-RU" sz="3600" dirty="0">
                <a:latin typeface="Georgia" panose="02040502050405020303" pitchFamily="18" charset="0"/>
              </a:rPr>
              <a:t>3. Масло обладает высокой ценностью и легко усваивается организмом, благодаря содержанию молочного жира и белков, углеводов, минеральных веществ и витаминов. </a:t>
            </a:r>
          </a:p>
          <a:p>
            <a:pPr algn="just"/>
            <a:r>
              <a:rPr lang="ru-RU" sz="3600" dirty="0">
                <a:latin typeface="Georgia" panose="02040502050405020303" pitchFamily="18" charset="0"/>
              </a:rPr>
              <a:t>4. Масло полезно для всех людей, а особенно для детей, </a:t>
            </a:r>
            <a:r>
              <a:rPr lang="ru-RU" sz="3600" dirty="0" smtClean="0">
                <a:latin typeface="Georgia" panose="02040502050405020303" pitchFamily="18" charset="0"/>
              </a:rPr>
              <a:t>взрослых, ведущих </a:t>
            </a:r>
            <a:r>
              <a:rPr lang="ru-RU" sz="3600" dirty="0">
                <a:latin typeface="Georgia" panose="02040502050405020303" pitchFamily="18" charset="0"/>
              </a:rPr>
              <a:t>активный образ </a:t>
            </a:r>
            <a:r>
              <a:rPr lang="ru-RU" sz="3600" dirty="0" smtClean="0">
                <a:latin typeface="Georgia" panose="02040502050405020303" pitchFamily="18" charset="0"/>
              </a:rPr>
              <a:t>жизни</a:t>
            </a:r>
          </a:p>
          <a:p>
            <a:pPr algn="just"/>
            <a:r>
              <a:rPr lang="ru-RU" sz="3600" dirty="0" smtClean="0">
                <a:latin typeface="Georgia" panose="02040502050405020303" pitchFamily="18" charset="0"/>
              </a:rPr>
              <a:t>5</a:t>
            </a:r>
            <a:r>
              <a:rPr lang="ru-RU" sz="3600" dirty="0">
                <a:latin typeface="Georgia" panose="02040502050405020303" pitchFamily="18" charset="0"/>
              </a:rPr>
              <a:t>. Людям, страдающим ожирением, масло следует употреблять </a:t>
            </a:r>
            <a:r>
              <a:rPr lang="ru-RU" sz="3600" dirty="0" smtClean="0">
                <a:latin typeface="Georgia" panose="02040502050405020303" pitchFamily="18" charset="0"/>
              </a:rPr>
              <a:t>в </a:t>
            </a:r>
            <a:r>
              <a:rPr lang="ru-RU" sz="3600" dirty="0">
                <a:latin typeface="Georgia" panose="02040502050405020303" pitchFamily="18" charset="0"/>
              </a:rPr>
              <a:t>небольших количествах. 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116632"/>
            <a:ext cx="7520940" cy="54864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Georgia" panose="02040502050405020303" pitchFamily="18" charset="0"/>
              </a:rPr>
              <a:t>Выводы: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59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310</TotalTime>
  <Words>347</Words>
  <Application>Microsoft Office PowerPoint</Application>
  <PresentationFormat>Экран (4:3)</PresentationFormat>
  <Paragraphs>86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Углы</vt:lpstr>
      <vt:lpstr>Презентация PowerPoint</vt:lpstr>
      <vt:lpstr>Презентация PowerPoint</vt:lpstr>
      <vt:lpstr>История происхождения Вологодского масла</vt:lpstr>
      <vt:lpstr>технология изготовления масла</vt:lpstr>
      <vt:lpstr>Я провел опрос…..</vt:lpstr>
      <vt:lpstr> состав   масла</vt:lpstr>
      <vt:lpstr>Пищевая ценность вологодского масла</vt:lpstr>
      <vt:lpstr>Энергетическая ценность -</vt:lpstr>
      <vt:lpstr>Выводы: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SEVEN</dc:creator>
  <cp:lastModifiedBy>Наталья</cp:lastModifiedBy>
  <cp:revision>25</cp:revision>
  <dcterms:created xsi:type="dcterms:W3CDTF">2016-01-16T13:47:55Z</dcterms:created>
  <dcterms:modified xsi:type="dcterms:W3CDTF">2016-02-05T16:02:32Z</dcterms:modified>
</cp:coreProperties>
</file>