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sldIdLst>
    <p:sldId id="275" r:id="rId2"/>
    <p:sldId id="256" r:id="rId3"/>
    <p:sldId id="257" r:id="rId4"/>
    <p:sldId id="258" r:id="rId5"/>
    <p:sldId id="259" r:id="rId6"/>
    <p:sldId id="260" r:id="rId7"/>
    <p:sldId id="261" r:id="rId8"/>
    <p:sldId id="262" r:id="rId9"/>
    <p:sldId id="263" r:id="rId10"/>
    <p:sldId id="265" r:id="rId11"/>
    <p:sldId id="266" r:id="rId12"/>
    <p:sldId id="267" r:id="rId13"/>
    <p:sldId id="268" r:id="rId14"/>
    <p:sldId id="269" r:id="rId15"/>
    <p:sldId id="270" r:id="rId16"/>
    <p:sldId id="271" r:id="rId17"/>
    <p:sldId id="272" r:id="rId18"/>
    <p:sldId id="27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p:scale>
          <a:sx n="55" d="100"/>
          <a:sy n="55" d="100"/>
        </p:scale>
        <p:origin x="-3138" y="-1140"/>
      </p:cViewPr>
      <p:guideLst>
        <p:guide orient="horz" pos="2160"/>
        <p:guide pos="2880"/>
      </p:guideLst>
    </p:cSldViewPr>
  </p:slideViewPr>
  <p:outlineViewPr>
    <p:cViewPr>
      <p:scale>
        <a:sx n="33" d="100"/>
        <a:sy n="33" d="100"/>
      </p:scale>
      <p:origin x="48" y="1089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7280F1-01F6-4319-8967-8DA979C9E9DA}" type="datetimeFigureOut">
              <a:rPr lang="ru-RU" smtClean="0"/>
              <a:pPr/>
              <a:t>05.02.2016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F38606-FE19-4855-BBB5-8B57F0CC98D8}" type="slidenum">
              <a:rPr lang="ru-RU" smtClean="0"/>
              <a:pPr/>
              <a:t>‹#›</a:t>
            </a:fld>
            <a:endParaRPr lang="ru-RU"/>
          </a:p>
        </p:txBody>
      </p:sp>
    </p:spTree>
    <p:extLst>
      <p:ext uri="{BB962C8B-B14F-4D97-AF65-F5344CB8AC3E}">
        <p14:creationId xmlns:p14="http://schemas.microsoft.com/office/powerpoint/2010/main" val="2497204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0F38606-FE19-4855-BBB5-8B57F0CC98D8}"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9F1456B-FC24-4959-9AA1-BECDA5E24676}" type="datetimeFigureOut">
              <a:rPr lang="ru-RU" smtClean="0"/>
              <a:pPr/>
              <a:t>05.02.2016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98FCB3-AE59-4C36-9425-3B2861368C5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F1456B-FC24-4959-9AA1-BECDA5E24676}" type="datetimeFigureOut">
              <a:rPr lang="ru-RU" smtClean="0"/>
              <a:pPr/>
              <a:t>05.02.2016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8FCB3-AE59-4C36-9425-3B2861368C5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200" dirty="0" smtClean="0">
                <a:solidFill>
                  <a:srgbClr val="7030A0"/>
                </a:solidFill>
                <a:latin typeface="Times New Roman" pitchFamily="18" charset="0"/>
                <a:cs typeface="Times New Roman" pitchFamily="18" charset="0"/>
              </a:rPr>
              <a:t>государственное бюджетное общеобразовательное учреждение  Самарской области</a:t>
            </a:r>
            <a:br>
              <a:rPr lang="ru-RU" sz="1200" dirty="0" smtClean="0">
                <a:solidFill>
                  <a:srgbClr val="7030A0"/>
                </a:solidFill>
                <a:latin typeface="Times New Roman" pitchFamily="18" charset="0"/>
                <a:cs typeface="Times New Roman" pitchFamily="18" charset="0"/>
              </a:rPr>
            </a:br>
            <a:r>
              <a:rPr lang="ru-RU" sz="1200" dirty="0" smtClean="0">
                <a:solidFill>
                  <a:srgbClr val="7030A0"/>
                </a:solidFill>
                <a:latin typeface="Times New Roman" pitchFamily="18" charset="0"/>
                <a:cs typeface="Times New Roman" pitchFamily="18" charset="0"/>
              </a:rPr>
              <a:t>средняя общеобразовательная школа «Образовательный центр»                                                                                                                                     имени Героя Советского Союза Ваничкина Ивана Дмитриевича с. Алексеевка</a:t>
            </a:r>
            <a:br>
              <a:rPr lang="ru-RU" sz="1200" dirty="0" smtClean="0">
                <a:solidFill>
                  <a:srgbClr val="7030A0"/>
                </a:solidFill>
                <a:latin typeface="Times New Roman" pitchFamily="18" charset="0"/>
                <a:cs typeface="Times New Roman" pitchFamily="18" charset="0"/>
              </a:rPr>
            </a:br>
            <a:r>
              <a:rPr lang="ru-RU" sz="1200" dirty="0" smtClean="0">
                <a:solidFill>
                  <a:srgbClr val="7030A0"/>
                </a:solidFill>
                <a:latin typeface="Times New Roman" pitchFamily="18" charset="0"/>
                <a:cs typeface="Times New Roman" pitchFamily="18" charset="0"/>
              </a:rPr>
              <a:t>муниципального района Алексеевский Самарской области</a:t>
            </a:r>
            <a:endParaRPr lang="ru-RU" sz="1200"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pPr algn="ctr"/>
            <a:endParaRPr lang="ru-RU" sz="1800" b="1" dirty="0" smtClean="0">
              <a:latin typeface="Times New Roman" pitchFamily="18" charset="0"/>
              <a:cs typeface="Times New Roman" pitchFamily="18" charset="0"/>
            </a:endParaRPr>
          </a:p>
          <a:p>
            <a:pPr algn="ctr"/>
            <a:endParaRPr lang="ru-RU" sz="1800" b="1" dirty="0" smtClean="0">
              <a:latin typeface="Times New Roman" pitchFamily="18" charset="0"/>
              <a:cs typeface="Times New Roman" pitchFamily="18" charset="0"/>
            </a:endParaRPr>
          </a:p>
          <a:p>
            <a:pPr algn="ctr"/>
            <a:endParaRPr lang="ru-RU" sz="2800" b="1" dirty="0" smtClean="0">
              <a:latin typeface="Times New Roman" pitchFamily="18" charset="0"/>
              <a:cs typeface="Times New Roman" pitchFamily="18" charset="0"/>
            </a:endParaRPr>
          </a:p>
          <a:p>
            <a:pPr algn="ctr">
              <a:buNone/>
            </a:pPr>
            <a:r>
              <a:rPr lang="ru-RU" sz="2800" b="1" dirty="0" smtClean="0">
                <a:solidFill>
                  <a:srgbClr val="7030A0"/>
                </a:solidFill>
                <a:latin typeface="Times New Roman" pitchFamily="18" charset="0"/>
                <a:cs typeface="Times New Roman" pitchFamily="18" charset="0"/>
              </a:rPr>
              <a:t>Исследовательская работа                        «Дождевые черви»</a:t>
            </a:r>
          </a:p>
          <a:p>
            <a:pPr algn="ctr">
              <a:buNone/>
            </a:pPr>
            <a:endParaRPr lang="ru-RU" sz="1800" b="1" dirty="0" smtClean="0">
              <a:latin typeface="Times New Roman" pitchFamily="18" charset="0"/>
              <a:cs typeface="Times New Roman" pitchFamily="18" charset="0"/>
            </a:endParaRPr>
          </a:p>
          <a:p>
            <a:pPr algn="r">
              <a:buNone/>
            </a:pPr>
            <a:r>
              <a:rPr lang="ru-RU" sz="1800" b="1" dirty="0" smtClean="0">
                <a:solidFill>
                  <a:srgbClr val="7030A0"/>
                </a:solidFill>
                <a:latin typeface="Times New Roman" pitchFamily="18" charset="0"/>
                <a:cs typeface="Times New Roman" pitchFamily="18" charset="0"/>
              </a:rPr>
              <a:t>Автор: Семенютин Вадим,</a:t>
            </a:r>
          </a:p>
          <a:p>
            <a:pPr algn="r">
              <a:buNone/>
            </a:pPr>
            <a:r>
              <a:rPr lang="ru-RU" sz="1800" b="1" dirty="0" smtClean="0">
                <a:solidFill>
                  <a:srgbClr val="7030A0"/>
                </a:solidFill>
                <a:latin typeface="Times New Roman" pitchFamily="18" charset="0"/>
                <a:cs typeface="Times New Roman" pitchFamily="18" charset="0"/>
              </a:rPr>
              <a:t> ученик 4 Б класса </a:t>
            </a:r>
          </a:p>
          <a:p>
            <a:pPr algn="r">
              <a:buNone/>
            </a:pPr>
            <a:r>
              <a:rPr lang="ru-RU" sz="1800" b="1" dirty="0" smtClean="0">
                <a:solidFill>
                  <a:srgbClr val="7030A0"/>
                </a:solidFill>
                <a:latin typeface="Times New Roman" pitchFamily="18" charset="0"/>
                <a:cs typeface="Times New Roman" pitchFamily="18" charset="0"/>
              </a:rPr>
              <a:t>ГБОУ СОШ с. Алексеевка</a:t>
            </a:r>
          </a:p>
          <a:p>
            <a:pPr algn="r">
              <a:buNone/>
            </a:pPr>
            <a:r>
              <a:rPr lang="ru-RU" sz="1800" b="1" dirty="0" smtClean="0">
                <a:solidFill>
                  <a:srgbClr val="7030A0"/>
                </a:solidFill>
                <a:latin typeface="Times New Roman" pitchFamily="18" charset="0"/>
                <a:cs typeface="Times New Roman" pitchFamily="18" charset="0"/>
              </a:rPr>
              <a:t>Руководитель: Макарова М.А.,</a:t>
            </a:r>
          </a:p>
          <a:p>
            <a:pPr algn="r">
              <a:buNone/>
            </a:pPr>
            <a:r>
              <a:rPr lang="ru-RU" sz="1800" b="1" dirty="0" smtClean="0">
                <a:solidFill>
                  <a:srgbClr val="7030A0"/>
                </a:solidFill>
                <a:latin typeface="Times New Roman" pitchFamily="18" charset="0"/>
                <a:cs typeface="Times New Roman" pitchFamily="18" charset="0"/>
              </a:rPr>
              <a:t>учитель начальных классов</a:t>
            </a:r>
          </a:p>
          <a:p>
            <a:pPr algn="ctr">
              <a:buNone/>
            </a:pPr>
            <a:endParaRPr lang="ru-RU" sz="1800" b="1" dirty="0" smtClean="0">
              <a:solidFill>
                <a:srgbClr val="7030A0"/>
              </a:solidFill>
              <a:latin typeface="Times New Roman" pitchFamily="18" charset="0"/>
              <a:cs typeface="Times New Roman" pitchFamily="18" charset="0"/>
            </a:endParaRPr>
          </a:p>
          <a:p>
            <a:pPr algn="ctr">
              <a:buNone/>
            </a:pPr>
            <a:r>
              <a:rPr lang="ru-RU" sz="1800" b="1" dirty="0" smtClean="0">
                <a:solidFill>
                  <a:srgbClr val="7030A0"/>
                </a:solidFill>
                <a:latin typeface="Times New Roman" pitchFamily="18" charset="0"/>
                <a:cs typeface="Times New Roman" pitchFamily="18" charset="0"/>
              </a:rPr>
              <a:t>2015 г.</a:t>
            </a:r>
            <a:endParaRPr lang="ru-RU" sz="1800" b="1" dirty="0">
              <a:solidFill>
                <a:srgbClr val="7030A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45719"/>
          </a:xfrm>
        </p:spPr>
        <p:txBody>
          <a:bodyPr>
            <a:normAutofit fontScale="90000"/>
          </a:bodyPr>
          <a:lstStyle/>
          <a:p>
            <a:endParaRPr lang="ru-RU" dirty="0"/>
          </a:p>
        </p:txBody>
      </p:sp>
      <p:pic>
        <p:nvPicPr>
          <p:cNvPr id="4099" name="Picture 3" descr="C:\Users\ХЭС\Desktop\Жылантәрізді_Аллолобофора_(перелия).jpg"/>
          <p:cNvPicPr>
            <a:picLocks noGrp="1" noChangeAspect="1" noChangeArrowheads="1"/>
          </p:cNvPicPr>
          <p:nvPr>
            <p:ph idx="1"/>
          </p:nvPr>
        </p:nvPicPr>
        <p:blipFill>
          <a:blip r:embed="rId2" cstate="print"/>
          <a:stretch>
            <a:fillRect/>
          </a:stretch>
        </p:blipFill>
        <p:spPr bwMode="auto">
          <a:xfrm>
            <a:off x="3575050" y="1896876"/>
            <a:ext cx="5111750" cy="2605460"/>
          </a:xfrm>
          <a:prstGeom prst="rect">
            <a:avLst/>
          </a:prstGeom>
          <a:noFill/>
        </p:spPr>
      </p:pic>
      <p:sp>
        <p:nvSpPr>
          <p:cNvPr id="4" name="Текст 3"/>
          <p:cNvSpPr>
            <a:spLocks noGrp="1"/>
          </p:cNvSpPr>
          <p:nvPr>
            <p:ph type="body" sz="half" idx="2"/>
          </p:nvPr>
        </p:nvSpPr>
        <p:spPr>
          <a:xfrm>
            <a:off x="457200" y="357166"/>
            <a:ext cx="3008313" cy="5768997"/>
          </a:xfrm>
        </p:spPr>
        <p:txBody>
          <a:bodyPr>
            <a:normAutofit/>
          </a:bodyPr>
          <a:lstStyle/>
          <a:p>
            <a:r>
              <a:rPr lang="ru-RU" dirty="0"/>
              <a:t> </a:t>
            </a:r>
            <a:r>
              <a:rPr lang="ru-RU" sz="1600" b="1" dirty="0">
                <a:solidFill>
                  <a:srgbClr val="7030A0"/>
                </a:solidFill>
                <a:latin typeface="Times New Roman" pitchFamily="18" charset="0"/>
                <a:cs typeface="Times New Roman" pitchFamily="18" charset="0"/>
              </a:rPr>
              <a:t>Я  рассмотрел своего домашнего дождевого червяка.   У моего червяка я насчитал около  </a:t>
            </a:r>
            <a:r>
              <a:rPr lang="ru-RU" sz="1600" b="1" dirty="0" smtClean="0">
                <a:solidFill>
                  <a:srgbClr val="7030A0"/>
                </a:solidFill>
                <a:latin typeface="Times New Roman" pitchFamily="18" charset="0"/>
                <a:cs typeface="Times New Roman" pitchFamily="18" charset="0"/>
              </a:rPr>
              <a:t>80-100 </a:t>
            </a:r>
            <a:r>
              <a:rPr lang="ru-RU" sz="1600" b="1" dirty="0">
                <a:solidFill>
                  <a:srgbClr val="7030A0"/>
                </a:solidFill>
                <a:latin typeface="Times New Roman" pitchFamily="18" charset="0"/>
                <a:cs typeface="Times New Roman" pitchFamily="18" charset="0"/>
              </a:rPr>
              <a:t>колечек, точнее посчитать не получилось, потому что червь не хочет сидеть смирно</a:t>
            </a:r>
            <a:r>
              <a:rPr lang="ru-RU" sz="1600" b="1" dirty="0" smtClean="0">
                <a:solidFill>
                  <a:srgbClr val="7030A0"/>
                </a:solidFill>
                <a:latin typeface="Times New Roman" pitchFamily="18" charset="0"/>
                <a:cs typeface="Times New Roman" pitchFamily="18" charset="0"/>
              </a:rPr>
              <a:t>:</a:t>
            </a:r>
          </a:p>
          <a:p>
            <a:endParaRPr lang="ru-RU" sz="1600" b="1" dirty="0">
              <a:solidFill>
                <a:srgbClr val="7030A0"/>
              </a:solidFill>
              <a:latin typeface="Times New Roman" pitchFamily="18" charset="0"/>
              <a:cs typeface="Times New Roman" pitchFamily="18" charset="0"/>
            </a:endParaRPr>
          </a:p>
          <a:p>
            <a:endParaRPr lang="ru-RU" sz="1600" b="1" dirty="0" smtClean="0">
              <a:solidFill>
                <a:srgbClr val="7030A0"/>
              </a:solidFill>
              <a:latin typeface="Times New Roman" pitchFamily="18" charset="0"/>
              <a:cs typeface="Times New Roman" pitchFamily="18" charset="0"/>
            </a:endParaRPr>
          </a:p>
          <a:p>
            <a:r>
              <a:rPr lang="ru-RU" sz="1600" b="1" dirty="0">
                <a:solidFill>
                  <a:srgbClr val="7030A0"/>
                </a:solidFill>
                <a:latin typeface="Times New Roman" pitchFamily="18" charset="0"/>
                <a:cs typeface="Times New Roman" pitchFamily="18" charset="0"/>
              </a:rPr>
              <a:t> Также я заметил, что тело дождевого червя покрыто </a:t>
            </a:r>
            <a:r>
              <a:rPr lang="ru-RU" sz="1600" b="1" i="1" dirty="0">
                <a:solidFill>
                  <a:srgbClr val="7030A0"/>
                </a:solidFill>
                <a:latin typeface="Times New Roman" pitchFamily="18" charset="0"/>
                <a:cs typeface="Times New Roman" pitchFamily="18" charset="0"/>
              </a:rPr>
              <a:t>слизью</a:t>
            </a:r>
            <a:r>
              <a:rPr lang="ru-RU" sz="1600" b="1" dirty="0">
                <a:solidFill>
                  <a:srgbClr val="7030A0"/>
                </a:solidFill>
                <a:latin typeface="Times New Roman" pitchFamily="18" charset="0"/>
                <a:cs typeface="Times New Roman" pitchFamily="18" charset="0"/>
              </a:rPr>
              <a:t>. Она нужна ему, чтобы обеспечить кожное дыхание и для того, чтобы было легче передвигаться под землей. Кроме того, червь выделяет слизь в минуту опасности - она содержит химические вещества, запах которых предупреждает остальных червей.</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600" dirty="0" smtClean="0">
                <a:solidFill>
                  <a:srgbClr val="7030A0"/>
                </a:solidFill>
                <a:latin typeface="Times New Roman" pitchFamily="18" charset="0"/>
                <a:cs typeface="Times New Roman" pitchFamily="18" charset="0"/>
              </a:rPr>
              <a:t>Летом после дождя</a:t>
            </a:r>
            <a:endParaRPr lang="ru-RU" sz="3600" dirty="0">
              <a:solidFill>
                <a:srgbClr val="7030A0"/>
              </a:solidFill>
              <a:latin typeface="Times New Roman" pitchFamily="18" charset="0"/>
              <a:cs typeface="Times New Roman" pitchFamily="18" charset="0"/>
            </a:endParaRPr>
          </a:p>
        </p:txBody>
      </p:sp>
      <p:pic>
        <p:nvPicPr>
          <p:cNvPr id="5122" name="Picture 2" descr="C:\Users\ХЭС\Desktop\39706_original.jpg"/>
          <p:cNvPicPr>
            <a:picLocks noGrp="1" noChangeAspect="1" noChangeArrowheads="1"/>
          </p:cNvPicPr>
          <p:nvPr>
            <p:ph idx="1"/>
          </p:nvPr>
        </p:nvPicPr>
        <p:blipFill>
          <a:blip r:embed="rId2" cstate="print"/>
          <a:stretch>
            <a:fillRect/>
          </a:stretch>
        </p:blipFill>
        <p:spPr bwMode="auto">
          <a:xfrm>
            <a:off x="3575050" y="1496755"/>
            <a:ext cx="5111750" cy="3405703"/>
          </a:xfrm>
          <a:prstGeom prst="rect">
            <a:avLst/>
          </a:prstGeom>
          <a:noFill/>
        </p:spPr>
      </p:pic>
      <p:sp>
        <p:nvSpPr>
          <p:cNvPr id="4" name="Текст 3"/>
          <p:cNvSpPr>
            <a:spLocks noGrp="1"/>
          </p:cNvSpPr>
          <p:nvPr>
            <p:ph type="body" sz="half" idx="2"/>
          </p:nvPr>
        </p:nvSpPr>
        <p:spPr/>
        <p:txBody>
          <a:bodyPr>
            <a:normAutofit/>
          </a:bodyPr>
          <a:lstStyle/>
          <a:p>
            <a:r>
              <a:rPr lang="ru-RU" sz="2000" b="1" dirty="0">
                <a:solidFill>
                  <a:srgbClr val="7030A0"/>
                </a:solidFill>
                <a:latin typeface="Times New Roman" pitchFamily="18" charset="0"/>
                <a:cs typeface="Times New Roman" pitchFamily="18" charset="0"/>
              </a:rPr>
              <a:t>Я заметил, что летом после дождя в лужах видно много дождевых червей.  Древние греки даже считали, что черви так и появляются на земле: будто бы они падают с неба вместе с каплями дождя. Но я то знаю, что дождевые черви живут под  землей в норках и во время дождя просто выползают на поверхность.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441306"/>
          </a:xfrm>
        </p:spPr>
        <p:txBody>
          <a:bodyPr/>
          <a:lstStyle/>
          <a:p>
            <a:r>
              <a:rPr lang="ru-RU" dirty="0" smtClean="0">
                <a:solidFill>
                  <a:srgbClr val="7030A0"/>
                </a:solidFill>
                <a:latin typeface="Times New Roman" pitchFamily="18" charset="0"/>
                <a:cs typeface="Times New Roman" pitchFamily="18" charset="0"/>
              </a:rPr>
              <a:t>Ценное удобрение</a:t>
            </a:r>
            <a:endParaRPr lang="ru-RU" dirty="0">
              <a:solidFill>
                <a:srgbClr val="7030A0"/>
              </a:solidFill>
              <a:latin typeface="Times New Roman" pitchFamily="18" charset="0"/>
              <a:cs typeface="Times New Roman" pitchFamily="18" charset="0"/>
            </a:endParaRPr>
          </a:p>
        </p:txBody>
      </p:sp>
      <p:pic>
        <p:nvPicPr>
          <p:cNvPr id="6146" name="Picture 2" descr="E:\original.jpg"/>
          <p:cNvPicPr>
            <a:picLocks noGrp="1" noChangeAspect="1" noChangeArrowheads="1"/>
          </p:cNvPicPr>
          <p:nvPr>
            <p:ph idx="1"/>
          </p:nvPr>
        </p:nvPicPr>
        <p:blipFill>
          <a:blip r:embed="rId2" cstate="print"/>
          <a:stretch>
            <a:fillRect/>
          </a:stretch>
        </p:blipFill>
        <p:spPr bwMode="auto">
          <a:xfrm>
            <a:off x="3575050" y="1885839"/>
            <a:ext cx="5111750" cy="2627535"/>
          </a:xfrm>
          <a:prstGeom prst="rect">
            <a:avLst/>
          </a:prstGeom>
          <a:noFill/>
        </p:spPr>
      </p:pic>
      <p:sp>
        <p:nvSpPr>
          <p:cNvPr id="4" name="Текст 3"/>
          <p:cNvSpPr>
            <a:spLocks noGrp="1"/>
          </p:cNvSpPr>
          <p:nvPr>
            <p:ph type="body" sz="half" idx="2"/>
          </p:nvPr>
        </p:nvSpPr>
        <p:spPr>
          <a:xfrm>
            <a:off x="457200" y="785794"/>
            <a:ext cx="3008313" cy="5340369"/>
          </a:xfrm>
        </p:spPr>
        <p:txBody>
          <a:bodyPr>
            <a:normAutofit fontScale="92500"/>
          </a:bodyPr>
          <a:lstStyle/>
          <a:p>
            <a:r>
              <a:rPr lang="ru-RU" sz="2000" b="1" dirty="0">
                <a:solidFill>
                  <a:srgbClr val="7030A0"/>
                </a:solidFill>
                <a:latin typeface="Times New Roman" pitchFamily="18" charset="0"/>
                <a:cs typeface="Times New Roman" pitchFamily="18" charset="0"/>
              </a:rPr>
              <a:t>Из книг я знаю, что черви, роя норки, выносят комочки переработанной в их кишечниках почвы наружу. Именно эти комочки земли  и являются ценным удобрением - они содержат уже измельченные остатки органики, перемешанные с землей, а сами имеют такую структуру, что придают почве рыхлость и создают условия для проникновения в нее воздуха и воды. </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3008313" cy="1174452"/>
          </a:xfrm>
        </p:spPr>
        <p:txBody>
          <a:bodyPr>
            <a:normAutofit fontScale="90000"/>
          </a:bodyPr>
          <a:lstStyle/>
          <a:p>
            <a:r>
              <a:rPr lang="ru-RU" sz="2800" dirty="0" smtClean="0"/>
              <a:t>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solidFill>
                  <a:srgbClr val="7030A0"/>
                </a:solidFill>
                <a:latin typeface="Times New Roman" pitchFamily="18" charset="0"/>
                <a:cs typeface="Times New Roman" pitchFamily="18" charset="0"/>
              </a:rPr>
              <a:t>Органы </a:t>
            </a:r>
            <a:r>
              <a:rPr lang="ru-RU" sz="2800" dirty="0">
                <a:solidFill>
                  <a:srgbClr val="7030A0"/>
                </a:solidFill>
                <a:latin typeface="Times New Roman" pitchFamily="18" charset="0"/>
                <a:cs typeface="Times New Roman" pitchFamily="18" charset="0"/>
              </a:rPr>
              <a:t>чувств червей</a:t>
            </a:r>
            <a:r>
              <a:rPr lang="ru-RU" dirty="0"/>
              <a:t/>
            </a:r>
            <a:br>
              <a:rPr lang="ru-RU" dirty="0"/>
            </a:br>
            <a:r>
              <a:rPr lang="ru-RU" dirty="0"/>
              <a:t> </a:t>
            </a:r>
            <a:br>
              <a:rPr lang="ru-RU" dirty="0"/>
            </a:br>
            <a:endParaRPr lang="ru-RU" dirty="0"/>
          </a:p>
        </p:txBody>
      </p:sp>
      <p:sp>
        <p:nvSpPr>
          <p:cNvPr id="3" name="Содержимое 2"/>
          <p:cNvSpPr>
            <a:spLocks noGrp="1"/>
          </p:cNvSpPr>
          <p:nvPr>
            <p:ph idx="1"/>
          </p:nvPr>
        </p:nvSpPr>
        <p:spPr/>
        <p:txBody>
          <a:bodyPr/>
          <a:lstStyle/>
          <a:p>
            <a:endParaRPr lang="ru-RU" dirty="0" smtClean="0"/>
          </a:p>
          <a:p>
            <a:endParaRPr lang="ru-RU" dirty="0"/>
          </a:p>
        </p:txBody>
      </p:sp>
      <p:sp>
        <p:nvSpPr>
          <p:cNvPr id="4" name="Текст 3"/>
          <p:cNvSpPr>
            <a:spLocks noGrp="1"/>
          </p:cNvSpPr>
          <p:nvPr>
            <p:ph type="body" sz="half" idx="2"/>
          </p:nvPr>
        </p:nvSpPr>
        <p:spPr/>
        <p:txBody>
          <a:bodyPr>
            <a:normAutofit lnSpcReduction="10000"/>
          </a:bodyPr>
          <a:lstStyle/>
          <a:p>
            <a:r>
              <a:rPr lang="ru-RU" sz="1800" dirty="0">
                <a:solidFill>
                  <a:srgbClr val="7030A0"/>
                </a:solidFill>
                <a:latin typeface="Times New Roman" pitchFamily="18" charset="0"/>
                <a:cs typeface="Times New Roman" pitchFamily="18" charset="0"/>
              </a:rPr>
              <a:t>Я наблюдал, как ползает мой домашний дождевой червь и убедился, что черви практически ничего не видят (только свет и темноту), ничего не слышат (даже если щелкать пальцами у них перед носом), а вот осязание развито у червя хорошо - если к нему даже легонько прикоснутся, червь начинает извиваться, спасаясь от опасности. Да и запахи он чувствует - я в этом убедился в своих домашних экспериментах.</a:t>
            </a:r>
          </a:p>
          <a:p>
            <a:endParaRPr lang="ru-RU" dirty="0"/>
          </a:p>
        </p:txBody>
      </p:sp>
      <p:pic>
        <p:nvPicPr>
          <p:cNvPr id="7170" name="Picture 2" descr="C:\Users\ХЭС\Desktop\2013081400063325534.jpg"/>
          <p:cNvPicPr>
            <a:picLocks noChangeAspect="1" noChangeArrowheads="1"/>
          </p:cNvPicPr>
          <p:nvPr/>
        </p:nvPicPr>
        <p:blipFill>
          <a:blip r:embed="rId2" cstate="print"/>
          <a:srcRect/>
          <a:stretch>
            <a:fillRect/>
          </a:stretch>
        </p:blipFill>
        <p:spPr bwMode="auto">
          <a:xfrm>
            <a:off x="3571868" y="500042"/>
            <a:ext cx="5429288" cy="600079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357166"/>
            <a:ext cx="3008313" cy="798496"/>
          </a:xfrm>
        </p:spPr>
        <p:txBody>
          <a:bodyPr>
            <a:noAutofit/>
          </a:bodyPr>
          <a:lstStyle/>
          <a:p>
            <a:pPr algn="ctr"/>
            <a:r>
              <a:rPr lang="ru-RU" sz="3200" dirty="0" smtClean="0">
                <a:solidFill>
                  <a:srgbClr val="7030A0"/>
                </a:solidFill>
                <a:latin typeface="Times New Roman" pitchFamily="18" charset="0"/>
                <a:cs typeface="Times New Roman" pitchFamily="18" charset="0"/>
              </a:rPr>
              <a:t>Орган обоняния</a:t>
            </a:r>
            <a:endParaRPr lang="ru-RU" sz="3200" dirty="0">
              <a:solidFill>
                <a:srgbClr val="7030A0"/>
              </a:solidFill>
              <a:latin typeface="Times New Roman" pitchFamily="18" charset="0"/>
              <a:cs typeface="Times New Roman" pitchFamily="18" charset="0"/>
            </a:endParaRPr>
          </a:p>
        </p:txBody>
      </p:sp>
      <p:pic>
        <p:nvPicPr>
          <p:cNvPr id="8194" name="Picture 2" descr="E:\19_05_2014 14-54-59_0085.JPG"/>
          <p:cNvPicPr>
            <a:picLocks noGrp="1" noChangeAspect="1" noChangeArrowheads="1"/>
          </p:cNvPicPr>
          <p:nvPr>
            <p:ph idx="1"/>
          </p:nvPr>
        </p:nvPicPr>
        <p:blipFill>
          <a:blip r:embed="rId2" cstate="print"/>
          <a:stretch>
            <a:fillRect/>
          </a:stretch>
        </p:blipFill>
        <p:spPr bwMode="auto">
          <a:xfrm>
            <a:off x="3575050" y="1282700"/>
            <a:ext cx="5111750" cy="3833812"/>
          </a:xfrm>
          <a:prstGeom prst="rect">
            <a:avLst/>
          </a:prstGeom>
          <a:noFill/>
        </p:spPr>
      </p:pic>
      <p:sp>
        <p:nvSpPr>
          <p:cNvPr id="4" name="Текст 3"/>
          <p:cNvSpPr>
            <a:spLocks noGrp="1"/>
          </p:cNvSpPr>
          <p:nvPr>
            <p:ph type="body" sz="half" idx="2"/>
          </p:nvPr>
        </p:nvSpPr>
        <p:spPr/>
        <p:txBody>
          <a:bodyPr>
            <a:normAutofit/>
          </a:bodyPr>
          <a:lstStyle/>
          <a:p>
            <a:r>
              <a:rPr lang="ru-RU" dirty="0"/>
              <a:t> </a:t>
            </a:r>
            <a:r>
              <a:rPr lang="ru-RU" sz="1600" dirty="0">
                <a:solidFill>
                  <a:srgbClr val="7030A0"/>
                </a:solidFill>
                <a:latin typeface="Times New Roman" pitchFamily="18" charset="0"/>
                <a:cs typeface="Times New Roman" pitchFamily="18" charset="0"/>
              </a:rPr>
              <a:t>Чтобы проверить, насколько сильно у червя обоняние, я провел такой эксперимент. Я вытащил из горшка с землей своего червя и положил его на тарелку. Рядом с червяком положил кусочек очищенного чеснока и стал наблюдать, почувствует ли он запах чеснока.  Червяк ползал по тарелки, изгибался, но как только доползал до чеснока, сильно отдергивался.  </a:t>
            </a:r>
          </a:p>
          <a:p>
            <a:r>
              <a:rPr lang="ru-RU" sz="1600" b="1" dirty="0">
                <a:solidFill>
                  <a:srgbClr val="7030A0"/>
                </a:solidFill>
                <a:latin typeface="Times New Roman" pitchFamily="18" charset="0"/>
                <a:cs typeface="Times New Roman" pitchFamily="18" charset="0"/>
              </a:rPr>
              <a:t>Значит можно сделать вывод, что дождевой червь чувствует запахи.</a:t>
            </a:r>
            <a:r>
              <a:rPr lang="ru-RU" sz="1600" dirty="0">
                <a:solidFill>
                  <a:srgbClr val="7030A0"/>
                </a:solidFill>
                <a:latin typeface="Times New Roman" pitchFamily="18" charset="0"/>
                <a:cs typeface="Times New Roman" pitchFamily="18" charset="0"/>
              </a:rPr>
              <a:t> Например, запах чеснока ему явно не нравится.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57166"/>
            <a:ext cx="3008313" cy="785818"/>
          </a:xfrm>
        </p:spPr>
        <p:txBody>
          <a:bodyPr>
            <a:normAutofit/>
          </a:bodyPr>
          <a:lstStyle/>
          <a:p>
            <a:r>
              <a:rPr lang="ru-RU" sz="3600" dirty="0" smtClean="0">
                <a:solidFill>
                  <a:srgbClr val="7030A0"/>
                </a:solidFill>
                <a:latin typeface="Times New Roman" pitchFamily="18" charset="0"/>
                <a:cs typeface="Times New Roman" pitchFamily="18" charset="0"/>
              </a:rPr>
              <a:t>Орган слуха </a:t>
            </a:r>
            <a:endParaRPr lang="ru-RU" sz="3600" dirty="0">
              <a:solidFill>
                <a:srgbClr val="7030A0"/>
              </a:solidFill>
              <a:latin typeface="Times New Roman" pitchFamily="18" charset="0"/>
              <a:cs typeface="Times New Roman" pitchFamily="18" charset="0"/>
            </a:endParaRPr>
          </a:p>
        </p:txBody>
      </p:sp>
      <p:pic>
        <p:nvPicPr>
          <p:cNvPr id="9218" name="Picture 2" descr="E:\Жылантәрізді_Аллолобофора_(перелия).jpg"/>
          <p:cNvPicPr>
            <a:picLocks noGrp="1" noChangeAspect="1" noChangeArrowheads="1"/>
          </p:cNvPicPr>
          <p:nvPr>
            <p:ph idx="1"/>
          </p:nvPr>
        </p:nvPicPr>
        <p:blipFill>
          <a:blip r:embed="rId2" cstate="print"/>
          <a:stretch>
            <a:fillRect/>
          </a:stretch>
        </p:blipFill>
        <p:spPr bwMode="auto">
          <a:xfrm>
            <a:off x="3575050" y="1896876"/>
            <a:ext cx="5111750" cy="2605460"/>
          </a:xfrm>
          <a:prstGeom prst="rect">
            <a:avLst/>
          </a:prstGeom>
          <a:noFill/>
        </p:spPr>
      </p:pic>
      <p:sp>
        <p:nvSpPr>
          <p:cNvPr id="4" name="Текст 3"/>
          <p:cNvSpPr>
            <a:spLocks noGrp="1"/>
          </p:cNvSpPr>
          <p:nvPr>
            <p:ph type="body" sz="half" idx="2"/>
          </p:nvPr>
        </p:nvSpPr>
        <p:spPr>
          <a:xfrm>
            <a:off x="357159" y="1357298"/>
            <a:ext cx="3071834" cy="5048253"/>
          </a:xfrm>
        </p:spPr>
        <p:txBody>
          <a:bodyPr>
            <a:normAutofit/>
          </a:bodyPr>
          <a:lstStyle/>
          <a:p>
            <a:r>
              <a:rPr lang="ru-RU" dirty="0"/>
              <a:t> </a:t>
            </a:r>
            <a:r>
              <a:rPr lang="ru-RU" sz="2000" dirty="0">
                <a:solidFill>
                  <a:srgbClr val="7030A0"/>
                </a:solidFill>
                <a:latin typeface="Times New Roman" pitchFamily="18" charset="0"/>
                <a:cs typeface="Times New Roman" pitchFamily="18" charset="0"/>
              </a:rPr>
              <a:t>Есть ли у дождевого червя органы слуха? Для того,  чтобы проверить это, я    пощелкал пальцами прямо у него над передней частью, но он ничего не заметил. А когда я постучал по тарелочки, то червь начал изгибаться. </a:t>
            </a:r>
            <a:r>
              <a:rPr lang="ru-RU" sz="2000" b="1" dirty="0">
                <a:solidFill>
                  <a:srgbClr val="7030A0"/>
                </a:solidFill>
                <a:latin typeface="Times New Roman" pitchFamily="18" charset="0"/>
                <a:cs typeface="Times New Roman" pitchFamily="18" charset="0"/>
              </a:rPr>
              <a:t>Значит, стук по тарелке червь не слышит, а просто чувствует его колебания. То есть слуха у него нет.</a:t>
            </a:r>
            <a:r>
              <a:rPr lang="ru-RU" sz="2000" b="1" dirty="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995710"/>
          </a:xfrm>
        </p:spPr>
        <p:txBody>
          <a:bodyPr>
            <a:noAutofit/>
          </a:bodyPr>
          <a:lstStyle/>
          <a:p>
            <a:r>
              <a:rPr lang="ru-RU" sz="3200" dirty="0" smtClean="0">
                <a:solidFill>
                  <a:srgbClr val="7030A0"/>
                </a:solidFill>
                <a:latin typeface="Times New Roman" pitchFamily="18" charset="0"/>
                <a:cs typeface="Times New Roman" pitchFamily="18" charset="0"/>
              </a:rPr>
              <a:t/>
            </a:r>
            <a:br>
              <a:rPr lang="ru-RU" sz="3200" dirty="0" smtClean="0">
                <a:solidFill>
                  <a:srgbClr val="7030A0"/>
                </a:solidFill>
                <a:latin typeface="Times New Roman" pitchFamily="18" charset="0"/>
                <a:cs typeface="Times New Roman" pitchFamily="18" charset="0"/>
              </a:rPr>
            </a:br>
            <a:r>
              <a:rPr lang="ru-RU" sz="3200" dirty="0" smtClean="0">
                <a:solidFill>
                  <a:srgbClr val="7030A0"/>
                </a:solidFill>
                <a:latin typeface="Times New Roman" pitchFamily="18" charset="0"/>
                <a:cs typeface="Times New Roman" pitchFamily="18" charset="0"/>
              </a:rPr>
              <a:t/>
            </a:r>
            <a:br>
              <a:rPr lang="ru-RU" sz="3200" dirty="0" smtClean="0">
                <a:solidFill>
                  <a:srgbClr val="7030A0"/>
                </a:solidFill>
                <a:latin typeface="Times New Roman" pitchFamily="18" charset="0"/>
                <a:cs typeface="Times New Roman" pitchFamily="18" charset="0"/>
              </a:rPr>
            </a:br>
            <a:r>
              <a:rPr lang="ru-RU" sz="3200" dirty="0" smtClean="0">
                <a:solidFill>
                  <a:srgbClr val="7030A0"/>
                </a:solidFill>
                <a:latin typeface="Times New Roman" pitchFamily="18" charset="0"/>
                <a:cs typeface="Times New Roman" pitchFamily="18" charset="0"/>
              </a:rPr>
              <a:t/>
            </a:r>
            <a:br>
              <a:rPr lang="ru-RU" sz="3200" dirty="0" smtClean="0">
                <a:solidFill>
                  <a:srgbClr val="7030A0"/>
                </a:solidFill>
                <a:latin typeface="Times New Roman" pitchFamily="18" charset="0"/>
                <a:cs typeface="Times New Roman" pitchFamily="18" charset="0"/>
              </a:rPr>
            </a:br>
            <a:r>
              <a:rPr lang="ru-RU" sz="3200" dirty="0" smtClean="0">
                <a:solidFill>
                  <a:srgbClr val="7030A0"/>
                </a:solidFill>
                <a:latin typeface="Times New Roman" pitchFamily="18" charset="0"/>
                <a:cs typeface="Times New Roman" pitchFamily="18" charset="0"/>
              </a:rPr>
              <a:t>Органы зрения</a:t>
            </a:r>
            <a:endParaRPr lang="ru-RU" sz="3200" dirty="0">
              <a:solidFill>
                <a:srgbClr val="7030A0"/>
              </a:solidFill>
              <a:latin typeface="Times New Roman" pitchFamily="18" charset="0"/>
              <a:cs typeface="Times New Roman" pitchFamily="18" charset="0"/>
            </a:endParaRPr>
          </a:p>
        </p:txBody>
      </p:sp>
      <p:pic>
        <p:nvPicPr>
          <p:cNvPr id="10242" name="Picture 2" descr="C:\Users\ХЭС\Desktop\14_05_2014 14-14-52_0071.JPG"/>
          <p:cNvPicPr>
            <a:picLocks noGrp="1" noChangeAspect="1" noChangeArrowheads="1"/>
          </p:cNvPicPr>
          <p:nvPr>
            <p:ph idx="1"/>
          </p:nvPr>
        </p:nvPicPr>
        <p:blipFill>
          <a:blip r:embed="rId2" cstate="print"/>
          <a:stretch>
            <a:fillRect/>
          </a:stretch>
        </p:blipFill>
        <p:spPr bwMode="auto">
          <a:xfrm>
            <a:off x="3575050" y="1289090"/>
            <a:ext cx="5111750" cy="3821033"/>
          </a:xfrm>
          <a:prstGeom prst="rect">
            <a:avLst/>
          </a:prstGeom>
          <a:noFill/>
        </p:spPr>
      </p:pic>
      <p:sp>
        <p:nvSpPr>
          <p:cNvPr id="4" name="Текст 3"/>
          <p:cNvSpPr>
            <a:spLocks noGrp="1"/>
          </p:cNvSpPr>
          <p:nvPr>
            <p:ph type="body" sz="half" idx="2"/>
          </p:nvPr>
        </p:nvSpPr>
        <p:spPr/>
        <p:txBody>
          <a:bodyPr>
            <a:noAutofit/>
          </a:bodyPr>
          <a:lstStyle/>
          <a:p>
            <a:r>
              <a:rPr lang="ru-RU" sz="1600" dirty="0">
                <a:solidFill>
                  <a:srgbClr val="7030A0"/>
                </a:solidFill>
              </a:rPr>
              <a:t> </a:t>
            </a:r>
            <a:r>
              <a:rPr lang="ru-RU" sz="1600" dirty="0">
                <a:solidFill>
                  <a:srgbClr val="7030A0"/>
                </a:solidFill>
                <a:latin typeface="Times New Roman" pitchFamily="18" charset="0"/>
                <a:cs typeface="Times New Roman" pitchFamily="18" charset="0"/>
              </a:rPr>
              <a:t>Есть ли у дождевого червя органы зрения? Как я уже знаю черви не вылезают из своих норок днем, значит они боятся света. Я провел такой опыт: поставил тарелку с червяком так, что тень падала на половину тарелки, а остальная половина освещалась солнцем, червь </a:t>
            </a:r>
            <a:r>
              <a:rPr lang="ru-RU" sz="1600" b="1" dirty="0">
                <a:solidFill>
                  <a:srgbClr val="7030A0"/>
                </a:solidFill>
                <a:latin typeface="Times New Roman" pitchFamily="18" charset="0"/>
                <a:cs typeface="Times New Roman" pitchFamily="18" charset="0"/>
              </a:rPr>
              <a:t>полз только вдоль той половины, которая была в тени, не выползая на свет. Значит  какие-то зачатки зрения есть. При том, что у него нет никаких глаз, червь может различать свет и темноту. Светочувствительные клетки у него расположены по всему тела. </a:t>
            </a:r>
            <a:endParaRPr lang="ru-RU" sz="1600" dirty="0">
              <a:solidFill>
                <a:srgbClr val="7030A0"/>
              </a:solidFill>
              <a:latin typeface="Times New Roman" pitchFamily="18" charset="0"/>
              <a:cs typeface="Times New Roman" pitchFamily="18" charset="0"/>
            </a:endParaRPr>
          </a:p>
          <a:p>
            <a:r>
              <a:rPr lang="ru-RU" sz="1600" dirty="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dirty="0">
                <a:solidFill>
                  <a:srgbClr val="7030A0"/>
                </a:solidFill>
                <a:latin typeface="Times New Roman" pitchFamily="18" charset="0"/>
                <a:cs typeface="Times New Roman" pitchFamily="18" charset="0"/>
              </a:rPr>
              <a:t>Роль дождевого червя в плодородие почвы</a:t>
            </a:r>
          </a:p>
        </p:txBody>
      </p:sp>
      <p:sp>
        <p:nvSpPr>
          <p:cNvPr id="3" name="Содержимое 2"/>
          <p:cNvSpPr>
            <a:spLocks noGrp="1"/>
          </p:cNvSpPr>
          <p:nvPr>
            <p:ph idx="1"/>
          </p:nvPr>
        </p:nvSpPr>
        <p:spPr/>
        <p:txBody>
          <a:bodyPr>
            <a:normAutofit fontScale="70000" lnSpcReduction="20000"/>
          </a:bodyPr>
          <a:lstStyle/>
          <a:p>
            <a:r>
              <a:rPr lang="ru-RU" dirty="0">
                <a:solidFill>
                  <a:srgbClr val="7030A0"/>
                </a:solidFill>
                <a:latin typeface="Times New Roman" pitchFamily="18" charset="0"/>
                <a:cs typeface="Times New Roman" pitchFamily="18" charset="0"/>
              </a:rPr>
              <a:t>Отсутствие дождевых червей в почве означает, что почвенные условия неблагоприятны для их жизнедеятельности, и, как следствие, плодородие такой почвы крайне низкое. Червь не только рыхлит почву, но и, пропуская через себя пищу, вносит в почву удобрения, восполняя ее плодородие. </a:t>
            </a:r>
          </a:p>
          <a:p>
            <a:r>
              <a:rPr lang="ru-RU" dirty="0">
                <a:solidFill>
                  <a:srgbClr val="7030A0"/>
                </a:solidFill>
                <a:latin typeface="Times New Roman" pitchFamily="18" charset="0"/>
                <a:cs typeface="Times New Roman" pitchFamily="18" charset="0"/>
              </a:rPr>
              <a:t>Дома </a:t>
            </a:r>
            <a:r>
              <a:rPr lang="ru-RU" dirty="0" smtClean="0">
                <a:solidFill>
                  <a:srgbClr val="7030A0"/>
                </a:solidFill>
                <a:latin typeface="Times New Roman" pitchFamily="18" charset="0"/>
                <a:cs typeface="Times New Roman" pitchFamily="18" charset="0"/>
              </a:rPr>
              <a:t>я провел </a:t>
            </a:r>
            <a:r>
              <a:rPr lang="ru-RU" dirty="0">
                <a:solidFill>
                  <a:srgbClr val="7030A0"/>
                </a:solidFill>
                <a:latin typeface="Times New Roman" pitchFamily="18" charset="0"/>
                <a:cs typeface="Times New Roman" pitchFamily="18" charset="0"/>
              </a:rPr>
              <a:t>следующий опыт: насыпал в 2 банки землю полосами разного цвета: черная земля, глинистая земля, песок. В одну банку посадил своего домашнего дождевого червя. Через неделю в банке, где был червь, вся земля перемешалась. Это наглядным образом показывает, как червяк в жизни рыхлит землю и насыщает ее кислородом и удобрениями. </a:t>
            </a:r>
          </a:p>
          <a:p>
            <a:endParaRPr lang="ru-RU" dirty="0"/>
          </a:p>
          <a:p>
            <a:endParaRPr lang="ru-RU" dirty="0"/>
          </a:p>
        </p:txBody>
      </p:sp>
      <p:sp>
        <p:nvSpPr>
          <p:cNvPr id="4" name="Текст 3"/>
          <p:cNvSpPr>
            <a:spLocks noGrp="1"/>
          </p:cNvSpPr>
          <p:nvPr>
            <p:ph type="body" sz="half" idx="2"/>
          </p:nvPr>
        </p:nvSpPr>
        <p:spPr/>
        <p:txBody>
          <a:bodyPr/>
          <a:lstStyle/>
          <a:p>
            <a:endParaRPr lang="ru-RU" dirty="0"/>
          </a:p>
        </p:txBody>
      </p:sp>
      <p:pic>
        <p:nvPicPr>
          <p:cNvPr id="11266" name="Picture 2" descr="E:\1421129_html_m5927a36b.jpg"/>
          <p:cNvPicPr>
            <a:picLocks noChangeAspect="1" noChangeArrowheads="1"/>
          </p:cNvPicPr>
          <p:nvPr/>
        </p:nvPicPr>
        <p:blipFill>
          <a:blip r:embed="rId2" cstate="print"/>
          <a:srcRect/>
          <a:stretch>
            <a:fillRect/>
          </a:stretch>
        </p:blipFill>
        <p:spPr bwMode="auto">
          <a:xfrm>
            <a:off x="285720" y="1500174"/>
            <a:ext cx="3148394" cy="2357787"/>
          </a:xfrm>
          <a:prstGeom prst="rect">
            <a:avLst/>
          </a:prstGeom>
          <a:noFill/>
        </p:spPr>
      </p:pic>
      <p:pic>
        <p:nvPicPr>
          <p:cNvPr id="11267" name="Picture 3" descr="E:\1421129_html_41b32802.jpg"/>
          <p:cNvPicPr>
            <a:picLocks noChangeAspect="1" noChangeArrowheads="1"/>
          </p:cNvPicPr>
          <p:nvPr/>
        </p:nvPicPr>
        <p:blipFill>
          <a:blip r:embed="rId3" cstate="print"/>
          <a:srcRect/>
          <a:stretch>
            <a:fillRect/>
          </a:stretch>
        </p:blipFill>
        <p:spPr bwMode="auto">
          <a:xfrm>
            <a:off x="714348" y="4429132"/>
            <a:ext cx="2500330" cy="178595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85729"/>
            <a:ext cx="7772400" cy="1000131"/>
          </a:xfrm>
        </p:spPr>
        <p:txBody>
          <a:bodyPr/>
          <a:lstStyle/>
          <a:p>
            <a:r>
              <a:rPr lang="ru-RU" dirty="0" smtClean="0">
                <a:solidFill>
                  <a:srgbClr val="7030A0"/>
                </a:solidFill>
                <a:latin typeface="Times New Roman" pitchFamily="18" charset="0"/>
                <a:cs typeface="Times New Roman" pitchFamily="18" charset="0"/>
              </a:rPr>
              <a:t>Заключение</a:t>
            </a:r>
            <a:endParaRPr lang="ru-RU" dirty="0">
              <a:solidFill>
                <a:srgbClr val="7030A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14282" y="1214422"/>
            <a:ext cx="8715436" cy="5214974"/>
          </a:xfrm>
        </p:spPr>
        <p:txBody>
          <a:bodyPr>
            <a:normAutofit fontScale="25000" lnSpcReduction="20000"/>
          </a:bodyPr>
          <a:lstStyle/>
          <a:p>
            <a:r>
              <a:rPr lang="ru-RU" sz="6400" b="1" dirty="0">
                <a:solidFill>
                  <a:srgbClr val="7030A0"/>
                </a:solidFill>
                <a:latin typeface="Times New Roman" pitchFamily="18" charset="0"/>
                <a:cs typeface="Times New Roman" pitchFamily="18" charset="0"/>
              </a:rPr>
              <a:t>Дождевым червям, наверное, нужно поставить золотой памятник за то, что они сохраняют и восполняют плодородие почвы. Червь не только рыхлит почву, но и, пропуская через себя пищу, вносит в почву удобрения, восполняя ее плодородие. Поэтому, надо делать все, чтобы червей в почве было больше. А для этого нужно вносить в почву больше компоста и меньше химических удобрений, которые уничтожают этого прекрасного восстановителя и неустанного труженика. То есть роль червей состоит в разрыхлении земли , насыщение ее кислородом. Они перерабатывают органическое вещество, превращая его в гумус, который  повышает плодородие почвы.  Гумус - это питательное вещество для растений в усвояемой им форме. </a:t>
            </a:r>
            <a:br>
              <a:rPr lang="ru-RU" sz="6400" b="1" dirty="0">
                <a:solidFill>
                  <a:srgbClr val="7030A0"/>
                </a:solidFill>
                <a:latin typeface="Times New Roman" pitchFamily="18" charset="0"/>
                <a:cs typeface="Times New Roman" pitchFamily="18" charset="0"/>
              </a:rPr>
            </a:br>
            <a:r>
              <a:rPr lang="ru-RU" sz="6400" b="1" dirty="0">
                <a:solidFill>
                  <a:srgbClr val="7030A0"/>
                </a:solidFill>
                <a:latin typeface="Times New Roman" pitchFamily="18" charset="0"/>
                <a:cs typeface="Times New Roman" pitchFamily="18" charset="0"/>
              </a:rPr>
              <a:t>     При изучении литературы я выяснил: отсутствие дождевых червей в почве означает, что почвенные условия неблагоприятны для их жизнедеятельности, и, как следствие, плодородие такой почвы крайне низкое. Оказывается, существует большое количество видов дождевых (или земляных) червей - это общее название ряда семейств класса малощетинковых червей. Все дождевые черви ведут одинаковый, ночной образ жизни: они всю жизнь проводят в земле, роя глубокие ходы и таким образом рыхля землю, выползая на поверхность почвы лишь ночью. Также черви вынуждены покидать свои залитые водой норки после сильных дождей, чтобы не задохнуться. Норка червя представляет собой узкий длинный канал, который в жаркое лето может достигать глубины 1,5 метров, с расширением в конце для разворота.  Основываясь на моих опытах, можно сделать вывод о том, что дождевые черви не имеет органа слуха, но есть зачатки органа зрения, они чувствуют яркий свет всем телом. Также дождевые черви имеют органы обоняния, что подтверждает опыт с чесноком.</a:t>
            </a:r>
          </a:p>
          <a:p>
            <a:r>
              <a:rPr lang="ru-RU" sz="6400" b="1" dirty="0">
                <a:solidFill>
                  <a:srgbClr val="7030A0"/>
                </a:solidFill>
                <a:latin typeface="Times New Roman" pitchFamily="18" charset="0"/>
                <a:cs typeface="Times New Roman" pitchFamily="18" charset="0"/>
              </a:rPr>
              <a:t>Питаются дождевые черви разлагающимися растительными остатками и почвенными микроорганизмами, поэтому являются </a:t>
            </a:r>
            <a:r>
              <a:rPr lang="ru-RU" sz="6400" b="1" dirty="0" err="1">
                <a:solidFill>
                  <a:srgbClr val="7030A0"/>
                </a:solidFill>
                <a:latin typeface="Times New Roman" pitchFamily="18" charset="0"/>
                <a:cs typeface="Times New Roman" pitchFamily="18" charset="0"/>
              </a:rPr>
              <a:t>почвообразователями</a:t>
            </a:r>
            <a:r>
              <a:rPr lang="ru-RU" sz="6400" b="1" dirty="0">
                <a:solidFill>
                  <a:srgbClr val="7030A0"/>
                </a:solidFill>
                <a:latin typeface="Times New Roman" pitchFamily="18" charset="0"/>
                <a:cs typeface="Times New Roman" pitchFamily="18" charset="0"/>
              </a:rPr>
              <a:t> и очень полезны.</a:t>
            </a:r>
          </a:p>
          <a:p>
            <a:pPr fontAlgn="t"/>
            <a:r>
              <a:rPr lang="ru-RU" sz="4900" b="1" dirty="0"/>
              <a:t> </a:t>
            </a:r>
          </a:p>
          <a:p>
            <a:pPr fontAlgn="t"/>
            <a:r>
              <a:rPr lang="ru-RU" sz="4900" b="1" dirty="0"/>
              <a:t> </a:t>
            </a:r>
          </a:p>
          <a:p>
            <a:pPr fontAlgn="t"/>
            <a:r>
              <a:rPr lang="ru-RU" dirty="0"/>
              <a:t>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solidFill>
                  <a:srgbClr val="7030A0"/>
                </a:solidFill>
                <a:latin typeface="Times New Roman" pitchFamily="18" charset="0"/>
                <a:cs typeface="Times New Roman" pitchFamily="18" charset="0"/>
              </a:rPr>
              <a:t>ДОЖДЕВЫЕ ЧЕРВИ</a:t>
            </a:r>
            <a:endParaRPr lang="ru-RU" dirty="0">
              <a:solidFill>
                <a:srgbClr val="7030A0"/>
              </a:solidFill>
              <a:latin typeface="Times New Roman" pitchFamily="18" charset="0"/>
              <a:cs typeface="Times New Roman" pitchFamily="18" charset="0"/>
            </a:endParaRPr>
          </a:p>
        </p:txBody>
      </p:sp>
      <p:sp>
        <p:nvSpPr>
          <p:cNvPr id="5" name="Содержимое 4"/>
          <p:cNvSpPr>
            <a:spLocks noGrp="1"/>
          </p:cNvSpPr>
          <p:nvPr>
            <p:ph idx="1"/>
          </p:nvPr>
        </p:nvSpPr>
        <p:spPr/>
        <p:txBody>
          <a:bodyPr/>
          <a:lstStyle/>
          <a:p>
            <a:endParaRPr lang="ru-RU"/>
          </a:p>
        </p:txBody>
      </p:sp>
      <p:pic>
        <p:nvPicPr>
          <p:cNvPr id="1026" name="Picture 2" descr="E:\original.jpg"/>
          <p:cNvPicPr>
            <a:picLocks noChangeAspect="1" noChangeArrowheads="1"/>
          </p:cNvPicPr>
          <p:nvPr/>
        </p:nvPicPr>
        <p:blipFill>
          <a:blip r:embed="rId3" cstate="print"/>
          <a:srcRect/>
          <a:stretch>
            <a:fillRect/>
          </a:stretch>
        </p:blipFill>
        <p:spPr bwMode="auto">
          <a:xfrm>
            <a:off x="467544" y="1628800"/>
            <a:ext cx="8208911" cy="482453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7030A0"/>
                </a:solidFill>
                <a:latin typeface="Times New Roman" pitchFamily="18" charset="0"/>
                <a:cs typeface="Times New Roman" pitchFamily="18" charset="0"/>
              </a:rPr>
              <a:t>Актуальность:</a:t>
            </a:r>
            <a:endParaRPr lang="ru-RU"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55000" lnSpcReduction="20000"/>
          </a:bodyPr>
          <a:lstStyle/>
          <a:p>
            <a:r>
              <a:rPr lang="ru-RU" b="1" dirty="0">
                <a:solidFill>
                  <a:srgbClr val="7030A0"/>
                </a:solidFill>
                <a:latin typeface="Times New Roman" pitchFamily="18" charset="0"/>
                <a:cs typeface="Times New Roman" pitchFamily="18" charset="0"/>
              </a:rPr>
              <a:t>Актуальность.</a:t>
            </a:r>
            <a:r>
              <a:rPr lang="ru-RU" dirty="0">
                <a:solidFill>
                  <a:srgbClr val="7030A0"/>
                </a:solidFill>
                <a:latin typeface="Times New Roman" pitchFamily="18" charset="0"/>
                <a:cs typeface="Times New Roman" pitchFamily="18" charset="0"/>
              </a:rPr>
              <a:t> Почва </a:t>
            </a:r>
            <a:r>
              <a:rPr lang="ru-RU" dirty="0" smtClean="0">
                <a:solidFill>
                  <a:srgbClr val="7030A0"/>
                </a:solidFill>
                <a:latin typeface="Times New Roman" pitchFamily="18" charset="0"/>
                <a:cs typeface="Times New Roman" pitchFamily="18" charset="0"/>
              </a:rPr>
              <a:t>- верхний </a:t>
            </a:r>
            <a:r>
              <a:rPr lang="ru-RU" dirty="0">
                <a:solidFill>
                  <a:srgbClr val="7030A0"/>
                </a:solidFill>
                <a:latin typeface="Times New Roman" pitchFamily="18" charset="0"/>
                <a:cs typeface="Times New Roman" pitchFamily="18" charset="0"/>
              </a:rPr>
              <a:t>плодородный слой земли, образовавшийся под влиянием растений, животных, микроорганизмов и климата. Это важный и сложный компонент биосферы, тесно связанный с другими его частями. В нормальных естественных условиях все процессы, происходящие в почве, находятся в равновесии. Но нередко равновесное состояние почвы нарушается. В результате хозяйственной деятельности человека происходит загрязнение почвы, и даже её уничтожение. Громадные площади плодородных земель погибают при горнопромышленных работах, при строительстве предприятий </a:t>
            </a:r>
            <a:r>
              <a:rPr lang="ru-RU" dirty="0" smtClean="0">
                <a:solidFill>
                  <a:srgbClr val="7030A0"/>
                </a:solidFill>
                <a:latin typeface="Times New Roman" pitchFamily="18" charset="0"/>
                <a:cs typeface="Times New Roman" pitchFamily="18" charset="0"/>
              </a:rPr>
              <a:t> </a:t>
            </a:r>
            <a:r>
              <a:rPr lang="ru-RU" dirty="0">
                <a:solidFill>
                  <a:srgbClr val="7030A0"/>
                </a:solidFill>
                <a:latin typeface="Times New Roman" pitchFamily="18" charset="0"/>
                <a:cs typeface="Times New Roman" pitchFamily="18" charset="0"/>
              </a:rPr>
              <a:t>и городов. Уничтожение лесов и естественного травянистого покрова, распашка земли  без соблюдения правил агротехники приводит  к возникновению эрозии почвы - разрушению и смыву плодородного слоя водой и ветром. Эрозия в настоящее время стала всемирным злом. Подсчитано, что только за последнее столетие на планете потеряно два миллиарда гектара плодородных земель. Влияние микроорганизмов и других живых организмов на улучшение почвы очень велико, например дождевые черви принимают участие в образовании перегноя, который повышает плодородие почвы. Я заинтересовался этим вопросом и решил провести собственное исследование по изучению роли дождевых червей в улучшении структуры почвы и повышения её плодородия.</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7030A0"/>
                </a:solidFill>
                <a:latin typeface="Times New Roman" pitchFamily="18" charset="0"/>
                <a:cs typeface="Times New Roman" pitchFamily="18" charset="0"/>
              </a:rPr>
              <a:t>Проблема исследования:</a:t>
            </a:r>
            <a:endParaRPr lang="ru-RU"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r>
              <a:rPr lang="ru-RU" dirty="0" smtClean="0"/>
              <a:t>    </a:t>
            </a:r>
            <a:r>
              <a:rPr lang="ru-RU" sz="4000" dirty="0" smtClean="0">
                <a:solidFill>
                  <a:srgbClr val="7030A0"/>
                </a:solidFill>
                <a:latin typeface="Times New Roman" pitchFamily="18" charset="0"/>
                <a:cs typeface="Times New Roman" pitchFamily="18" charset="0"/>
              </a:rPr>
              <a:t>В </a:t>
            </a:r>
            <a:r>
              <a:rPr lang="ru-RU" sz="4000" dirty="0">
                <a:solidFill>
                  <a:srgbClr val="7030A0"/>
                </a:solidFill>
                <a:latin typeface="Times New Roman" pitchFamily="18" charset="0"/>
                <a:cs typeface="Times New Roman" pitchFamily="18" charset="0"/>
              </a:rPr>
              <a:t>настоящее время происходит разрушение почв, снижение их плодородия. Знание биологических особенностей дождевых червей поможет сохранить и увеличить плодородие </a:t>
            </a:r>
            <a:r>
              <a:rPr lang="ru-RU" sz="4000" dirty="0" smtClean="0">
                <a:solidFill>
                  <a:srgbClr val="7030A0"/>
                </a:solidFill>
                <a:latin typeface="Times New Roman" pitchFamily="18" charset="0"/>
                <a:cs typeface="Times New Roman" pitchFamily="18" charset="0"/>
              </a:rPr>
              <a:t>почвы.</a:t>
            </a:r>
            <a:endParaRPr lang="ru-RU" sz="4000" dirty="0">
              <a:solidFill>
                <a:srgbClr val="7030A0"/>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7030A0"/>
                </a:solidFill>
                <a:latin typeface="Times New Roman" pitchFamily="18" charset="0"/>
                <a:cs typeface="Times New Roman" pitchFamily="18" charset="0"/>
              </a:rPr>
              <a:t>Объект исследования:</a:t>
            </a:r>
            <a:endParaRPr lang="ru-RU"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lgn="ctr">
              <a:buNone/>
            </a:pPr>
            <a:r>
              <a:rPr lang="ru-RU" dirty="0" smtClean="0">
                <a:solidFill>
                  <a:srgbClr val="7030A0"/>
                </a:solidFill>
              </a:rPr>
              <a:t>Дождевые </a:t>
            </a:r>
            <a:r>
              <a:rPr lang="ru-RU" dirty="0">
                <a:solidFill>
                  <a:srgbClr val="7030A0"/>
                </a:solidFill>
              </a:rPr>
              <a:t>черви.</a:t>
            </a:r>
          </a:p>
          <a:p>
            <a:endParaRPr lang="ru-RU" dirty="0"/>
          </a:p>
        </p:txBody>
      </p:sp>
      <p:pic>
        <p:nvPicPr>
          <p:cNvPr id="2050" name="Picture 2" descr="E:\depositphotos_3084405-Red-worms-in-compost.jpg"/>
          <p:cNvPicPr>
            <a:picLocks noChangeAspect="1" noChangeArrowheads="1"/>
          </p:cNvPicPr>
          <p:nvPr/>
        </p:nvPicPr>
        <p:blipFill>
          <a:blip r:embed="rId2" cstate="print"/>
          <a:srcRect/>
          <a:stretch>
            <a:fillRect/>
          </a:stretch>
        </p:blipFill>
        <p:spPr bwMode="auto">
          <a:xfrm>
            <a:off x="0" y="2143116"/>
            <a:ext cx="9144000" cy="457969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7030A0"/>
                </a:solidFill>
                <a:latin typeface="Times New Roman" pitchFamily="18" charset="0"/>
                <a:cs typeface="Times New Roman" pitchFamily="18" charset="0"/>
              </a:rPr>
              <a:t>Цель:</a:t>
            </a:r>
            <a:endParaRPr lang="ru-RU"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r>
              <a:rPr lang="ru-RU" sz="6000" dirty="0" smtClean="0">
                <a:solidFill>
                  <a:srgbClr val="7030A0"/>
                </a:solidFill>
                <a:latin typeface="Times New Roman" pitchFamily="18" charset="0"/>
                <a:cs typeface="Times New Roman" pitchFamily="18" charset="0"/>
              </a:rPr>
              <a:t>   Узнать какую пользу приносят дождевые черви</a:t>
            </a:r>
            <a:endParaRPr lang="ru-RU" sz="6000" dirty="0">
              <a:solidFill>
                <a:srgbClr val="7030A0"/>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7030A0"/>
                </a:solidFill>
                <a:latin typeface="Times New Roman" pitchFamily="18" charset="0"/>
                <a:cs typeface="Times New Roman" pitchFamily="18" charset="0"/>
              </a:rPr>
              <a:t>Задачи: </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ru-RU" sz="3200" dirty="0" smtClean="0">
                <a:solidFill>
                  <a:srgbClr val="7030A0"/>
                </a:solidFill>
                <a:latin typeface="Times New Roman" pitchFamily="18" charset="0"/>
                <a:cs typeface="Times New Roman" pitchFamily="18" charset="0"/>
              </a:rPr>
              <a:t>изучить </a:t>
            </a:r>
            <a:r>
              <a:rPr lang="ru-RU" sz="3200" dirty="0">
                <a:solidFill>
                  <a:srgbClr val="7030A0"/>
                </a:solidFill>
                <a:latin typeface="Times New Roman" pitchFamily="18" charset="0"/>
                <a:cs typeface="Times New Roman" pitchFamily="18" charset="0"/>
              </a:rPr>
              <a:t>литературу по данной проблеме;</a:t>
            </a:r>
          </a:p>
          <a:p>
            <a:pPr lvl="0"/>
            <a:r>
              <a:rPr lang="ru-RU" sz="3200" dirty="0">
                <a:solidFill>
                  <a:srgbClr val="7030A0"/>
                </a:solidFill>
                <a:latin typeface="Times New Roman" pitchFamily="18" charset="0"/>
                <a:cs typeface="Times New Roman" pitchFamily="18" charset="0"/>
              </a:rPr>
              <a:t>изучить имеют ли дождевые черви органы </a:t>
            </a:r>
            <a:r>
              <a:rPr lang="ru-RU" sz="3200" dirty="0" smtClean="0">
                <a:solidFill>
                  <a:srgbClr val="7030A0"/>
                </a:solidFill>
                <a:latin typeface="Times New Roman" pitchFamily="18" charset="0"/>
                <a:cs typeface="Times New Roman" pitchFamily="18" charset="0"/>
              </a:rPr>
              <a:t>чувств;</a:t>
            </a:r>
            <a:endParaRPr lang="ru-RU" sz="3200" dirty="0">
              <a:solidFill>
                <a:srgbClr val="7030A0"/>
              </a:solidFill>
              <a:latin typeface="Times New Roman" pitchFamily="18" charset="0"/>
              <a:cs typeface="Times New Roman" pitchFamily="18" charset="0"/>
            </a:endParaRPr>
          </a:p>
          <a:p>
            <a:pPr lvl="0"/>
            <a:r>
              <a:rPr lang="ru-RU" sz="3200" dirty="0">
                <a:solidFill>
                  <a:srgbClr val="7030A0"/>
                </a:solidFill>
                <a:latin typeface="Times New Roman" pitchFamily="18" charset="0"/>
                <a:cs typeface="Times New Roman" pitchFamily="18" charset="0"/>
              </a:rPr>
              <a:t>и</a:t>
            </a:r>
            <a:r>
              <a:rPr lang="ru-RU" sz="3200" dirty="0" smtClean="0">
                <a:solidFill>
                  <a:srgbClr val="7030A0"/>
                </a:solidFill>
                <a:latin typeface="Times New Roman" pitchFamily="18" charset="0"/>
                <a:cs typeface="Times New Roman" pitchFamily="18" charset="0"/>
              </a:rPr>
              <a:t>зучить </a:t>
            </a:r>
            <a:r>
              <a:rPr lang="ru-RU" sz="3200" dirty="0">
                <a:solidFill>
                  <a:srgbClr val="7030A0"/>
                </a:solidFill>
                <a:latin typeface="Times New Roman" pitchFamily="18" charset="0"/>
                <a:cs typeface="Times New Roman" pitchFamily="18" charset="0"/>
              </a:rPr>
              <a:t>особенности дождевых червей и их роль в формировании почвы;</a:t>
            </a:r>
          </a:p>
          <a:p>
            <a:pPr lvl="0"/>
            <a:r>
              <a:rPr lang="ru-RU" sz="3200" dirty="0">
                <a:solidFill>
                  <a:srgbClr val="7030A0"/>
                </a:solidFill>
                <a:latin typeface="Times New Roman" pitchFamily="18" charset="0"/>
                <a:cs typeface="Times New Roman" pitchFamily="18" charset="0"/>
              </a:rPr>
              <a:t>проанализировать полученные результаты и сделать выводы.</a:t>
            </a: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7030A0"/>
                </a:solidFill>
                <a:latin typeface="Times New Roman" pitchFamily="18" charset="0"/>
                <a:cs typeface="Times New Roman" pitchFamily="18" charset="0"/>
              </a:rPr>
              <a:t>Ход исследования:</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pPr lvl="0"/>
            <a:r>
              <a:rPr lang="ru-RU" dirty="0" smtClean="0">
                <a:solidFill>
                  <a:srgbClr val="7030A0"/>
                </a:solidFill>
                <a:latin typeface="Times New Roman" pitchFamily="18" charset="0"/>
                <a:cs typeface="Times New Roman" pitchFamily="18" charset="0"/>
              </a:rPr>
              <a:t>Изучение </a:t>
            </a:r>
            <a:r>
              <a:rPr lang="ru-RU" dirty="0">
                <a:solidFill>
                  <a:srgbClr val="7030A0"/>
                </a:solidFill>
                <a:latin typeface="Times New Roman" pitchFamily="18" charset="0"/>
                <a:cs typeface="Times New Roman" pitchFamily="18" charset="0"/>
              </a:rPr>
              <a:t>информации по данному вопросу.</a:t>
            </a:r>
          </a:p>
          <a:p>
            <a:pPr lvl="0"/>
            <a:r>
              <a:rPr lang="ru-RU" dirty="0">
                <a:solidFill>
                  <a:srgbClr val="7030A0"/>
                </a:solidFill>
                <a:latin typeface="Times New Roman" pitchFamily="18" charset="0"/>
                <a:cs typeface="Times New Roman" pitchFamily="18" charset="0"/>
              </a:rPr>
              <a:t>Изучение особенностей дождевых червей.</a:t>
            </a:r>
          </a:p>
          <a:p>
            <a:pPr lvl="0"/>
            <a:r>
              <a:rPr lang="ru-RU" dirty="0">
                <a:solidFill>
                  <a:srgbClr val="7030A0"/>
                </a:solidFill>
                <a:latin typeface="Times New Roman" pitchFamily="18" charset="0"/>
                <a:cs typeface="Times New Roman" pitchFamily="18" charset="0"/>
              </a:rPr>
              <a:t>Постановка опыта по изучению роли дождевых червей в формировании почвы.</a:t>
            </a:r>
          </a:p>
          <a:p>
            <a:pPr lvl="0"/>
            <a:r>
              <a:rPr lang="ru-RU" dirty="0">
                <a:solidFill>
                  <a:srgbClr val="7030A0"/>
                </a:solidFill>
                <a:latin typeface="Times New Roman" pitchFamily="18" charset="0"/>
                <a:cs typeface="Times New Roman" pitchFamily="18" charset="0"/>
              </a:rPr>
              <a:t>Постановка опыта  по определению наличия органов чувств у дождевого червя.</a:t>
            </a:r>
          </a:p>
          <a:p>
            <a:pPr lvl="0"/>
            <a:r>
              <a:rPr lang="ru-RU" dirty="0">
                <a:solidFill>
                  <a:srgbClr val="7030A0"/>
                </a:solidFill>
                <a:latin typeface="Times New Roman" pitchFamily="18" charset="0"/>
                <a:cs typeface="Times New Roman" pitchFamily="18" charset="0"/>
              </a:rPr>
              <a:t>Выводы.</a:t>
            </a:r>
          </a:p>
          <a:p>
            <a:pPr lvl="0"/>
            <a:r>
              <a:rPr lang="ru-RU" dirty="0">
                <a:solidFill>
                  <a:srgbClr val="7030A0"/>
                </a:solidFill>
                <a:latin typeface="Times New Roman" pitchFamily="18" charset="0"/>
                <a:cs typeface="Times New Roman" pitchFamily="18" charset="0"/>
              </a:rPr>
              <a:t>Заключение.</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000108"/>
            <a:ext cx="8229600" cy="417530"/>
          </a:xfrm>
        </p:spPr>
        <p:txBody>
          <a:bodyPr>
            <a:normAutofit fontScale="90000"/>
          </a:bodyPr>
          <a:lstStyle/>
          <a:p>
            <a:pPr algn="ctr"/>
            <a:r>
              <a:rPr lang="ru-RU" b="1" dirty="0" smtClean="0"/>
              <a:t/>
            </a:r>
            <a:br>
              <a:rPr lang="ru-RU" b="1"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a:t/>
            </a:r>
            <a:br>
              <a:rPr lang="ru-RU" dirty="0"/>
            </a:br>
            <a:r>
              <a:rPr lang="ru-RU" dirty="0"/>
              <a:t> </a:t>
            </a:r>
            <a:br>
              <a:rPr lang="ru-RU" dirty="0"/>
            </a:br>
            <a:r>
              <a:rPr lang="ru-RU" dirty="0" smtClean="0"/>
              <a:t> Внешнее строение         дождевого червя</a:t>
            </a:r>
            <a:endParaRPr lang="ru-RU" dirty="0"/>
          </a:p>
        </p:txBody>
      </p:sp>
      <p:sp>
        <p:nvSpPr>
          <p:cNvPr id="3" name="Содержимое 2"/>
          <p:cNvSpPr>
            <a:spLocks noGrp="1"/>
          </p:cNvSpPr>
          <p:nvPr>
            <p:ph idx="1"/>
          </p:nvPr>
        </p:nvSpPr>
        <p:spPr/>
        <p:txBody>
          <a:bodyPr/>
          <a:lstStyle/>
          <a:p>
            <a:pPr>
              <a:buNone/>
            </a:pPr>
            <a:r>
              <a:rPr lang="ru-RU" dirty="0"/>
              <a:t> </a:t>
            </a:r>
          </a:p>
          <a:p>
            <a:endParaRPr lang="ru-RU" dirty="0"/>
          </a:p>
        </p:txBody>
      </p:sp>
      <p:pic>
        <p:nvPicPr>
          <p:cNvPr id="3074" name="Picture 2" descr="E:\Р§РµСЂРІСЊ.jpg"/>
          <p:cNvPicPr>
            <a:picLocks noChangeAspect="1" noChangeArrowheads="1"/>
          </p:cNvPicPr>
          <p:nvPr/>
        </p:nvPicPr>
        <p:blipFill>
          <a:blip r:embed="rId2" cstate="print"/>
          <a:srcRect/>
          <a:stretch>
            <a:fillRect/>
          </a:stretch>
        </p:blipFill>
        <p:spPr bwMode="auto">
          <a:xfrm>
            <a:off x="395536" y="1428736"/>
            <a:ext cx="7704856" cy="521495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TotalTime>
  <Words>1015</Words>
  <Application>Microsoft Office PowerPoint</Application>
  <PresentationFormat>Экран (4:3)</PresentationFormat>
  <Paragraphs>64</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государственное бюджетное общеобразовательное учреждение  Самарской области средняя общеобразовательная школа «Образовательный центр»                                                                                                                                     имени Героя Советского Союза Ваничкина Ивана Дмитриевича с. Алексеевка муниципального района Алексеевский Самарской области</vt:lpstr>
      <vt:lpstr>ДОЖДЕВЫЕ ЧЕРВИ</vt:lpstr>
      <vt:lpstr>Актуальность:</vt:lpstr>
      <vt:lpstr>Проблема исследования:</vt:lpstr>
      <vt:lpstr>Объект исследования:</vt:lpstr>
      <vt:lpstr>Цель:</vt:lpstr>
      <vt:lpstr>Задачи:  </vt:lpstr>
      <vt:lpstr>Ход исследования: </vt:lpstr>
      <vt:lpstr>          Внешнее строение         дождевого червя</vt:lpstr>
      <vt:lpstr>Презентация PowerPoint</vt:lpstr>
      <vt:lpstr>Летом после дождя</vt:lpstr>
      <vt:lpstr>Ценное удобрение</vt:lpstr>
      <vt:lpstr>       Органы чувств червей   </vt:lpstr>
      <vt:lpstr>Орган обоняния</vt:lpstr>
      <vt:lpstr>Орган слуха </vt:lpstr>
      <vt:lpstr>   Органы зрения</vt:lpstr>
      <vt:lpstr>Роль дождевого червя в плодородие почвы</vt:lpstr>
      <vt:lpstr>Заключение</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ДОЖДЕВЫЕ ЧЕРВИ. ИХ РОЛЬ В ПЛОДОРОДИЕ ПОЧВЫ.</dc:title>
  <dc:creator>ХЭС</dc:creator>
  <cp:lastModifiedBy>Наталья</cp:lastModifiedBy>
  <cp:revision>16</cp:revision>
  <dcterms:created xsi:type="dcterms:W3CDTF">2015-11-06T09:51:17Z</dcterms:created>
  <dcterms:modified xsi:type="dcterms:W3CDTF">2016-02-05T17:13:30Z</dcterms:modified>
</cp:coreProperties>
</file>