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3.xml" ContentType="application/vnd.openxmlformats-officedocument.drawingml.chartshapes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sldIdLst>
    <p:sldId id="256" r:id="rId2"/>
    <p:sldId id="288" r:id="rId3"/>
    <p:sldId id="261" r:id="rId4"/>
    <p:sldId id="282" r:id="rId5"/>
    <p:sldId id="264" r:id="rId6"/>
    <p:sldId id="265" r:id="rId7"/>
    <p:sldId id="266" r:id="rId8"/>
    <p:sldId id="267" r:id="rId9"/>
    <p:sldId id="289" r:id="rId10"/>
    <p:sldId id="294" r:id="rId11"/>
    <p:sldId id="290" r:id="rId12"/>
    <p:sldId id="291" r:id="rId13"/>
    <p:sldId id="293" r:id="rId14"/>
    <p:sldId id="292" r:id="rId15"/>
    <p:sldId id="286" r:id="rId16"/>
    <p:sldId id="28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9900"/>
    <a:srgbClr val="CC3300"/>
    <a:srgbClr val="663300"/>
    <a:srgbClr val="FF66FF"/>
    <a:srgbClr val="800080"/>
    <a:srgbClr val="FFFF66"/>
    <a:srgbClr val="FF33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066318269236389"/>
          <c:y val="0.38666666666666827"/>
          <c:w val="0.68162343849558271"/>
          <c:h val="0.36698745990084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3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72448768"/>
        <c:axId val="97363072"/>
      </c:barChart>
      <c:catAx>
        <c:axId val="17244876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97363072"/>
        <c:crosses val="autoZero"/>
        <c:auto val="1"/>
        <c:lblAlgn val="ctr"/>
        <c:lblOffset val="100"/>
        <c:noMultiLvlLbl val="0"/>
      </c:catAx>
      <c:valAx>
        <c:axId val="97363072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20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ru-RU" sz="20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количество детей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72448768"/>
        <c:crosses val="autoZero"/>
        <c:crossBetween val="between"/>
      </c:valAx>
      <c:spPr>
        <a:ln>
          <a:solidFill>
            <a:srgbClr val="002060"/>
          </a:solidFill>
        </a:ln>
      </c:spPr>
    </c:plotArea>
    <c:plotVisOnly val="1"/>
    <c:dispBlanksAs val="gap"/>
    <c:showDLblsOverMax val="0"/>
  </c:chart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Любят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петь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9370681178356489"/>
          <c:y val="0.26507103154110023"/>
          <c:w val="0.6572101590808066"/>
          <c:h val="0.443700300360458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1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74961152"/>
        <c:axId val="99439680"/>
      </c:barChart>
      <c:catAx>
        <c:axId val="174961152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3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439680"/>
        <c:crosses val="autoZero"/>
        <c:auto val="1"/>
        <c:lblAlgn val="ctr"/>
        <c:lblOffset val="100"/>
        <c:noMultiLvlLbl val="0"/>
      </c:catAx>
      <c:valAx>
        <c:axId val="99439680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 u="none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 u="none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74961152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Любят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заниматься коллекционированием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9666130544852015"/>
          <c:y val="0.31816240853467642"/>
          <c:w val="0.66918959761709496"/>
          <c:h val="0.436792906027138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FF330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33409280"/>
        <c:axId val="99441408"/>
      </c:barChart>
      <c:catAx>
        <c:axId val="13340928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441408"/>
        <c:crosses val="autoZero"/>
        <c:auto val="1"/>
        <c:lblAlgn val="ctr"/>
        <c:lblOffset val="100"/>
        <c:noMultiLvlLbl val="0"/>
      </c:catAx>
      <c:valAx>
        <c:axId val="99441408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5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33409280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Посещают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музыкальную школу</a:t>
            </a:r>
          </a:p>
        </c:rich>
      </c:tx>
      <c:overlay val="0"/>
      <c:spPr>
        <a:ln w="28575">
          <a:noFill/>
        </a:ln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bg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7684736"/>
        <c:axId val="99558528"/>
      </c:barChart>
      <c:catAx>
        <c:axId val="11768473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558528"/>
        <c:crosses val="autoZero"/>
        <c:auto val="1"/>
        <c:lblAlgn val="ctr"/>
        <c:lblOffset val="100"/>
        <c:noMultiLvlLbl val="0"/>
      </c:catAx>
      <c:valAx>
        <c:axId val="99558528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7684736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Посещают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спортивную школу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00544512"/>
        <c:axId val="99560256"/>
      </c:barChart>
      <c:catAx>
        <c:axId val="100544512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560256"/>
        <c:crosses val="autoZero"/>
        <c:auto val="1"/>
        <c:lblAlgn val="ctr"/>
        <c:lblOffset val="100"/>
        <c:noMultiLvlLbl val="0"/>
      </c:catAx>
      <c:valAx>
        <c:axId val="99560256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00544512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460572686823506"/>
          <c:y val="0.2840869096688054"/>
          <c:w val="0.64993643693505854"/>
          <c:h val="0.558459841514034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66FF3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0679296"/>
        <c:axId val="99561984"/>
      </c:barChart>
      <c:catAx>
        <c:axId val="17067929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3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561984"/>
        <c:crosses val="autoZero"/>
        <c:auto val="1"/>
        <c:lblAlgn val="ctr"/>
        <c:lblOffset val="100"/>
        <c:noMultiLvlLbl val="0"/>
      </c:catAx>
      <c:valAx>
        <c:axId val="99561984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70679296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посещают спортивную школу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36009672948184956"/>
          <c:y val="0.26051948051948082"/>
          <c:w val="0.60793712583679849"/>
          <c:h val="0.4342277669836742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66FF33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00546560"/>
        <c:axId val="99563712"/>
      </c:barChart>
      <c:catAx>
        <c:axId val="10054656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563712"/>
        <c:crosses val="autoZero"/>
        <c:auto val="1"/>
        <c:lblAlgn val="ctr"/>
        <c:lblOffset val="100"/>
        <c:noMultiLvlLbl val="0"/>
      </c:catAx>
      <c:valAx>
        <c:axId val="99563712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00546560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Успеваемость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русскому языку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66F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FF66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717568"/>
        <c:axId val="100991552"/>
      </c:barChart>
      <c:catAx>
        <c:axId val="10071756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00991552"/>
        <c:crosses val="autoZero"/>
        <c:auto val="1"/>
        <c:lblAlgn val="ctr"/>
        <c:lblOffset val="100"/>
        <c:noMultiLvlLbl val="0"/>
      </c:catAx>
      <c:valAx>
        <c:axId val="100991552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00717568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r"/>
      <c:overlay val="0"/>
      <c:txPr>
        <a:bodyPr/>
        <a:lstStyle/>
        <a:p>
          <a:pPr>
            <a:defRPr sz="1400" b="1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Успеваемость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математике</a:t>
            </a:r>
          </a:p>
        </c:rich>
      </c:tx>
      <c:layout>
        <c:manualLayout>
          <c:xMode val="edge"/>
          <c:yMode val="edge"/>
          <c:x val="0.2670440251572328"/>
          <c:y val="3.7243887180021938E-2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66F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FF66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4962176"/>
        <c:axId val="100993280"/>
      </c:barChart>
      <c:catAx>
        <c:axId val="17496217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100993280"/>
        <c:crosses val="autoZero"/>
        <c:auto val="1"/>
        <c:lblAlgn val="ctr"/>
        <c:lblOffset val="100"/>
        <c:noMultiLvlLbl val="0"/>
      </c:catAx>
      <c:valAx>
        <c:axId val="100993280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74962176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r"/>
      <c:overlay val="0"/>
      <c:txPr>
        <a:bodyPr/>
        <a:lstStyle/>
        <a:p>
          <a:pPr>
            <a:defRPr sz="1400" b="1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>
                    <a:lumMod val="95000"/>
                    <a:lumOff val="5000"/>
                  </a:schemeClr>
                </a:solidFill>
              </a:defRPr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Успеваемость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английскому</a:t>
            </a:r>
            <a:r>
              <a:rPr lang="ru-RU" baseline="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языку</a:t>
            </a:r>
            <a:endParaRPr lang="ru-RU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66F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FF66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4962688"/>
        <c:axId val="100995008"/>
      </c:barChart>
      <c:catAx>
        <c:axId val="17496268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100995008"/>
        <c:crosses val="autoZero"/>
        <c:auto val="1"/>
        <c:lblAlgn val="ctr"/>
        <c:lblOffset val="100"/>
        <c:noMultiLvlLbl val="0"/>
      </c:catAx>
      <c:valAx>
        <c:axId val="100995008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74962688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r"/>
      <c:overlay val="0"/>
      <c:txPr>
        <a:bodyPr/>
        <a:lstStyle/>
        <a:p>
          <a:pPr>
            <a:defRPr sz="1400" b="1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solidFill>
        <a:schemeClr val="bg1"/>
      </a:solidFill>
    </a:ln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Успеваемость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окружающему миру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FF66F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FF66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717056"/>
        <c:axId val="100996736"/>
      </c:barChart>
      <c:catAx>
        <c:axId val="10071705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100996736"/>
        <c:crosses val="autoZero"/>
        <c:auto val="1"/>
        <c:lblAlgn val="ctr"/>
        <c:lblOffset val="100"/>
        <c:noMultiLvlLbl val="0"/>
      </c:catAx>
      <c:valAx>
        <c:axId val="100996736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00717056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r"/>
      <c:overlay val="0"/>
      <c:txPr>
        <a:bodyPr/>
        <a:lstStyle/>
        <a:p>
          <a:pPr>
            <a:defRPr sz="1400" b="1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531198930322423"/>
          <c:y val="0.34226565805317777"/>
          <c:w val="0.60568267125174968"/>
          <c:h val="0.4020520239691978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2238080"/>
        <c:axId val="35683648"/>
      </c:barChart>
      <c:catAx>
        <c:axId val="11223808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35683648"/>
        <c:crosses val="autoZero"/>
        <c:auto val="1"/>
        <c:lblAlgn val="ctr"/>
        <c:lblOffset val="100"/>
        <c:noMultiLvlLbl val="0"/>
      </c:catAx>
      <c:valAx>
        <c:axId val="35683648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2238080"/>
        <c:crosses val="autoZero"/>
        <c:crossBetween val="between"/>
      </c:valAx>
      <c:spPr>
        <a:ln>
          <a:solidFill>
            <a:srgbClr val="002060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160129747932447"/>
          <c:y val="0.33391397540570411"/>
          <c:w val="0.57730876315766644"/>
          <c:h val="0.416953819786633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7682176"/>
        <c:axId val="85521472"/>
      </c:barChart>
      <c:catAx>
        <c:axId val="117682176"/>
        <c:scaling>
          <c:orientation val="minMax"/>
        </c:scaling>
        <c:delete val="0"/>
        <c:axPos val="l"/>
        <c:majorTickMark val="none"/>
        <c:minorTickMark val="none"/>
        <c:tickLblPos val="nextTo"/>
        <c:crossAx val="85521472"/>
        <c:crosses val="autoZero"/>
        <c:auto val="1"/>
        <c:lblAlgn val="ctr"/>
        <c:lblOffset val="100"/>
        <c:noMultiLvlLbl val="0"/>
      </c:catAx>
      <c:valAx>
        <c:axId val="85521472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17682176"/>
        <c:crosses val="autoZero"/>
        <c:crossBetween val="between"/>
      </c:valAx>
      <c:spPr>
        <a:ln>
          <a:solidFill>
            <a:srgbClr val="002060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 sz="1400" b="1">
          <a:solidFill>
            <a:srgbClr val="CC33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baseline="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</a:t>
            </a:r>
            <a:r>
              <a:rPr lang="ru-RU" sz="2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Пишут стихи</a:t>
            </a:r>
            <a:endParaRPr lang="ru-RU" sz="28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c:rich>
      </c:tx>
      <c:overlay val="0"/>
      <c:spPr>
        <a:noFill/>
      </c:spPr>
    </c:title>
    <c:autoTitleDeleted val="0"/>
    <c:plotArea>
      <c:layout>
        <c:manualLayout>
          <c:layoutTarget val="inner"/>
          <c:xMode val="edge"/>
          <c:yMode val="edge"/>
          <c:x val="0.31652947085318139"/>
          <c:y val="0.24405405405405409"/>
          <c:w val="0.64220316904831343"/>
          <c:h val="0.429309072852380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2237056"/>
        <c:axId val="85523776"/>
      </c:barChart>
      <c:catAx>
        <c:axId val="11223705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85523776"/>
        <c:crosses val="autoZero"/>
        <c:auto val="1"/>
        <c:lblAlgn val="ctr"/>
        <c:lblOffset val="100"/>
        <c:noMultiLvlLbl val="0"/>
      </c:catAx>
      <c:valAx>
        <c:axId val="85523776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8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ru-RU" sz="18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2237056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ru-RU" dirty="0"/>
          </a:p>
        </c:rich>
      </c:tx>
      <c:layout>
        <c:manualLayout>
          <c:xMode val="edge"/>
          <c:yMode val="edge"/>
          <c:x val="0.27660815464948341"/>
          <c:y val="1.824509920353678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243555216790273"/>
          <c:y val="1.2580672854531319E-3"/>
          <c:w val="0.7530066982712188"/>
          <c:h val="0.7368802891632734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2237568"/>
        <c:axId val="97365376"/>
      </c:barChart>
      <c:catAx>
        <c:axId val="11223756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97365376"/>
        <c:crosses val="autoZero"/>
        <c:auto val="1"/>
        <c:lblAlgn val="ctr"/>
        <c:lblOffset val="100"/>
        <c:noMultiLvlLbl val="0"/>
      </c:catAx>
      <c:valAx>
        <c:axId val="97365376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2237568"/>
        <c:crosses val="autoZero"/>
        <c:crossBetween val="between"/>
      </c:valAx>
      <c:spPr>
        <a:ln>
          <a:solidFill>
            <a:srgbClr val="002060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u="none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Качество </a:t>
            </a:r>
            <a:r>
              <a:rPr lang="ru-RU" sz="2400" u="none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почерка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6633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33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FF66FF"/>
              </a:solidFill>
            </c:spPr>
          </c:dPt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669120"/>
        <c:axId val="97365952"/>
      </c:barChart>
      <c:catAx>
        <c:axId val="12166912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97365952"/>
        <c:crosses val="autoZero"/>
        <c:auto val="1"/>
        <c:lblAlgn val="ctr"/>
        <c:lblOffset val="100"/>
        <c:noMultiLvlLbl val="0"/>
      </c:catAx>
      <c:valAx>
        <c:axId val="97365952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21669120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r"/>
      <c:overlay val="0"/>
      <c:txPr>
        <a:bodyPr/>
        <a:lstStyle/>
        <a:p>
          <a:pPr>
            <a:defRPr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Качество </a:t>
            </a:r>
            <a:r>
              <a:rPr lang="ru-RU" sz="2400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рисунка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6633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FF66FF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80008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671168"/>
        <c:axId val="97369408"/>
      </c:barChart>
      <c:catAx>
        <c:axId val="12167116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7369408"/>
        <c:crosses val="autoZero"/>
        <c:auto val="1"/>
        <c:lblAlgn val="ctr"/>
        <c:lblOffset val="100"/>
        <c:noMultiLvlLbl val="0"/>
      </c:catAx>
      <c:valAx>
        <c:axId val="97369408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21671168"/>
        <c:crosses val="autoZero"/>
        <c:crossBetween val="between"/>
      </c:valAx>
      <c:spPr>
        <a:ln>
          <a:solidFill>
            <a:schemeClr val="bg1"/>
          </a:solidFill>
        </a:ln>
      </c:spPr>
    </c:plotArea>
    <c:legend>
      <c:legendPos val="r"/>
      <c:overlay val="0"/>
      <c:txPr>
        <a:bodyPr/>
        <a:lstStyle/>
        <a:p>
          <a:pPr>
            <a:defRPr sz="1400" b="1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solidFill>
        <a:schemeClr val="bg1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Любят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рисовать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9769985727728732"/>
          <c:y val="0.20321004576442542"/>
          <c:w val="0.66777100390806576"/>
          <c:h val="0.499466924364667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66FF33"/>
            </a:solidFill>
          </c:spPr>
          <c:invertIfNegative val="0"/>
          <c:dLbls>
            <c:txPr>
              <a:bodyPr/>
              <a:lstStyle/>
              <a:p>
                <a:pPr>
                  <a:defRPr sz="1400" b="1" i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17683712"/>
        <c:axId val="99436224"/>
      </c:barChart>
      <c:catAx>
        <c:axId val="117683712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436224"/>
        <c:crosses val="autoZero"/>
        <c:auto val="1"/>
        <c:lblAlgn val="ctr"/>
        <c:lblOffset val="100"/>
        <c:noMultiLvlLbl val="0"/>
      </c:catAx>
      <c:valAx>
        <c:axId val="99436224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ru-RU" sz="1400" dirty="0" smtClean="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количество детей</a:t>
                </a:r>
                <a:endParaRPr lang="ru-RU" sz="1400" dirty="0">
                  <a:solidFill>
                    <a:srgbClr val="CC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17683712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Любят </a:t>
            </a:r>
            <a:r>
              <a:rPr lang="ru-RU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танцевать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29032753543105355"/>
          <c:y val="0.25722294540630225"/>
          <c:w val="0.67625245674161283"/>
          <c:h val="0.43902389755356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музыкальная школа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правое полушарие</c:v>
                </c:pt>
                <c:pt idx="1">
                  <c:v>левое полушарие</c:v>
                </c:pt>
                <c:pt idx="2">
                  <c:v>правое=левое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2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33407744"/>
        <c:axId val="99437952"/>
      </c:barChart>
      <c:catAx>
        <c:axId val="133407744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pPr>
            <a:endParaRPr lang="ru-RU"/>
          </a:p>
        </c:txPr>
        <c:crossAx val="99437952"/>
        <c:crosses val="autoZero"/>
        <c:auto val="1"/>
        <c:lblAlgn val="ctr"/>
        <c:lblOffset val="100"/>
        <c:noMultiLvlLbl val="0"/>
      </c:catAx>
      <c:valAx>
        <c:axId val="99437952"/>
        <c:scaling>
          <c:orientation val="minMax"/>
        </c:scaling>
        <c:delete val="0"/>
        <c:axPos val="b"/>
        <c:majorGridlines>
          <c:spPr>
            <a:ln>
              <a:solidFill>
                <a:srgbClr val="002060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r>
                  <a:rPr lang="ru-RU" sz="1400"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количество детей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133407744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spPr>
    <a:ln w="28575">
      <a:solidFill>
        <a:srgbClr val="002060"/>
      </a:solidFill>
    </a:ln>
  </c:spPr>
  <c:txPr>
    <a:bodyPr/>
    <a:lstStyle/>
    <a:p>
      <a:pPr>
        <a:defRPr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0.03479</cdr:x>
      <cdr:y>0.14429</cdr:y>
    </cdr:from>
    <cdr:to>
      <cdr:x>0.96728</cdr:x>
      <cdr:y>0.35062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3146" y="453219"/>
          <a:ext cx="4104456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0.12137</cdr:y>
    </cdr:from>
    <cdr:to>
      <cdr:x>0.99476</cdr:x>
      <cdr:y>0.37355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381219"/>
          <a:ext cx="6696743" cy="7920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Посещают художественную школу</a:t>
          </a:r>
          <a:endParaRPr lang="ru-RU" sz="2400" b="1" dirty="0">
            <a:solidFill>
              <a:srgbClr val="CC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1.62443E-7</cdr:x>
      <cdr:y>0.10141</cdr:y>
    </cdr:from>
    <cdr:to>
      <cdr:x>1</cdr:x>
      <cdr:y>0.34531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" y="315153"/>
          <a:ext cx="6155999" cy="7579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Не посещают художественную школу</a:t>
          </a:r>
          <a:endParaRPr lang="ru-RU" sz="2400" b="1" dirty="0">
            <a:solidFill>
              <a:srgbClr val="CC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0.01014</cdr:x>
      <cdr:y>0.0529</cdr:y>
    </cdr:from>
    <cdr:to>
      <cdr:x>0.96096</cdr:x>
      <cdr:y>0.31417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525" y="116632"/>
          <a:ext cx="417646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Не посещают музыкальную школу</a:t>
          </a:r>
          <a:endParaRPr lang="ru-RU" sz="1800" b="1" dirty="0">
            <a:solidFill>
              <a:srgbClr val="CC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cdr:txBody>
    </cdr:sp>
  </cdr:relSizeAnchor>
  <cdr:relSizeAnchor xmlns:cdr="http://schemas.openxmlformats.org/drawingml/2006/chartDrawing">
    <cdr:from>
      <cdr:x>0.76923</cdr:x>
      <cdr:y>0.36814</cdr:y>
    </cdr:from>
    <cdr:to>
      <cdr:x>0.78462</cdr:x>
      <cdr:y>0.39517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00399" y="980728"/>
          <a:ext cx="7200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0.75385</cdr:x>
      <cdr:y>0.36814</cdr:y>
    </cdr:from>
    <cdr:to>
      <cdr:x>0.94921</cdr:x>
      <cdr:y>0.39517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28391" y="980728"/>
          <a:ext cx="914400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0.64615</cdr:x>
      <cdr:y>0.36814</cdr:y>
    </cdr:from>
    <cdr:to>
      <cdr:x>0.84152</cdr:x>
      <cdr:y>0.39517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24335" y="980728"/>
          <a:ext cx="914400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0.46154</cdr:x>
      <cdr:y>0.65676</cdr:y>
    </cdr:from>
    <cdr:to>
      <cdr:x>0.6569</cdr:x>
      <cdr:y>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160239" y="19888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r>
            <a:rPr lang="ru-RU" dirty="0"/>
            <a:t> </a:t>
          </a:r>
          <a:r>
            <a:rPr lang="ru-RU" dirty="0" smtClean="0"/>
            <a:t>              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0.76923</cdr:x>
      <cdr:y>0.34111</cdr:y>
    </cdr:from>
    <cdr:to>
      <cdr:x>0.96459</cdr:x>
      <cdr:y>0.4222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600399" y="908720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0.27872</cdr:x>
      <cdr:y>0.5406</cdr:y>
    </cdr:from>
    <cdr:to>
      <cdr:x>0.47408</cdr:x>
      <cdr:y>0.88384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224136" y="1440160"/>
          <a:ext cx="85803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7DB7DE-DE3B-4BB9-93A7-306003169C7C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3C14134-3CB5-4D8C-BDCD-729590892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-1788544"/>
            <a:ext cx="9144000" cy="975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20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sz="20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sz="20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sz="2000" b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sz="2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бюджетное общеобразовательное учреждение «Лицей» г. Протвино Московской области</a:t>
            </a:r>
            <a:b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Научно-практическая конференция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Исследовательская работа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«Исследование различий правополушарных  и левополушарных».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Выполнена: ученицей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«Б» класса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МБОУ «Лицей»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Чесноковой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 Анной Евгеньевной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Научный руководитель: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 учитель начальной школы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МБОУ «Лицей»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Купряшина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 Ольга Александровна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solidFill>
                <a:schemeClr val="bg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</a:t>
            </a: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Протвино,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2015 год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776146"/>
              </p:ext>
            </p:extLst>
          </p:nvPr>
        </p:nvGraphicFramePr>
        <p:xfrm>
          <a:off x="2123728" y="3330000"/>
          <a:ext cx="6948000" cy="35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2722039"/>
              </p:ext>
            </p:extLst>
          </p:nvPr>
        </p:nvGraphicFramePr>
        <p:xfrm>
          <a:off x="179512" y="548680"/>
          <a:ext cx="612068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511" y="44624"/>
            <a:ext cx="6120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 sz="1800" b="1" i="0" u="none" strike="noStrike" kern="1200" baseline="0">
                <a:solidFill>
                  <a:prstClr val="black">
                    <a:lumMod val="95000"/>
                    <a:lumOff val="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Занимаются рукоделием</a:t>
            </a:r>
          </a:p>
        </p:txBody>
      </p:sp>
    </p:spTree>
    <p:extLst>
      <p:ext uri="{BB962C8B-B14F-4D97-AF65-F5344CB8AC3E}">
        <p14:creationId xmlns:p14="http://schemas.microsoft.com/office/powerpoint/2010/main" val="39483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9489147"/>
              </p:ext>
            </p:extLst>
          </p:nvPr>
        </p:nvGraphicFramePr>
        <p:xfrm>
          <a:off x="251520" y="188640"/>
          <a:ext cx="663508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4885410"/>
              </p:ext>
            </p:extLst>
          </p:nvPr>
        </p:nvGraphicFramePr>
        <p:xfrm>
          <a:off x="2843808" y="3573016"/>
          <a:ext cx="6047364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520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7703353"/>
              </p:ext>
            </p:extLst>
          </p:nvPr>
        </p:nvGraphicFramePr>
        <p:xfrm>
          <a:off x="4211960" y="3645024"/>
          <a:ext cx="4837352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8763513"/>
              </p:ext>
            </p:extLst>
          </p:nvPr>
        </p:nvGraphicFramePr>
        <p:xfrm>
          <a:off x="107504" y="0"/>
          <a:ext cx="403860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87724"/>
              </p:ext>
            </p:extLst>
          </p:nvPr>
        </p:nvGraphicFramePr>
        <p:xfrm>
          <a:off x="4211960" y="0"/>
          <a:ext cx="4860032" cy="3420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9069723"/>
              </p:ext>
            </p:extLst>
          </p:nvPr>
        </p:nvGraphicFramePr>
        <p:xfrm>
          <a:off x="107504" y="3677362"/>
          <a:ext cx="4038600" cy="3180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1384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72831012"/>
              </p:ext>
            </p:extLst>
          </p:nvPr>
        </p:nvGraphicFramePr>
        <p:xfrm>
          <a:off x="107504" y="116632"/>
          <a:ext cx="4248000" cy="263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996841"/>
              </p:ext>
            </p:extLst>
          </p:nvPr>
        </p:nvGraphicFramePr>
        <p:xfrm>
          <a:off x="107504" y="3789040"/>
          <a:ext cx="4038600" cy="284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94734105"/>
              </p:ext>
            </p:extLst>
          </p:nvPr>
        </p:nvGraphicFramePr>
        <p:xfrm>
          <a:off x="4572000" y="116632"/>
          <a:ext cx="439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1231196"/>
              </p:ext>
            </p:extLst>
          </p:nvPr>
        </p:nvGraphicFramePr>
        <p:xfrm>
          <a:off x="4716016" y="3789040"/>
          <a:ext cx="4038600" cy="284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7932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745051"/>
              </p:ext>
            </p:extLst>
          </p:nvPr>
        </p:nvGraphicFramePr>
        <p:xfrm>
          <a:off x="107504" y="32971"/>
          <a:ext cx="4248472" cy="310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8089415"/>
              </p:ext>
            </p:extLst>
          </p:nvPr>
        </p:nvGraphicFramePr>
        <p:xfrm>
          <a:off x="4644008" y="1"/>
          <a:ext cx="4398640" cy="306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2053902"/>
              </p:ext>
            </p:extLst>
          </p:nvPr>
        </p:nvGraphicFramePr>
        <p:xfrm>
          <a:off x="107504" y="3284984"/>
          <a:ext cx="4254624" cy="348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467023"/>
              </p:ext>
            </p:extLst>
          </p:nvPr>
        </p:nvGraphicFramePr>
        <p:xfrm>
          <a:off x="4644008" y="3140968"/>
          <a:ext cx="4398640" cy="36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6809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ЗАКЛЮЧЕНИЕ</a:t>
            </a: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 праворукие отличаются друг от друга. Среди них есть правополушарные, левополушарные, </a:t>
            </a:r>
            <a:r>
              <a:rPr lang="ru-RU" sz="24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равнополушарные</a:t>
            </a: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Им свойственны разные  увлечения.</a:t>
            </a:r>
          </a:p>
          <a:p>
            <a:endPara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Моя гипотеза подтвердилась полностью.</a:t>
            </a:r>
          </a:p>
          <a:p>
            <a:endPara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Практическая значимость моей работы заключается в том, что в процессе изучения литературы по теме исследования, я нашла полезные рекомендации ученых, как тренировать мозг для развития межполушарной связи, способствующей  успешной учебе.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507288" cy="4176464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pPr marL="137160" indent="0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Спасибо за  внимание</a:t>
            </a:r>
            <a:r>
              <a:rPr lang="ru-RU" sz="5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!</a:t>
            </a:r>
            <a:endParaRPr lang="ru-RU" sz="5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13376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ru-RU" sz="2400" u="sng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Гипотеза:</a:t>
            </a:r>
            <a:r>
              <a:rPr lang="ru-RU" sz="24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в зависимости от преобладающей функции того или иного полушария каждый человек имеет свою индивидуальную особенность.</a:t>
            </a:r>
            <a:br>
              <a:rPr lang="ru-RU" sz="24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u="sng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</a:t>
            </a:r>
            <a:r>
              <a:rPr lang="ru-RU" sz="2400" u="sng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ru-RU" sz="24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исследование левополушарных и правополушарных типов людей.</a:t>
            </a:r>
            <a:br>
              <a:rPr lang="ru-RU" sz="24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400" u="sng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Задачи:</a:t>
            </a:r>
            <a:r>
              <a:rPr lang="ru-RU" sz="24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4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Изучить литературу по данной теме исследования.</a:t>
            </a:r>
            <a:b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Проанализировать интересы левополушарных и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правополушарных</a:t>
            </a: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b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Исследовать качество почерка левополушарных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b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правополушарных.</a:t>
            </a:r>
            <a:b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Исследовать качество рисунка левополушарных и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правополушарных</a:t>
            </a: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b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Проанализировать </a:t>
            </a: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успеваемость левополушарных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b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20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правополушарных</a:t>
            </a:r>
            <a: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br>
              <a:rPr lang="ru-RU" sz="2200" dirty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200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90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8064" y="1052736"/>
            <a:ext cx="3855615" cy="5733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5399584" cy="54726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sz="3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Мозг человека </a:t>
            </a: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состоит </a:t>
            </a: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из двух полушарий: левого и правого. </a:t>
            </a:r>
          </a:p>
          <a:p>
            <a:endPara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Каждое полушарие головного мозга регулирует противоположную половину тела. </a:t>
            </a:r>
          </a:p>
          <a:p>
            <a:endPara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Праворукость -левое полушарие.</a:t>
            </a:r>
          </a:p>
          <a:p>
            <a:endParaRPr lang="ru-RU" sz="24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CC3300"/>
              </a:buClr>
            </a:pP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Леворукость – правое полушарие.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08504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C3300"/>
                </a:solidFill>
              </a:rPr>
              <a:t/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dirty="0" smtClean="0">
                <a:solidFill>
                  <a:srgbClr val="CC3300"/>
                </a:solidFill>
              </a:rPr>
              <a:t>Особенности работы головного мозга</a:t>
            </a:r>
            <a:r>
              <a:rPr lang="ru-RU" i="1" dirty="0" smtClean="0">
                <a:solidFill>
                  <a:srgbClr val="CC3300"/>
                </a:solidFill>
              </a:rPr>
              <a:t> </a:t>
            </a:r>
            <a:r>
              <a:rPr lang="ru-RU" dirty="0" smtClean="0">
                <a:solidFill>
                  <a:srgbClr val="CC3300"/>
                </a:solidFill>
              </a:rPr>
              <a:t/>
            </a:r>
            <a:br>
              <a:rPr lang="ru-RU" dirty="0" smtClean="0">
                <a:solidFill>
                  <a:srgbClr val="CC3300"/>
                </a:solidFill>
              </a:rPr>
            </a:b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20946" r="17965"/>
          <a:stretch>
            <a:fillRect/>
          </a:stretch>
        </p:blipFill>
        <p:spPr>
          <a:xfrm>
            <a:off x="4685362" y="1412776"/>
            <a:ext cx="4458638" cy="4104456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0"/>
            <a:ext cx="5220072" cy="7461448"/>
          </a:xfrm>
        </p:spPr>
        <p:txBody>
          <a:bodyPr>
            <a:normAutofit/>
          </a:bodyPr>
          <a:lstStyle/>
          <a:p>
            <a:pPr>
              <a:buClr>
                <a:srgbClr val="CC3300"/>
              </a:buClr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Оба полушария  мозга взаимосвязаны –работают слаженно и одновременно. </a:t>
            </a:r>
          </a:p>
          <a:p>
            <a:pPr>
              <a:buClr>
                <a:srgbClr val="CC3300"/>
              </a:buClr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Каждое полушарие выполняет определенную психическую  функцию. </a:t>
            </a:r>
          </a:p>
          <a:p>
            <a:pPr>
              <a:buClr>
                <a:srgbClr val="CC3300"/>
              </a:buClr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Левое полушарие  отвечает за логическое мышление. </a:t>
            </a:r>
          </a:p>
          <a:p>
            <a:pPr>
              <a:buClr>
                <a:srgbClr val="CC3300"/>
              </a:buClr>
            </a:pP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Правое полушарие </a:t>
            </a:r>
            <a:r>
              <a:rPr lang="ru-RU" sz="2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отвечает</a:t>
            </a:r>
            <a:r>
              <a:rPr lang="ru-RU" sz="2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за образное мышление. </a:t>
            </a:r>
          </a:p>
          <a:p>
            <a:endParaRPr lang="ru-RU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2101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C3300"/>
                </a:solidFill>
              </a:rPr>
              <a:t>«Правополушарные» («художники») и </a:t>
            </a:r>
            <a:r>
              <a:rPr lang="ru-RU" b="1" dirty="0" err="1">
                <a:solidFill>
                  <a:srgbClr val="CC3300"/>
                </a:solidFill>
              </a:rPr>
              <a:t>левополушарные</a:t>
            </a:r>
            <a:r>
              <a:rPr lang="ru-RU" b="1" dirty="0">
                <a:solidFill>
                  <a:srgbClr val="CC3300"/>
                </a:solidFill>
              </a:rPr>
              <a:t> («мыслители»)</a:t>
            </a:r>
            <a:endParaRPr lang="ru-RU" dirty="0">
              <a:solidFill>
                <a:srgbClr val="CC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396552" y="1052736"/>
            <a:ext cx="5112568" cy="5805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900" dirty="0" smtClean="0"/>
              <a:t> </a:t>
            </a:r>
          </a:p>
          <a:p>
            <a:pPr>
              <a:buNone/>
            </a:pP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b="1" i="1" dirty="0"/>
          </a:p>
        </p:txBody>
      </p:sp>
      <p:pic>
        <p:nvPicPr>
          <p:cNvPr id="17410" name="Picture 2" descr="C:\Users\дом\Desktop\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0588" y="2492896"/>
            <a:ext cx="3322712" cy="35134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1412776"/>
            <a:ext cx="3563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Русский физиолог И. П. Павлов</a:t>
            </a:r>
            <a:endParaRPr lang="ru-RU" sz="20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1628800"/>
            <a:ext cx="61561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lvl="0" indent="-411480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ru-RU" sz="24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«</a:t>
            </a:r>
            <a:r>
              <a:rPr lang="ru-RU" sz="24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Есть две категории людей: художников и мыслителей. Между ними резкая разница. Одни – художники - захватывают действительность целиком, без всякого дробления. Другие - мыслители - именно дробят ее, делая из нее какой-то временный скелет, и затем только постепенно, как бы снова собирают ее части.»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042583"/>
              </p:ext>
            </p:extLst>
          </p:nvPr>
        </p:nvGraphicFramePr>
        <p:xfrm>
          <a:off x="467545" y="0"/>
          <a:ext cx="8208911" cy="6614106"/>
        </p:xfrm>
        <a:graphic>
          <a:graphicData uri="http://schemas.openxmlformats.org/drawingml/2006/table">
            <a:tbl>
              <a:tblPr/>
              <a:tblGrid>
                <a:gridCol w="3672407"/>
                <a:gridCol w="2059083"/>
                <a:gridCol w="2477421"/>
              </a:tblGrid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b="1" kern="100" dirty="0" smtClean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 smtClean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Фамилия</a:t>
                      </a:r>
                      <a:r>
                        <a:rPr lang="en-US" sz="1600" b="1" kern="100" dirty="0" smtClean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имя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ученика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Музыкальная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школа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подчеркнуть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класс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Фортепиано, скрипка, домбра, гитара, аккордеон, </a:t>
                      </a: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Спортивная школа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(подчеркнуть секцию)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Футбол, гандбол, теннис, гимнастика, самбо, </a:t>
                      </a:r>
                      <a:r>
                        <a:rPr lang="ru-RU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тэхквандо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Иностранный язык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Английский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французкий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Художественная школа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посещаю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посещаю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Пишу стихи, рассказы, сказки и т.д.</a:t>
                      </a: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да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Люблю рисовать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Люблю танцевать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Занимаюсь коллекционированием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Люблю петь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Люблю заниматься рукоделием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нет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Русский язык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 4 5 (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отметить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успеваемость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Английский язык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 4 5 (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отметить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успеваемость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Окружающий мир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 4 5 (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отметить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успеваемость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Математика</a:t>
                      </a:r>
                      <a:endParaRPr lang="ru-RU" sz="1600" b="1" kern="10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 4 5 (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отметить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успеваемость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Качество почерка (написать фразу):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Я живу в Протвино и учусь в лицее.</a:t>
                      </a: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Качество рисунка (нарисовать любую картинку)</a:t>
                      </a: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	</a:t>
                      </a:r>
                    </a:p>
                  </a:txBody>
                  <a:tcPr marL="61016" marR="610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76056" y="245042"/>
            <a:ext cx="38164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644989"/>
              </p:ext>
            </p:extLst>
          </p:nvPr>
        </p:nvGraphicFramePr>
        <p:xfrm>
          <a:off x="179512" y="1196752"/>
          <a:ext cx="8717777" cy="5472608"/>
        </p:xfrm>
        <a:graphic>
          <a:graphicData uri="http://schemas.openxmlformats.org/drawingml/2006/table">
            <a:tbl>
              <a:tblPr/>
              <a:tblGrid>
                <a:gridCol w="1512168"/>
                <a:gridCol w="6696744"/>
                <a:gridCol w="508865"/>
              </a:tblGrid>
              <a:tr h="8645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Замок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Поместите руки перед собой и переплетите пальцы. Посмотрите, какой из двух больших пальцев оказался сверху - правый или левый.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Зафиксировать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результат</a:t>
                      </a: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37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Прицел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Сложите указательные пальцы рук перед открытыми глазами так, словно вы прицеливаетесь из ружья, при этом поймайте и зафиксируйте глазами точку, в которую вы стреляете (не закрывайте глаза). Итак, сложите пальцы рук в ствол ружья и прицельтесь в точку. Начали. А сейчас закройте сначала один, а затем другой глаз. Посмотрите, в каком из этих двух случаев точка прицела сместится. Если точка сместилась при закрытом правом глазе, то тип вашей реакции - правый, если точка сместилась при закрытии левого глаза - тип реакции левый.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Зафиксировать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результат</a:t>
                      </a: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Поза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аполеона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Скрестить руки на груди перед собой и посмотреть </a:t>
                      </a:r>
                      <a:r>
                        <a:rPr lang="ru-RU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какя</a:t>
                      </a: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рука окажется сверху. З</a:t>
                      </a: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афиксировать результат.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5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Аплодисменты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Немного поаплодировать в ладоши. А сейчас обратите внимание, какая рука при </a:t>
                      </a:r>
                      <a:r>
                        <a:rPr lang="ru-RU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апплодировании</a:t>
                      </a: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у вас оказывается сверху - правая или левая.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Зафиксировать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результат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4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елефон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Вам позвонили. Приложите телефон к уху. Обратить внимание к какому уху приложена трубка.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Зафиксировать</a:t>
                      </a:r>
                      <a:r>
                        <a:rPr lang="en-US" sz="16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00" dirty="0" err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результат</a:t>
                      </a:r>
                      <a:endParaRPr lang="ru-RU" sz="16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</a:t>
                      </a:r>
                      <a:endParaRPr lang="ru-RU" sz="1400" b="1" kern="100" dirty="0"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39552" y="-952454"/>
            <a:ext cx="8064896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Тест на определение ведущей руки и ведущего глаза А.Р.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Лурии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523557"/>
            <a:ext cx="9144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Все дети класса распределились на три категории 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правополушарные (доминирует правое полушарие)</a:t>
            </a: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–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    29 %;</a:t>
            </a: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2) левополушарные (доминирует левое полушарие) – 13</a:t>
            </a: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%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3)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равнополушарные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(левое и правое полушария одинаково развиты) –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58 %;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92507189"/>
              </p:ext>
            </p:extLst>
          </p:nvPr>
        </p:nvGraphicFramePr>
        <p:xfrm>
          <a:off x="395536" y="2420888"/>
          <a:ext cx="7776864" cy="295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3248763"/>
              </p:ext>
            </p:extLst>
          </p:nvPr>
        </p:nvGraphicFramePr>
        <p:xfrm>
          <a:off x="107504" y="116632"/>
          <a:ext cx="6732000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2418218"/>
              </p:ext>
            </p:extLst>
          </p:nvPr>
        </p:nvGraphicFramePr>
        <p:xfrm>
          <a:off x="2843808" y="3573016"/>
          <a:ext cx="6156000" cy="3107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64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611</TotalTime>
  <Words>726</Words>
  <Application>Microsoft Office PowerPoint</Application>
  <PresentationFormat>Экран (4:3)</PresentationFormat>
  <Paragraphs>177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Презентация PowerPoint</vt:lpstr>
      <vt:lpstr>Гипотеза:  в зависимости от преобладающей функции того или иного полушария каждый человек имеет свою индивидуальную особенность.  Цель: исследование левополушарных и правополушарных типов людей.  Задачи: 1. Изучить литературу по данной теме исследования. 2. Проанализировать интересы левополушарных и      правополушарных. 3. Исследовать качество почерка левополушарных и     правополушарных. 4. Исследовать качество рисунка левополушарных и      правополушарных. 5. Проанализировать успеваемость левополушарных и      правополушарных. </vt:lpstr>
      <vt:lpstr> Особенности работы головного мозга  </vt:lpstr>
      <vt:lpstr>Презентация PowerPoint</vt:lpstr>
      <vt:lpstr>«Правополушарные» («художники») и левополушарные («мыслители»)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Наталья</cp:lastModifiedBy>
  <cp:revision>61</cp:revision>
  <dcterms:created xsi:type="dcterms:W3CDTF">2015-12-08T12:41:23Z</dcterms:created>
  <dcterms:modified xsi:type="dcterms:W3CDTF">2016-02-05T18:17:15Z</dcterms:modified>
</cp:coreProperties>
</file>