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4" r:id="rId1"/>
  </p:sldMasterIdLst>
  <p:notesMasterIdLst>
    <p:notesMasterId r:id="rId14"/>
  </p:notesMasterIdLst>
  <p:sldIdLst>
    <p:sldId id="403" r:id="rId2"/>
    <p:sldId id="416" r:id="rId3"/>
    <p:sldId id="410" r:id="rId4"/>
    <p:sldId id="415" r:id="rId5"/>
    <p:sldId id="406" r:id="rId6"/>
    <p:sldId id="414" r:id="rId7"/>
    <p:sldId id="407" r:id="rId8"/>
    <p:sldId id="408" r:id="rId9"/>
    <p:sldId id="418" r:id="rId10"/>
    <p:sldId id="378" r:id="rId11"/>
    <p:sldId id="405" r:id="rId12"/>
    <p:sldId id="41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49" autoAdjust="0"/>
    <p:restoredTop sz="99821" autoAdjust="0"/>
  </p:normalViewPr>
  <p:slideViewPr>
    <p:cSldViewPr>
      <p:cViewPr>
        <p:scale>
          <a:sx n="118" d="100"/>
          <a:sy n="118" d="100"/>
        </p:scale>
        <p:origin x="-1338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63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9B97EC-A74D-4F76-AE31-94DD162E333B}" type="datetimeFigureOut">
              <a:rPr lang="ru-RU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80BB01-769B-44A0-872F-A95AA0DE4F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486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BC7449-1234-4B6D-B2D8-E67FEEB05A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0BB01-769B-44A0-872F-A95AA0DE4FB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0BB01-769B-44A0-872F-A95AA0DE4FB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83825-D96F-4490-BEA8-747569B791A7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0EE40-40E1-43FB-88C6-0D976F95F3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7F39-45E9-434E-BECD-4B2198B1DF03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0185E-CB81-4C67-9113-CF09D6EE82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55B5E-3941-4B4C-9577-F43FE5C245F2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FBAA4-6108-4C93-9C99-B2BE764146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408E4-A57F-41E4-BB84-6F7BC3AAE8FA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57F2D-2902-4F14-87C3-74028EA001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FAF51-01C4-4E61-B572-DE727809EC52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65BC-AF1A-46B8-A509-9932924B61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589C-1E4B-44BD-95EF-536F25A1CB09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4C621-0075-46CF-981A-511351B80A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4EA6D-FD76-4D7E-B2D8-72E61320A4B7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0C541-4EC1-45E3-BCCC-9D7A374A74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65573-B815-429E-A8EE-2BECDE1647AB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A4068-F781-4FBB-BD43-BA7981E272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880AA-A975-4B7B-8E4E-9B85C5DEE4A8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3920A-A4FB-4F4D-AB85-22682B5C1F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03A6-AD30-4FAB-9CE7-7621668C1C09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C7108-F2E1-4F5F-BCFB-48E0C9F7B7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23F65-C1B1-4455-9698-6B6F33B3B1AB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392FA-776D-406E-B19E-CF17D16732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C10A8E-70EC-431B-9397-D09977C1027B}" type="datetime1">
              <a:rPr lang="ru-RU" smtClean="0"/>
              <a:pPr>
                <a:defRPr/>
              </a:pPr>
              <a:t>05.02.2016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smtClean="0"/>
              <a:t>Ускорители заряженных частиц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EB13CA-E11D-428E-9718-6B296A0BCF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ransition spd="slow">
    <p:dissolve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0" y="332656"/>
            <a:ext cx="9036496" cy="30243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/>
            </a:r>
            <a:br>
              <a:rPr lang="en-US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</a:br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Зачем нужны ускорители элементарных частиц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-13642"/>
            <a:ext cx="9331435" cy="151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0" tIns="0" rIns="18288" bIns="0" numCol="1" anchor="b" anchorCtr="0" compatLnSpc="1">
            <a:prstTxWarp prst="textNoShape">
              <a:avLst/>
            </a:prstTxWarp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ln>
                  <a:solidFill>
                    <a:srgbClr val="FFFFFF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бюджетное общеобразовательное учреждение «Лицей» </a:t>
            </a:r>
            <a:endParaRPr lang="en-US" sz="1800" dirty="0" smtClean="0">
              <a:ln>
                <a:solidFill>
                  <a:srgbClr val="FFFFFF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ln>
                  <a:solidFill>
                    <a:srgbClr val="FFFFFF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1800" dirty="0">
                <a:ln>
                  <a:solidFill>
                    <a:srgbClr val="FFFFFF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Протвино Московской области</a:t>
            </a:r>
            <a:br>
              <a:rPr lang="ru-RU" sz="1800" dirty="0">
                <a:ln>
                  <a:solidFill>
                    <a:srgbClr val="FFFFFF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dirty="0">
                <a:ln>
                  <a:solidFill>
                    <a:srgbClr val="FFFFFF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Научно-практическая конференция</a:t>
            </a:r>
            <a:r>
              <a:rPr lang="ru-RU" sz="1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i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Tahom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58" y="4429132"/>
            <a:ext cx="8501122" cy="192882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572008"/>
            <a:ext cx="7929618" cy="1631216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Подготовил: ученик  4 «Б» класса </a:t>
            </a:r>
            <a:endParaRPr lang="en-US" sz="20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en-US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                     </a:t>
            </a:r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МБОУ  </a:t>
            </a: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"Лицей"  </a:t>
            </a:r>
            <a:endParaRPr lang="en-US" sz="20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                      </a:t>
            </a:r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Маленков Владимир</a:t>
            </a:r>
            <a:endParaRPr lang="en-US" sz="20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Учитель: </a:t>
            </a:r>
            <a:r>
              <a:rPr lang="ru-RU" sz="2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Купряшина </a:t>
            </a: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  <a:cs typeface="+mn-cs"/>
              </a:rPr>
              <a:t>Ольга Александровна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357298"/>
            <a:ext cx="4516534" cy="52864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/>
              <a:t>	Крупнейшим достижением ускорительной техники является Большой </a:t>
            </a:r>
            <a:r>
              <a:rPr lang="ru-RU" sz="2000" dirty="0" err="1" smtClean="0"/>
              <a:t>Адронный</a:t>
            </a:r>
            <a:r>
              <a:rPr lang="ru-RU" sz="2000" dirty="0" smtClean="0"/>
              <a:t> </a:t>
            </a:r>
            <a:r>
              <a:rPr lang="ru-RU" sz="2000" dirty="0" err="1" smtClean="0"/>
              <a:t>Коллайдер</a:t>
            </a:r>
            <a:r>
              <a:rPr lang="ru-RU" sz="2000" dirty="0" smtClean="0"/>
              <a:t> (БАК), с помощью его мощностей физики хотят заглянуть в тайны мироздания.</a:t>
            </a:r>
          </a:p>
          <a:p>
            <a:pPr marL="0" indent="0" algn="just">
              <a:buNone/>
            </a:pPr>
            <a:r>
              <a:rPr lang="ru-RU" sz="2000" dirty="0" smtClean="0"/>
              <a:t>	Это сложнейший комплекс на котором работает более 10000 человек из более чем 100 стран мира. Длина основного кольца ускорителя  26659 метров. В ускорителе сталкиваются протоны с  энергией 14 ТэВ, а также ядра свинца с энергией 5 ГэВ.</a:t>
            </a:r>
          </a:p>
          <a:p>
            <a:pPr>
              <a:buNone/>
            </a:pP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57F2D-2902-4F14-87C3-74028EA00175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6" name="Picture 3" descr="D:\Презентации и документы для работы с ними\работа111\Синхротронное излучение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2844" y="1628800"/>
            <a:ext cx="4069116" cy="4374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715436" cy="1214446"/>
          </a:xfrm>
        </p:spPr>
        <p:txBody>
          <a:bodyPr/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Современные ускорители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cs typeface="Kalinga" pitchFamily="34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000496" y="6215082"/>
            <a:ext cx="33528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440160"/>
          </a:xfrm>
        </p:spPr>
        <p:txBody>
          <a:bodyPr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Модель ускорителя элементарных частиц </a:t>
            </a:r>
            <a:endParaRPr lang="ru-RU" sz="4800" dirty="0">
              <a:latin typeface="Comic Sans MS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6528726" cy="4392488"/>
          </a:xfrm>
          <a:effectLst>
            <a:softEdge rad="12700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57F2D-2902-4F14-87C3-74028EA00175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02" y="1916832"/>
            <a:ext cx="6916737" cy="43924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916832"/>
            <a:ext cx="6048672" cy="43924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7" name="Picture 3" descr="C:\Users\User\Desktop\вова проект\DSC_14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856984" cy="457250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01204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2868928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Спасибо за внимание</a:t>
            </a:r>
            <a:endParaRPr lang="ru-RU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A4068-F781-4FBB-BD43-BA7981E272D9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3920A-A4FB-4F4D-AB85-22682B5C1F0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4" name="Picture 2" descr="C:\Users\User\Desktop\вова проект\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526031" cy="4176464"/>
          </a:xfrm>
          <a:prstGeom prst="flowChartAlternateProcess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4797152"/>
            <a:ext cx="24482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chemeClr val="bg1"/>
                </a:solidFill>
              </a:rPr>
              <a:t>Фогель В.Ф.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3" descr="C:\Users\User\Desktop\вова проект\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165" y="1124744"/>
            <a:ext cx="3153273" cy="4248472"/>
          </a:xfrm>
          <a:prstGeom prst="flowChartAlternateProcess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796136" y="4725144"/>
            <a:ext cx="21440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chemeClr val="bg1"/>
                </a:solidFill>
              </a:rPr>
              <a:t>Маленков В.В.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4" descr="C:\Users\User\Desktop\вова проект\DSC_14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584954" cy="4829036"/>
          </a:xfrm>
          <a:prstGeom prst="flowChartAlternateProcess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10800000" flipV="1">
            <a:off x="3491880" y="548529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Маленков А. В.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604766"/>
            <a:ext cx="7887250" cy="4499159"/>
          </a:xfrm>
        </p:spPr>
        <p:txBody>
          <a:bodyPr/>
          <a:lstStyle/>
          <a:p>
            <a:r>
              <a:rPr lang="ru-RU" sz="2400" dirty="0" smtClean="0"/>
              <a:t>построить </a:t>
            </a:r>
            <a:r>
              <a:rPr lang="ru-RU" sz="2400" dirty="0"/>
              <a:t>модель ускорителя заряженных частиц</a:t>
            </a:r>
            <a:r>
              <a:rPr lang="ru-RU" sz="2200" dirty="0" smtClean="0"/>
              <a:t>.</a:t>
            </a:r>
          </a:p>
          <a:p>
            <a:endParaRPr lang="ru-RU" sz="2200" b="1" dirty="0"/>
          </a:p>
          <a:p>
            <a:endParaRPr lang="ru-RU" sz="2200" b="1" dirty="0" smtClean="0"/>
          </a:p>
          <a:p>
            <a:endParaRPr lang="ru-RU" sz="2200" b="1" dirty="0"/>
          </a:p>
          <a:p>
            <a:r>
              <a:rPr lang="ru-RU" sz="2400" dirty="0" smtClean="0"/>
              <a:t>изучить </a:t>
            </a:r>
            <a:r>
              <a:rPr lang="ru-RU" sz="2400" dirty="0"/>
              <a:t>действие электромагнитного поля на заряженные частицы;</a:t>
            </a:r>
          </a:p>
          <a:p>
            <a:r>
              <a:rPr lang="ru-RU" sz="2400" dirty="0" smtClean="0"/>
              <a:t>на </a:t>
            </a:r>
            <a:r>
              <a:rPr lang="ru-RU" sz="2400" dirty="0"/>
              <a:t>практике понять и изучить принципы работы ускорителей заряженных частиц;</a:t>
            </a:r>
          </a:p>
          <a:p>
            <a:r>
              <a:rPr lang="ru-RU" sz="2400" dirty="0" smtClean="0"/>
              <a:t>вызвать </a:t>
            </a:r>
            <a:r>
              <a:rPr lang="ru-RU" sz="2400" dirty="0"/>
              <a:t>интерес у одноклассников к физике элементарных частиц.</a:t>
            </a:r>
            <a:endParaRPr lang="ru-RU" sz="2200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57F2D-2902-4F14-87C3-74028EA0017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9144000" cy="1143000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  <a:cs typeface="Kalinga" pitchFamily="34" charset="0"/>
              </a:rPr>
              <a:t/>
            </a:r>
            <a:b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  <a:cs typeface="Kalinga" pitchFamily="34" charset="0"/>
              </a:rPr>
            </a:br>
            <a:endParaRPr lang="ru-RU" sz="4400" dirty="0">
              <a:solidFill>
                <a:sysClr val="windowText" lastClr="00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28596" y="21429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Цель работы: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28595" y="2060848"/>
            <a:ext cx="802913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Задачи: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cs typeface="Kaling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0577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3920A-A4FB-4F4D-AB85-22682B5C1F0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4" name="Рисунок 3" descr="Детектор CDF, установленный на коллайдере Теватрон в Фермилабе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8424936" cy="6192688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User\Desktop\вова проект\64311413_unk_prot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424934" cy="6192688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Nuclotron Injection Channe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32656"/>
            <a:ext cx="8424935" cy="6264696"/>
          </a:xfrm>
          <a:prstGeom prst="flowChartAlternateProcess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User\Desktop\вова проект\fe46c1f2da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24934" cy="6222999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Рисунок 2" descr="Логотип CERN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868144" y="4374207"/>
            <a:ext cx="2528360" cy="235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4766"/>
            <a:ext cx="8643998" cy="4499159"/>
          </a:xfrm>
        </p:spPr>
        <p:txBody>
          <a:bodyPr/>
          <a:lstStyle/>
          <a:p>
            <a:r>
              <a:rPr lang="ru-RU" sz="2200" dirty="0" smtClean="0"/>
              <a:t>Исследуя явление радиоактивности и поняв, что некоторые частицы имеют электрический заряд, физики смогли воспользоваться этим явлением, чтобы проникнуть в тайны мироздания.</a:t>
            </a:r>
          </a:p>
          <a:p>
            <a:r>
              <a:rPr lang="ru-RU" sz="2200" dirty="0" smtClean="0"/>
              <a:t>Создавая определенные электромагнитные поля, стало возможно удерживать и разгонять заряженные частицы по определенным траекториям до необходимых энергий. Ударяя эти частицы в специально подготовленные мишени исследовать структуру материи, по разлетающимся осколкам «снаряда» и частиц мишени.</a:t>
            </a:r>
            <a:endParaRPr lang="ru-RU" sz="2200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57F2D-2902-4F14-87C3-74028EA00175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9144000" cy="1143000"/>
          </a:xfrm>
        </p:spPr>
        <p:txBody>
          <a:bodyPr>
            <a:noAutofit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  <a:cs typeface="Kalinga" pitchFamily="34" charset="0"/>
              </a:rPr>
              <a:t/>
            </a:r>
            <a:b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  <a:cs typeface="Kalinga" pitchFamily="34" charset="0"/>
              </a:rPr>
            </a:br>
            <a:endParaRPr lang="ru-RU" sz="4400" dirty="0">
              <a:solidFill>
                <a:sysClr val="windowText" lastClr="00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08008" y="19998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 eaLnBrk="0" hangingPunct="0"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Как это работает?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cs typeface="Kalinga" pitchFamily="34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339752" y="6492875"/>
            <a:ext cx="33528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9631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79934"/>
          </a:xfrm>
        </p:spPr>
        <p:txBody>
          <a:bodyPr/>
          <a:lstStyle/>
          <a:p>
            <a:r>
              <a:rPr lang="ru-RU" sz="4400" b="1" dirty="0" smtClean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+mn-ea"/>
                <a:cs typeface="Kalinga" pitchFamily="34" charset="0"/>
              </a:rPr>
              <a:t>Классификация ускорителей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695800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/>
              <a:t>Современные ускорители разделяются по разным признакам: </a:t>
            </a:r>
          </a:p>
          <a:p>
            <a:pPr lvl="0"/>
            <a:r>
              <a:rPr lang="ru-RU" sz="2200" dirty="0"/>
              <a:t>По типу ускоряемых частиц (электронные, </a:t>
            </a:r>
            <a:r>
              <a:rPr lang="ru-RU" sz="2200" dirty="0" smtClean="0"/>
              <a:t>протонные </a:t>
            </a:r>
            <a:r>
              <a:rPr lang="ru-RU" sz="2200" dirty="0"/>
              <a:t>и ионные);</a:t>
            </a:r>
          </a:p>
          <a:p>
            <a:pPr lvl="0"/>
            <a:r>
              <a:rPr lang="ru-RU" sz="2200" dirty="0"/>
              <a:t>По характеру ускоряющего поля (резонансные и нерезонансные).</a:t>
            </a:r>
          </a:p>
          <a:p>
            <a:pPr lvl="0"/>
            <a:r>
              <a:rPr lang="ru-RU" sz="2200" dirty="0"/>
              <a:t>По механизму, обеспечивающему устойчивость движения частиц в перпендикулярных к орбите направлениях (фокусировке).</a:t>
            </a:r>
          </a:p>
          <a:p>
            <a:r>
              <a:rPr lang="ru-RU" sz="2200" dirty="0"/>
              <a:t>По характеру траекторий частиц (линейные, в которых траектории частиц прямолинейны, и циклические, в которых траектории частиц близки к окружности или спирали).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57F2D-2902-4F14-87C3-74028EA00175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256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852704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+mn-ea"/>
                <a:cs typeface="Kalinga" pitchFamily="34" charset="0"/>
              </a:rPr>
              <a:t>Линейные ускорители</a:t>
            </a:r>
            <a:endParaRPr lang="ru-RU" sz="4400" b="1" dirty="0">
              <a:ln w="31550" cmpd="sng">
                <a:gradFill>
                  <a:gsLst>
                    <a:gs pos="25000">
                      <a:srgbClr val="0F6FC6">
                        <a:shade val="25000"/>
                        <a:satMod val="190000"/>
                      </a:srgbClr>
                    </a:gs>
                    <a:gs pos="80000">
                      <a:srgbClr val="0F6FC6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  <a:ea typeface="+mn-ea"/>
              <a:cs typeface="Kalinga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A4068-F781-4FBB-BD43-BA7981E272D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4405" y="1772816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/>
                <a:ea typeface="Calibri"/>
              </a:rPr>
              <a:t>В линейных ускорителях траектории ускоряемых частиц близки к прямым линиям. По всей длине таких ускорителей располагаются ускоряющие </a:t>
            </a:r>
            <a:r>
              <a:rPr lang="ru-RU" sz="2000" dirty="0" smtClean="0">
                <a:latin typeface="Times New Roman"/>
                <a:ea typeface="Calibri"/>
              </a:rPr>
              <a:t>станции.</a:t>
            </a:r>
            <a:r>
              <a:rPr lang="ru-RU" sz="2000" dirty="0">
                <a:solidFill>
                  <a:prstClr val="black"/>
                </a:solidFill>
                <a:latin typeface="Constantia"/>
                <a:cs typeface="+mn-cs"/>
              </a:rPr>
              <a:t> Ч</a:t>
            </a:r>
            <a:r>
              <a:rPr lang="ru-RU" sz="2000" dirty="0" smtClean="0">
                <a:solidFill>
                  <a:prstClr val="black"/>
                </a:solidFill>
                <a:latin typeface="Constantia"/>
                <a:cs typeface="+mn-cs"/>
              </a:rPr>
              <a:t>астицы </a:t>
            </a:r>
            <a:r>
              <a:rPr lang="ru-RU" sz="2000" dirty="0">
                <a:solidFill>
                  <a:prstClr val="black"/>
                </a:solidFill>
                <a:latin typeface="Constantia"/>
                <a:cs typeface="+mn-cs"/>
              </a:rPr>
              <a:t>проходят ускоряющие участки один раз. </a:t>
            </a:r>
            <a:endParaRPr lang="ru-RU" sz="2000" dirty="0" smtClean="0">
              <a:solidFill>
                <a:prstClr val="black"/>
              </a:solidFill>
              <a:latin typeface="Constantia"/>
              <a:cs typeface="+mn-cs"/>
            </a:endParaRPr>
          </a:p>
          <a:p>
            <a:endParaRPr lang="ru-RU" sz="2000" dirty="0">
              <a:solidFill>
                <a:prstClr val="black"/>
              </a:solidFill>
              <a:latin typeface="Constantia"/>
              <a:cs typeface="+mn-cs"/>
            </a:endParaRPr>
          </a:p>
          <a:p>
            <a:endParaRPr lang="ru-RU" sz="2000" dirty="0" smtClean="0">
              <a:solidFill>
                <a:prstClr val="black"/>
              </a:solidFill>
              <a:latin typeface="Constantia"/>
              <a:cs typeface="+mn-cs"/>
            </a:endParaRPr>
          </a:p>
          <a:p>
            <a:endParaRPr lang="ru-RU" sz="2000" dirty="0">
              <a:solidFill>
                <a:prstClr val="black"/>
              </a:solidFill>
              <a:latin typeface="Constantia"/>
              <a:cs typeface="+mn-cs"/>
            </a:endParaRPr>
          </a:p>
          <a:p>
            <a:endParaRPr lang="ru-RU" sz="2000" dirty="0" smtClean="0">
              <a:solidFill>
                <a:prstClr val="black"/>
              </a:solidFill>
              <a:latin typeface="Constantia"/>
              <a:cs typeface="+mn-cs"/>
            </a:endParaRPr>
          </a:p>
          <a:p>
            <a:endParaRPr lang="ru-RU" sz="2000" dirty="0">
              <a:solidFill>
                <a:prstClr val="black"/>
              </a:solidFill>
              <a:latin typeface="Constanti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545" y="3086966"/>
            <a:ext cx="561662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248942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104" y="548680"/>
            <a:ext cx="8305800" cy="792088"/>
          </a:xfrm>
        </p:spPr>
        <p:txBody>
          <a:bodyPr/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rgbClr val="0F6FC6">
                          <a:shade val="25000"/>
                          <a:satMod val="190000"/>
                        </a:srgbClr>
                      </a:gs>
                      <a:gs pos="80000">
                        <a:srgbClr val="0F6FC6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Kalinga" pitchFamily="34" charset="0"/>
              </a:rPr>
              <a:t>Циклические ускорители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AA4068-F781-4FBB-BD43-BA7981E272D9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478588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Constantia"/>
              </a:rPr>
              <a:t>В циклических </a:t>
            </a:r>
            <a:r>
              <a:rPr lang="ru-RU" sz="2000" dirty="0" smtClean="0">
                <a:solidFill>
                  <a:prstClr val="black"/>
                </a:solidFill>
                <a:latin typeface="Constantia"/>
              </a:rPr>
              <a:t>ускорителях частицы </a:t>
            </a:r>
            <a:r>
              <a:rPr lang="ru-RU" sz="2000" dirty="0">
                <a:solidFill>
                  <a:prstClr val="black"/>
                </a:solidFill>
                <a:latin typeface="Constantia"/>
              </a:rPr>
              <a:t>проходят ускоряющие участки многократно, выходя на расчетную энергию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519489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Устройство циклотрона. 1 — место поступления частиц, 2 — траектория их движения, 3 — электроды, 4 — источник переменного напряжения. Магнитное поле направлено перпендикулярно плоскости рисунка</a:t>
            </a:r>
          </a:p>
        </p:txBody>
      </p:sp>
      <p:pic>
        <p:nvPicPr>
          <p:cNvPr id="2054" name="Picture 6" descr="https://upload.wikimedia.org/wikipedia/ru/thumb/5/59/%D0%9F%D1%80%D0%B8%D0%BD%D1%86%D0%B8%D0%BF%D0%B8%D0%B0%D0%BB%D1%8C%D0%BD%D0%B0%D1%8F_%D1%81%D1%85%D0%B5%D0%BC%D0%B0_%D1%86%D0%B8%D0%BA%D0%BB%D0%BE%D1%82%D1%80%D0%BE%D0%BD%D0%B0.svg/397px-%D0%9F%D1%80%D0%B8%D0%BD%D1%86%D0%B8%D0%BF%D0%B8%D0%B0%D0%BB%D1%8C%D0%BD%D0%B0%D1%8F_%D1%81%D1%85%D0%B5%D0%BC%D0%B0_%D1%86%D0%B8%D0%BA%D0%BB%D0%BE%D1%82%D1%80%D0%BE%D0%BD%D0%B0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7" y="2186474"/>
            <a:ext cx="5262017" cy="310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7692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Практическое применение ускорителей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dirty="0" smtClean="0"/>
              <a:t>Научные исследования. </a:t>
            </a:r>
          </a:p>
          <a:p>
            <a:r>
              <a:rPr lang="ru-RU" sz="2000" dirty="0" smtClean="0"/>
              <a:t>Стерилизация (продуктов питания, медицинского инструмента). </a:t>
            </a:r>
          </a:p>
          <a:p>
            <a:r>
              <a:rPr lang="ru-RU" sz="2000" dirty="0" smtClean="0"/>
              <a:t>Медицина (лечение онкологических заболеваний, </a:t>
            </a:r>
            <a:r>
              <a:rPr lang="ru-RU" sz="2000" dirty="0" err="1" smtClean="0"/>
              <a:t>радиодиагностика</a:t>
            </a:r>
            <a:r>
              <a:rPr lang="ru-RU" sz="2000" dirty="0" smtClean="0"/>
              <a:t>). </a:t>
            </a:r>
          </a:p>
          <a:p>
            <a:r>
              <a:rPr lang="ru-RU" sz="2000" dirty="0" smtClean="0"/>
              <a:t>Радиационная дефектоскопия. </a:t>
            </a:r>
          </a:p>
          <a:p>
            <a:r>
              <a:rPr lang="ru-RU" sz="2000" dirty="0" smtClean="0"/>
              <a:t>Радиационное сшивание полимеров. </a:t>
            </a:r>
          </a:p>
          <a:p>
            <a:r>
              <a:rPr lang="ru-RU" sz="2000" dirty="0" smtClean="0"/>
              <a:t>Радиационная очистка топочных газов и сточных вод</a:t>
            </a:r>
            <a:r>
              <a:rPr lang="ru-RU" sz="2800" dirty="0" smtClean="0"/>
              <a:t>. 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24C621-0075-46CF-981A-511351B80A97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9" name="Picture 4" descr="C:\Users\Надюшка\Documents\работа111\operation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76056" y="4487545"/>
            <a:ext cx="3841037" cy="2370455"/>
          </a:xfrm>
          <a:prstGeom prst="snip2DiagRect">
            <a:avLst/>
          </a:prstGeom>
          <a:ln>
            <a:noFill/>
          </a:ln>
          <a:effectLst>
            <a:softEdge rad="112500"/>
          </a:effectLst>
          <a:scene3d>
            <a:camera prst="perspectiveBelow"/>
            <a:lightRig rig="threePt" dir="t"/>
          </a:scene3d>
        </p:spPr>
      </p:pic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36912"/>
            <a:ext cx="2839752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5" descr="Часть детектор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6228184" y="1628800"/>
            <a:ext cx="2630978" cy="1753985"/>
          </a:xfrm>
          <a:prstGeom prst="round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2836</TotalTime>
  <Words>330</Words>
  <Application>Microsoft Office PowerPoint</Application>
  <PresentationFormat>Экран (4:3)</PresentationFormat>
  <Paragraphs>65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     Зачем нужны ускорители элементарных частиц</vt:lpstr>
      <vt:lpstr>Презентация PowerPoint</vt:lpstr>
      <vt:lpstr> </vt:lpstr>
      <vt:lpstr>Презентация PowerPoint</vt:lpstr>
      <vt:lpstr> </vt:lpstr>
      <vt:lpstr>Классификация ускорителей</vt:lpstr>
      <vt:lpstr>Линейные ускорители</vt:lpstr>
      <vt:lpstr>Циклические ускорители</vt:lpstr>
      <vt:lpstr>Практическое применение ускорителей</vt:lpstr>
      <vt:lpstr>Современные ускорители</vt:lpstr>
      <vt:lpstr>Модель ускорителя элементарных частиц 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Ускорители элементарных частиц. Адронный коллайдер.</dc:title>
  <dc:creator>Надюшка</dc:creator>
  <cp:lastModifiedBy>Наталья</cp:lastModifiedBy>
  <cp:revision>292</cp:revision>
  <dcterms:created xsi:type="dcterms:W3CDTF">2010-01-01T20:24:00Z</dcterms:created>
  <dcterms:modified xsi:type="dcterms:W3CDTF">2016-02-05T19:13:31Z</dcterms:modified>
</cp:coreProperties>
</file>