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70" r:id="rId4"/>
    <p:sldId id="258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8" r:id="rId14"/>
  </p:sldIdLst>
  <p:sldSz cx="9906000" cy="6858000" type="A4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50021"/>
    <a:srgbClr val="833C0B"/>
    <a:srgbClr val="008000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>
        <p:scale>
          <a:sx n="64" d="100"/>
          <a:sy n="64" d="100"/>
        </p:scale>
        <p:origin x="-2730" y="-96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0A8E9-7D37-4D49-8818-EA74925E6235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175D6-54E9-4C81-8A2A-21298BEC5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75128-E4A8-4821-BA03-530EA57241E5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033D6-EAFB-4A3C-9A78-03717CF89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04D7D-2375-4913-A735-79CE9B7C4CAC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96438-56EF-4A3C-A910-0AF83108F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91688-E74D-4510-BA0E-897BF1699D29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62144-5D69-4864-B5AC-1BFA99490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FD383-B0BE-4B81-A428-2DCBF4147B2B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BBB5B-FFA5-436A-ADF0-D8323D657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07254-620E-4A08-9B48-116FD1A2BF72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B1755-A8A4-4475-9C7F-421F02607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016A-8D45-40B8-A1A6-3BC89C73605E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2BE46-E18E-4214-86F8-B5CA4A313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2E625-649C-4520-B9C8-091A3B634058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87BC-F1B8-45F2-B89D-D59458139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B7F9-1386-4C2D-A41F-633AD7D77DA4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70305-ED82-49DF-98BC-472249C0F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B9798-116A-45D1-9E4A-E648D635DFA4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AF8AF-E197-4B8D-A019-4364AE95EE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73427-2276-4187-99D1-2931252E121A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63495-D849-4702-A049-0D6133801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26ACE7-7D8C-4A8D-BFAD-9432E88DBB3D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37A9E0-CA5F-424D-BD70-08A164F4A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1276350" y="1300163"/>
            <a:ext cx="7453313" cy="190182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/>
              <a:t>Исследовательская работа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Тема:</a:t>
            </a:r>
            <a:r>
              <a:rPr lang="ru-RU" sz="2800" b="1" dirty="0" smtClean="0">
                <a:latin typeface="Arial" charset="0"/>
              </a:rPr>
              <a:t> «Молоко-источник здоровья!»</a:t>
            </a:r>
            <a:endParaRPr lang="ru-RU" sz="2800" b="1" dirty="0" smtClean="0">
              <a:solidFill>
                <a:srgbClr val="7030A0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300" y="3725863"/>
            <a:ext cx="7429500" cy="1846262"/>
          </a:xfrm>
        </p:spPr>
        <p:txBody>
          <a:bodyPr/>
          <a:lstStyle/>
          <a:p>
            <a:pPr eaLnBrk="1" hangingPunct="1"/>
            <a:r>
              <a:rPr lang="ru-RU" sz="1600" b="1" dirty="0" smtClean="0"/>
              <a:t>Выполнила: ученица 1 «А» класса</a:t>
            </a:r>
          </a:p>
          <a:p>
            <a:pPr eaLnBrk="1" hangingPunct="1"/>
            <a:r>
              <a:rPr lang="ru-RU" sz="1600" b="1" dirty="0" err="1" smtClean="0"/>
              <a:t>Прозорова</a:t>
            </a:r>
            <a:r>
              <a:rPr lang="ru-RU" sz="1600" b="1" dirty="0" smtClean="0"/>
              <a:t> Виктория</a:t>
            </a:r>
          </a:p>
          <a:p>
            <a:pPr eaLnBrk="1" hangingPunct="1"/>
            <a:r>
              <a:rPr lang="ru-RU" sz="1600" b="1" dirty="0" smtClean="0"/>
              <a:t>Научный руководитель: </a:t>
            </a:r>
          </a:p>
          <a:p>
            <a:pPr eaLnBrk="1" hangingPunct="1"/>
            <a:r>
              <a:rPr lang="ru-RU" sz="1600" b="1" dirty="0" smtClean="0"/>
              <a:t>Т.А. </a:t>
            </a:r>
            <a:r>
              <a:rPr lang="ru-RU" sz="1600" b="1" dirty="0" err="1" smtClean="0"/>
              <a:t>Беловолова</a:t>
            </a:r>
            <a:endParaRPr lang="ru-RU" sz="1600" b="1" dirty="0" smtClean="0"/>
          </a:p>
          <a:p>
            <a:pPr eaLnBrk="1" hangingPunct="1"/>
            <a:endParaRPr lang="ru-RU" sz="1600" b="1" dirty="0" smtClean="0"/>
          </a:p>
          <a:p>
            <a:pPr eaLnBrk="1" hangingPunct="1"/>
            <a:r>
              <a:rPr lang="ru-RU" sz="1400" b="1" dirty="0" smtClean="0"/>
              <a:t>г. Армавир</a:t>
            </a:r>
          </a:p>
          <a:p>
            <a:pPr eaLnBrk="1" hangingPunct="1"/>
            <a:r>
              <a:rPr lang="ru-RU" sz="1400" b="1" dirty="0" smtClean="0"/>
              <a:t>2016 г.</a:t>
            </a:r>
          </a:p>
        </p:txBody>
      </p:sp>
      <p:pic>
        <p:nvPicPr>
          <p:cNvPr id="13316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124075"/>
            <a:ext cx="215423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971800" y="422275"/>
            <a:ext cx="48815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/>
              <a:t>Муниципальное бюджетное общеобразовательное </a:t>
            </a:r>
            <a:r>
              <a:rPr lang="ru-RU" sz="1600" b="1" dirty="0" smtClean="0"/>
              <a:t>учреждение </a:t>
            </a:r>
            <a:endParaRPr lang="ru-RU" sz="1600" b="1" dirty="0"/>
          </a:p>
          <a:p>
            <a:r>
              <a:rPr lang="ru-RU" sz="1600" b="1" dirty="0"/>
              <a:t>Средняя общеобразовательная школа № 6</a:t>
            </a:r>
          </a:p>
        </p:txBody>
      </p:sp>
    </p:spTree>
    <p:extLst>
      <p:ext uri="{BB962C8B-B14F-4D97-AF65-F5344CB8AC3E}">
        <p14:creationId xmlns:p14="http://schemas.microsoft.com/office/powerpoint/2010/main" val="423588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635000" y="179388"/>
            <a:ext cx="8543925" cy="59690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z="4400" b="1" dirty="0" smtClean="0">
              <a:solidFill>
                <a:srgbClr val="99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r>
              <a:rPr lang="ru-RU" sz="4400" b="1" dirty="0" smtClean="0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Опыт №1</a:t>
            </a:r>
            <a:r>
              <a:rPr lang="ru-RU" b="1" dirty="0" smtClean="0">
                <a:solidFill>
                  <a:srgbClr val="9900FF"/>
                </a:solidFill>
              </a:rPr>
              <a:t>«Изучение свойств молока».</a:t>
            </a:r>
          </a:p>
          <a:p>
            <a:pPr marL="0" indent="0" algn="ctr">
              <a:buFont typeface="Arial" charset="0"/>
              <a:buNone/>
            </a:pPr>
            <a:r>
              <a:rPr lang="ru-RU" sz="2000" b="1" dirty="0" smtClean="0"/>
              <a:t>Для этого эксперимента мне понадобился: 1 стакан молока; 1 стакан воды;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b="1" dirty="0" smtClean="0"/>
              <a:t>Цвет                                      Вкус                                     Запах</a:t>
            </a:r>
          </a:p>
          <a:p>
            <a:pPr marL="0" indent="0" eaLnBrk="1" hangingPunct="1"/>
            <a:endParaRPr lang="ru-RU" b="1" dirty="0" smtClean="0"/>
          </a:p>
          <a:p>
            <a:pPr marL="0" indent="0" eaLnBrk="1" hangingPunct="1"/>
            <a:endParaRPr lang="ru-RU" sz="3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endParaRPr lang="ru-RU" sz="3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endParaRPr lang="ru-RU" sz="3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endParaRPr lang="ru-RU" sz="3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sz="3200" b="1" dirty="0" smtClean="0">
                <a:solidFill>
                  <a:srgbClr val="9900FF"/>
                </a:solidFill>
              </a:rPr>
              <a:t>Вывод</a:t>
            </a:r>
            <a:r>
              <a:rPr lang="ru-RU" b="1" dirty="0" smtClean="0">
                <a:solidFill>
                  <a:srgbClr val="9900FF"/>
                </a:solidFill>
              </a:rPr>
              <a:t>: Молоко – это непрозрачная, белая, вкусная жидкость, без запаха.</a:t>
            </a:r>
            <a:endParaRPr lang="ru-RU" b="1" dirty="0" smtClean="0">
              <a:solidFill>
                <a:srgbClr val="99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endParaRPr lang="ru-RU" b="1" dirty="0" smtClean="0">
              <a:solidFill>
                <a:srgbClr val="9900FF"/>
              </a:solidFill>
            </a:endParaRPr>
          </a:p>
        </p:txBody>
      </p:sp>
      <p:pic>
        <p:nvPicPr>
          <p:cNvPr id="21509" name="Picture 6" descr="449003451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6163" y="396875"/>
            <a:ext cx="874712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641" y="2533649"/>
            <a:ext cx="2829822" cy="262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199" y="2495550"/>
            <a:ext cx="2772426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2426" y="2533649"/>
            <a:ext cx="2838450" cy="247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ъект 2"/>
          <p:cNvSpPr>
            <a:spLocks noGrp="1"/>
          </p:cNvSpPr>
          <p:nvPr>
            <p:ph idx="1"/>
          </p:nvPr>
        </p:nvSpPr>
        <p:spPr>
          <a:xfrm>
            <a:off x="247650" y="933450"/>
            <a:ext cx="8574088" cy="8953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/>
              <a:t>          </a:t>
            </a:r>
            <a:r>
              <a:rPr lang="ru-RU" sz="4400" b="1" smtClean="0">
                <a:solidFill>
                  <a:srgbClr val="9900FF"/>
                </a:solidFill>
                <a:latin typeface="Times New Roman" pitchFamily="18" charset="0"/>
              </a:rPr>
              <a:t>Опыт №2 </a:t>
            </a:r>
            <a:r>
              <a:rPr lang="ru-RU" b="1" smtClean="0">
                <a:solidFill>
                  <a:srgbClr val="9900FF"/>
                </a:solidFill>
                <a:latin typeface="Times New Roman" pitchFamily="18" charset="0"/>
              </a:rPr>
              <a:t>«Вкусное превращение».</a:t>
            </a:r>
          </a:p>
          <a:p>
            <a:pPr marL="0" indent="0" algn="ctr">
              <a:buFont typeface="Arial" charset="0"/>
              <a:buNone/>
            </a:pPr>
            <a:r>
              <a:rPr lang="ru-RU" sz="2000" b="1" smtClean="0">
                <a:solidFill>
                  <a:srgbClr val="9900FF"/>
                </a:solidFill>
              </a:rPr>
              <a:t>Изготовление кефира в домашних условиях.</a:t>
            </a:r>
            <a:endParaRPr lang="ru-RU" sz="2000" b="1" smtClean="0">
              <a:solidFill>
                <a:srgbClr val="9900FF"/>
              </a:solidFill>
              <a:latin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000" b="1" smtClean="0"/>
              <a:t>Для этого эксперимента мне понадобился: 1 стакан молока, 2ст. ложки кефира, ткань.</a:t>
            </a:r>
            <a:endParaRPr lang="ru-RU" sz="2000" b="1" smtClean="0">
              <a:solidFill>
                <a:srgbClr val="9900FF"/>
              </a:solidFill>
              <a:latin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ru-RU" sz="2000" b="1" smtClean="0">
              <a:solidFill>
                <a:srgbClr val="9900FF"/>
              </a:solidFill>
              <a:latin typeface="Times New Roman" pitchFamily="18" charset="0"/>
            </a:endParaRPr>
          </a:p>
        </p:txBody>
      </p:sp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277813"/>
            <a:ext cx="1479550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206375" y="2824163"/>
            <a:ext cx="2479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1">
                <a:solidFill>
                  <a:srgbClr val="9900FF"/>
                </a:solidFill>
              </a:rPr>
              <a:t>1</a:t>
            </a:r>
            <a:r>
              <a:rPr lang="ru-RU" sz="1400">
                <a:solidFill>
                  <a:srgbClr val="9900FF"/>
                </a:solidFill>
              </a:rPr>
              <a:t>. </a:t>
            </a:r>
            <a:r>
              <a:rPr lang="ru-RU" sz="1400"/>
              <a:t>Наливаю молоко в ковш</a:t>
            </a:r>
            <a:r>
              <a:rPr lang="ru-RU"/>
              <a:t> </a:t>
            </a: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293688" y="3213100"/>
            <a:ext cx="2135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solidFill>
                  <a:srgbClr val="9900FF"/>
                </a:solidFill>
              </a:rPr>
              <a:t>2</a:t>
            </a:r>
            <a:r>
              <a:rPr lang="ru-RU" sz="1400">
                <a:solidFill>
                  <a:srgbClr val="9900FF"/>
                </a:solidFill>
              </a:rPr>
              <a:t>. </a:t>
            </a:r>
            <a:r>
              <a:rPr lang="ru-RU" sz="1400"/>
              <a:t>Немного подогреваю</a:t>
            </a:r>
          </a:p>
        </p:txBody>
      </p:sp>
      <p:sp>
        <p:nvSpPr>
          <p:cNvPr id="22538" name="Rectangle 13"/>
          <p:cNvSpPr>
            <a:spLocks noChangeArrowheads="1"/>
          </p:cNvSpPr>
          <p:nvPr/>
        </p:nvSpPr>
        <p:spPr bwMode="auto">
          <a:xfrm>
            <a:off x="3814763" y="2451100"/>
            <a:ext cx="183991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9900FF"/>
                </a:solidFill>
              </a:rPr>
              <a:t>3</a:t>
            </a:r>
            <a:r>
              <a:rPr lang="ru-RU" sz="1400">
                <a:solidFill>
                  <a:srgbClr val="9900FF"/>
                </a:solidFill>
              </a:rPr>
              <a:t>. </a:t>
            </a:r>
            <a:r>
              <a:rPr lang="ru-RU" sz="1400"/>
              <a:t>Добавляю две столовые </a:t>
            </a:r>
          </a:p>
          <a:p>
            <a:r>
              <a:rPr lang="ru-RU" sz="1400"/>
              <a:t>ложки кефира </a:t>
            </a:r>
          </a:p>
          <a:p>
            <a:r>
              <a:rPr lang="ru-RU" sz="1400"/>
              <a:t> и хорошо размешиваю</a:t>
            </a:r>
          </a:p>
        </p:txBody>
      </p:sp>
      <p:sp>
        <p:nvSpPr>
          <p:cNvPr id="22539" name="Rectangle 14"/>
          <p:cNvSpPr>
            <a:spLocks noChangeArrowheads="1"/>
          </p:cNvSpPr>
          <p:nvPr/>
        </p:nvSpPr>
        <p:spPr bwMode="auto">
          <a:xfrm>
            <a:off x="5602288" y="2743200"/>
            <a:ext cx="210502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1">
                <a:solidFill>
                  <a:srgbClr val="9900FF"/>
                </a:solidFill>
              </a:rPr>
              <a:t>4. </a:t>
            </a:r>
            <a:r>
              <a:rPr lang="ru-RU" sz="1400"/>
              <a:t>Накрываю тканью и </a:t>
            </a:r>
          </a:p>
          <a:p>
            <a:r>
              <a:rPr lang="ru-RU" sz="1400"/>
              <a:t>ставлю в тёплое место</a:t>
            </a:r>
          </a:p>
          <a:p>
            <a:r>
              <a:rPr lang="ru-RU" sz="1400"/>
              <a:t> на одни сутки</a:t>
            </a:r>
            <a:r>
              <a:rPr lang="ru-RU"/>
              <a:t> </a:t>
            </a:r>
          </a:p>
        </p:txBody>
      </p:sp>
      <p:sp>
        <p:nvSpPr>
          <p:cNvPr id="22540" name="Rectangle 15"/>
          <p:cNvSpPr>
            <a:spLocks noChangeArrowheads="1"/>
          </p:cNvSpPr>
          <p:nvPr/>
        </p:nvSpPr>
        <p:spPr bwMode="auto">
          <a:xfrm>
            <a:off x="7435850" y="2863850"/>
            <a:ext cx="2395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1">
                <a:solidFill>
                  <a:srgbClr val="9900FF"/>
                </a:solidFill>
              </a:rPr>
              <a:t>5. </a:t>
            </a:r>
            <a:r>
              <a:rPr lang="ru-RU" sz="1400"/>
              <a:t>Получившийся напиток</a:t>
            </a:r>
            <a:r>
              <a:rPr lang="ru-RU"/>
              <a:t> </a:t>
            </a:r>
          </a:p>
        </p:txBody>
      </p:sp>
      <p:sp>
        <p:nvSpPr>
          <p:cNvPr id="22541" name="Rectangle 16"/>
          <p:cNvSpPr>
            <a:spLocks noChangeArrowheads="1"/>
          </p:cNvSpPr>
          <p:nvPr/>
        </p:nvSpPr>
        <p:spPr bwMode="auto">
          <a:xfrm>
            <a:off x="-577850" y="6096000"/>
            <a:ext cx="10301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/>
              <a:t> </a:t>
            </a:r>
          </a:p>
        </p:txBody>
      </p:sp>
      <p:sp>
        <p:nvSpPr>
          <p:cNvPr id="22542" name="Rectangle 18"/>
          <p:cNvSpPr>
            <a:spLocks noChangeArrowheads="1"/>
          </p:cNvSpPr>
          <p:nvPr/>
        </p:nvSpPr>
        <p:spPr bwMode="auto">
          <a:xfrm>
            <a:off x="527050" y="5759450"/>
            <a:ext cx="841533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 b="1">
                <a:solidFill>
                  <a:srgbClr val="9900FF"/>
                </a:solidFill>
              </a:rPr>
              <a:t>Вывод:</a:t>
            </a:r>
            <a:r>
              <a:rPr lang="ru-RU" sz="2000" b="1">
                <a:solidFill>
                  <a:srgbClr val="9900FF"/>
                </a:solidFill>
              </a:rPr>
              <a:t> Молоко за счёт закваски, имеет свойство сквашиваться из него получается совершенно другой напиток – кефир.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0145" y="3660980"/>
            <a:ext cx="9603293" cy="2098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519113" y="971550"/>
            <a:ext cx="8543925" cy="86995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Опыт №3 </a:t>
            </a:r>
            <a:r>
              <a:rPr lang="ru-RU" sz="2800" b="1" smtClean="0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«Опыт на волшебство».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7175" y="1585913"/>
            <a:ext cx="83899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Для этого эксперимента мне понадобилось: молоко, блюдце, пищевые краски,</a:t>
            </a:r>
          </a:p>
          <a:p>
            <a:r>
              <a:rPr lang="ru-RU" b="1"/>
              <a:t> 2 капли Фейри (моющего средства).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123825" y="2519363"/>
            <a:ext cx="2847975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/>
            <a:r>
              <a:rPr lang="ru-RU" sz="1400">
                <a:latin typeface="Times New Roman CYR" pitchFamily="18" charset="0"/>
              </a:rPr>
              <a:t>1. </a:t>
            </a:r>
            <a:r>
              <a:rPr lang="ru-RU" sz="1400">
                <a:latin typeface="Times New Roman CYR" pitchFamily="18" charset="0"/>
                <a:cs typeface="Times New Roman" pitchFamily="18" charset="0"/>
              </a:rPr>
              <a:t>Я беру блюдце и наливаю в него</a:t>
            </a:r>
            <a:endParaRPr lang="ru-RU" sz="1400"/>
          </a:p>
          <a:p>
            <a:pPr marL="342900" indent="-342900"/>
            <a:r>
              <a:rPr lang="ru-RU" sz="1400">
                <a:latin typeface="Times New Roman CYR" pitchFamily="18" charset="0"/>
                <a:cs typeface="Times New Roman" pitchFamily="18" charset="0"/>
              </a:rPr>
              <a:t> молоко:</a:t>
            </a:r>
            <a:endParaRPr lang="ru-RU" sz="800"/>
          </a:p>
          <a:p>
            <a:pPr marL="342900" indent="-342900" eaLnBrk="0" hangingPunct="0"/>
            <a:endParaRPr lang="ru-RU"/>
          </a:p>
        </p:txBody>
      </p:sp>
      <p:sp>
        <p:nvSpPr>
          <p:cNvPr id="23560" name="Rectangle 10"/>
          <p:cNvSpPr>
            <a:spLocks noChangeArrowheads="1"/>
          </p:cNvSpPr>
          <p:nvPr/>
        </p:nvSpPr>
        <p:spPr bwMode="auto">
          <a:xfrm>
            <a:off x="2971800" y="2403475"/>
            <a:ext cx="24511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/>
              <a:t>2. Высыпаю краску на молоко:</a:t>
            </a:r>
            <a:r>
              <a:rPr lang="ru-RU"/>
              <a:t> </a:t>
            </a:r>
          </a:p>
        </p:txBody>
      </p:sp>
      <p:sp>
        <p:nvSpPr>
          <p:cNvPr id="23561" name="Rectangle 11"/>
          <p:cNvSpPr>
            <a:spLocks noChangeArrowheads="1"/>
          </p:cNvSpPr>
          <p:nvPr/>
        </p:nvSpPr>
        <p:spPr bwMode="auto">
          <a:xfrm>
            <a:off x="5200650" y="2403475"/>
            <a:ext cx="21653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/>
              <a:t>3. Добавляю две капли </a:t>
            </a:r>
          </a:p>
          <a:p>
            <a:r>
              <a:rPr lang="ru-RU" sz="1400"/>
              <a:t>моющего средства в </a:t>
            </a:r>
          </a:p>
          <a:p>
            <a:r>
              <a:rPr lang="ru-RU" sz="1400"/>
              <a:t>центр блюдца</a:t>
            </a:r>
            <a:r>
              <a:rPr lang="ru-RU"/>
              <a:t> </a:t>
            </a:r>
          </a:p>
        </p:txBody>
      </p:sp>
      <p:sp>
        <p:nvSpPr>
          <p:cNvPr id="23562" name="Rectangle 12"/>
          <p:cNvSpPr>
            <a:spLocks noChangeArrowheads="1"/>
          </p:cNvSpPr>
          <p:nvPr/>
        </p:nvSpPr>
        <p:spPr bwMode="auto">
          <a:xfrm>
            <a:off x="7294563" y="2560638"/>
            <a:ext cx="2533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400"/>
              <a:t>4. У меня получились узоры</a:t>
            </a:r>
          </a:p>
        </p:txBody>
      </p:sp>
      <p:sp>
        <p:nvSpPr>
          <p:cNvPr id="23563" name="Rectangle 14"/>
          <p:cNvSpPr>
            <a:spLocks noChangeArrowheads="1"/>
          </p:cNvSpPr>
          <p:nvPr/>
        </p:nvSpPr>
        <p:spPr bwMode="auto">
          <a:xfrm>
            <a:off x="312738" y="5705475"/>
            <a:ext cx="94249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9900FF"/>
                </a:solidFill>
              </a:rPr>
              <a:t>Вывод:</a:t>
            </a:r>
            <a:r>
              <a:rPr lang="ru-RU" b="1">
                <a:solidFill>
                  <a:srgbClr val="9900FF"/>
                </a:solidFill>
              </a:rPr>
              <a:t> за счёт того, что молоко содержит жиры, а Фейри их растворяет, происходит движение краски.</a:t>
            </a:r>
          </a:p>
          <a:p>
            <a:pPr algn="just"/>
            <a:r>
              <a:rPr lang="ru-RU" b="1">
                <a:solidFill>
                  <a:srgbClr val="9900FF"/>
                </a:solidFill>
              </a:rPr>
              <a:t> Таким образом, образуются цветные узоры на молоке.</a:t>
            </a:r>
          </a:p>
        </p:txBody>
      </p:sp>
      <p:pic>
        <p:nvPicPr>
          <p:cNvPr id="23564" name="Picture 15" descr="449003451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9988" y="1457325"/>
            <a:ext cx="874712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525" y="3430248"/>
            <a:ext cx="9192288" cy="195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5588" y="1111250"/>
            <a:ext cx="4267200" cy="746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проекта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576263" y="1816100"/>
            <a:ext cx="8543925" cy="38020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Я узнала что:</a:t>
            </a:r>
          </a:p>
          <a:p>
            <a:pPr>
              <a:buFont typeface="Arial" charset="0"/>
              <a:buNone/>
            </a:pPr>
            <a:r>
              <a:rPr lang="ru-RU" b="1" smtClean="0"/>
              <a:t>- Молоко дает корова.</a:t>
            </a:r>
          </a:p>
          <a:p>
            <a:pPr>
              <a:buFont typeface="Arial" charset="0"/>
              <a:buNone/>
            </a:pPr>
            <a:r>
              <a:rPr lang="ru-RU" b="1" smtClean="0"/>
              <a:t>- Молоко белое, вкусное, продаётся в магазине.</a:t>
            </a:r>
          </a:p>
          <a:p>
            <a:pPr>
              <a:buFont typeface="Arial" charset="0"/>
              <a:buNone/>
            </a:pPr>
            <a:r>
              <a:rPr lang="ru-RU" b="1" smtClean="0"/>
              <a:t>- Из молока, в домашних условиях, можно сделать кефир.</a:t>
            </a:r>
          </a:p>
          <a:p>
            <a:pPr>
              <a:buFont typeface="Arial" charset="0"/>
              <a:buNone/>
            </a:pPr>
            <a:r>
              <a:rPr lang="ru-RU" b="1" smtClean="0"/>
              <a:t>- Из молока можно приготовить разные блюда.</a:t>
            </a:r>
          </a:p>
          <a:p>
            <a:pPr>
              <a:buFont typeface="Arial" charset="0"/>
              <a:buNone/>
            </a:pPr>
            <a:r>
              <a:rPr lang="ru-RU" b="1" smtClean="0"/>
              <a:t>- В молоке содержатся большое количество полезных веществ.</a:t>
            </a:r>
          </a:p>
          <a:p>
            <a:pPr>
              <a:buFontTx/>
              <a:buChar char="-"/>
            </a:pPr>
            <a:r>
              <a:rPr lang="ru-RU" b="1" smtClean="0"/>
              <a:t>Молоко полезно для роста детского организма.</a:t>
            </a:r>
            <a:r>
              <a:rPr lang="ru-RU" smtClean="0"/>
              <a:t> </a:t>
            </a:r>
          </a:p>
          <a:p>
            <a:pPr>
              <a:buFontTx/>
              <a:buChar char="-"/>
            </a:pPr>
            <a:endParaRPr lang="ru-RU" smtClean="0"/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485900" y="5922963"/>
            <a:ext cx="62404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0" y="6029325"/>
            <a:ext cx="9682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«Важным продуктом детского питания является молоко!»</a:t>
            </a:r>
            <a:endParaRPr lang="ru-RU" sz="28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5605" name="Picture 7" descr="139230238543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0" y="571500"/>
            <a:ext cx="2538413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381000"/>
            <a:ext cx="8543925" cy="404813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8" name="Объект 3"/>
          <p:cNvSpPr>
            <a:spLocks noGrp="1"/>
          </p:cNvSpPr>
          <p:nvPr>
            <p:ph idx="1"/>
          </p:nvPr>
        </p:nvSpPr>
        <p:spPr>
          <a:xfrm>
            <a:off x="279400" y="1563688"/>
            <a:ext cx="5343525" cy="4930775"/>
          </a:xfrm>
        </p:spPr>
        <p:txBody>
          <a:bodyPr/>
          <a:lstStyle/>
          <a:p>
            <a:pPr marL="0" indent="0" eaLnBrk="1" hangingPunct="1"/>
            <a:r>
              <a:rPr lang="ru-RU" b="1" smtClean="0"/>
              <a:t>Введение:</a:t>
            </a:r>
            <a:endParaRPr lang="ru-RU" smtClean="0"/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/>
              <a:t>Молоко – это первый напиток</a:t>
            </a:r>
            <a:br>
              <a:rPr lang="ru-RU" sz="2400" smtClean="0"/>
            </a:br>
            <a:r>
              <a:rPr lang="ru-RU" sz="2400" smtClean="0"/>
              <a:t>Молоко – это наша судьба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/>
              <a:t>Молоко – это наша защита</a:t>
            </a:r>
            <a:br>
              <a:rPr lang="ru-RU" sz="2400" smtClean="0"/>
            </a:br>
            <a:r>
              <a:rPr lang="ru-RU" sz="2400" smtClean="0"/>
              <a:t>Молоко будем пить мы всегда</a:t>
            </a:r>
          </a:p>
        </p:txBody>
      </p:sp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68900" y="1512888"/>
            <a:ext cx="316706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-2336800" y="3243263"/>
            <a:ext cx="825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/>
              <a:t>          </a:t>
            </a:r>
          </a:p>
        </p:txBody>
      </p:sp>
      <p:sp>
        <p:nvSpPr>
          <p:cNvPr id="14341" name="Rectangle 10"/>
          <p:cNvSpPr>
            <a:spLocks noChangeArrowheads="1"/>
          </p:cNvSpPr>
          <p:nvPr/>
        </p:nvSpPr>
        <p:spPr bwMode="auto">
          <a:xfrm>
            <a:off x="1125538" y="3613150"/>
            <a:ext cx="8088312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Обязательным и незаменимым продуктом детского питания является молоко. Оно по своему  составу и свойствам занимает первое место. К сожалению, не все дети с удовольствием пьют молоко и едят блюда, приготовленные на основе молока. Многие дети не понимают всей его пользы. Поэтому я хочу  раскрыть ценные качества молока, его значимость для развития детского организма. </a:t>
            </a:r>
          </a:p>
          <a:p>
            <a:endParaRPr lang="ru-RU" sz="2400"/>
          </a:p>
          <a:p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smtClean="0">
                <a:latin typeface="Times New Roman" pitchFamily="18" charset="0"/>
                <a:cs typeface="Times New Roman" pitchFamily="18" charset="0"/>
              </a:rPr>
            </a:br>
            <a:endParaRPr lang="ru-RU" sz="29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Объект 2"/>
          <p:cNvSpPr>
            <a:spLocks noGrp="1"/>
          </p:cNvSpPr>
          <p:nvPr>
            <p:ph idx="4294967295"/>
          </p:nvPr>
        </p:nvSpPr>
        <p:spPr>
          <a:xfrm>
            <a:off x="293688" y="1244600"/>
            <a:ext cx="8543925" cy="43513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3600" b="1" smtClean="0">
                <a:solidFill>
                  <a:srgbClr val="008000"/>
                </a:solidFill>
                <a:latin typeface="Times New Roman" pitchFamily="18" charset="0"/>
              </a:rPr>
              <a:t>Цель проекта:</a:t>
            </a:r>
            <a:endParaRPr lang="ru-RU" sz="3600" smtClean="0">
              <a:solidFill>
                <a:srgbClr val="008000"/>
              </a:solidFill>
              <a:latin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-понять о пользе молока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и молочных продуктов;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-увеличить знания о молоке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путём экспериментов и создания в   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домашних условиях молочного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продукта ;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-развить  интерес к изучению свойств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молока.</a:t>
            </a:r>
          </a:p>
          <a:p>
            <a:pPr marL="0" indent="0" eaLnBrk="1" hangingPunct="1"/>
            <a:endParaRPr lang="ru-RU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1094" y="1297727"/>
            <a:ext cx="3556833" cy="332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147638" y="1123950"/>
            <a:ext cx="6721475" cy="51990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200" b="1" smtClean="0">
                <a:solidFill>
                  <a:srgbClr val="833C0B"/>
                </a:solidFill>
                <a:latin typeface="Times New Roman" pitchFamily="18" charset="0"/>
              </a:rPr>
              <a:t>Тип проекта:</a:t>
            </a:r>
            <a:r>
              <a:rPr lang="ru-RU" b="1" smtClean="0"/>
              <a:t> </a:t>
            </a:r>
            <a:r>
              <a:rPr lang="ru-RU" smtClean="0"/>
              <a:t>исследовательский – творческий. </a:t>
            </a:r>
          </a:p>
          <a:p>
            <a:pPr eaLnBrk="1" hangingPunct="1">
              <a:buFont typeface="Arial" charset="0"/>
              <a:buNone/>
            </a:pPr>
            <a:r>
              <a:rPr lang="ru-RU" sz="3200" b="1" smtClean="0">
                <a:solidFill>
                  <a:srgbClr val="833C0B"/>
                </a:solidFill>
                <a:latin typeface="Times New Roman" pitchFamily="18" charset="0"/>
              </a:rPr>
              <a:t>Гипотеза:</a:t>
            </a:r>
            <a:r>
              <a:rPr lang="ru-RU" b="1" smtClean="0"/>
              <a:t> </a:t>
            </a: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mtClean="0"/>
              <a:t>  -Действительно ли молоко является ценным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для детского питания?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-Как молоко превращается в кефир? 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15362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0163" y="1462088"/>
            <a:ext cx="3286125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0" descr="09200913809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3" y="4632325"/>
            <a:ext cx="45481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4363" y="1116013"/>
            <a:ext cx="84026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600" b="1">
                <a:solidFill>
                  <a:srgbClr val="A50021"/>
                </a:solidFill>
                <a:latin typeface="Times New Roman" pitchFamily="18" charset="0"/>
              </a:rPr>
              <a:t>Краткая информации о пользе молока.</a:t>
            </a:r>
            <a:r>
              <a:rPr lang="ru-RU"/>
              <a:t> </a:t>
            </a:r>
          </a:p>
        </p:txBody>
      </p:sp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1863" y="2514600"/>
            <a:ext cx="2141537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614363" y="1476375"/>
            <a:ext cx="66675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9900FF"/>
                </a:solidFill>
                <a:latin typeface="Calibri" pitchFamily="34" charset="0"/>
              </a:rPr>
              <a:t>В состав молока входят:</a:t>
            </a:r>
          </a:p>
          <a:p>
            <a:pPr algn="ctr"/>
            <a:endParaRPr lang="ru-RU" sz="2400" b="1">
              <a:solidFill>
                <a:srgbClr val="9900FF"/>
              </a:solidFill>
            </a:endParaRPr>
          </a:p>
          <a:p>
            <a:pPr algn="ctr">
              <a:buFontTx/>
              <a:buChar char="-"/>
            </a:pPr>
            <a:r>
              <a:rPr lang="ru-RU"/>
              <a:t>Витамины – Минералы – Белки - Молочные кислоты – Сахар-</a:t>
            </a:r>
          </a:p>
          <a:p>
            <a:pPr algn="ctr">
              <a:buFontTx/>
              <a:buChar char="-"/>
            </a:pPr>
            <a:endParaRPr lang="ru-RU"/>
          </a:p>
          <a:p>
            <a:pPr algn="ctr"/>
            <a:r>
              <a:rPr lang="ru-RU" sz="2400" b="1">
                <a:solidFill>
                  <a:schemeClr val="hlink"/>
                </a:solidFill>
              </a:rPr>
              <a:t>Когда рождается ребенок, ему необходимо молоко…</a:t>
            </a:r>
          </a:p>
          <a:p>
            <a:pPr algn="ctr"/>
            <a:endParaRPr lang="ru-RU" sz="2400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38113" y="3233738"/>
            <a:ext cx="5834062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 sz="2000" b="1">
                <a:solidFill>
                  <a:srgbClr val="9900FF"/>
                </a:solidFill>
                <a:latin typeface="Candara" pitchFamily="34" charset="0"/>
              </a:rPr>
              <a:t>Не секрет, что молоко - очень полезный напиток. </a:t>
            </a:r>
          </a:p>
          <a:p>
            <a:pPr algn="ctr"/>
            <a:endParaRPr lang="ru-RU" sz="2000" b="1">
              <a:solidFill>
                <a:srgbClr val="9900FF"/>
              </a:solidFill>
              <a:latin typeface="Candara" pitchFamily="34" charset="0"/>
            </a:endParaRPr>
          </a:p>
          <a:p>
            <a:pPr algn="ctr"/>
            <a:r>
              <a:rPr lang="ru-RU" sz="2000" b="1">
                <a:solidFill>
                  <a:srgbClr val="9900FF"/>
                </a:solidFill>
                <a:latin typeface="Candara" pitchFamily="34" charset="0"/>
              </a:rPr>
              <a:t>Оно содержит кальций</a:t>
            </a:r>
          </a:p>
          <a:p>
            <a:pPr algn="ctr"/>
            <a:endParaRPr lang="ru-RU" sz="2000" b="1">
              <a:solidFill>
                <a:srgbClr val="9900FF"/>
              </a:solidFill>
              <a:latin typeface="Candara" pitchFamily="34" charset="0"/>
            </a:endParaRPr>
          </a:p>
          <a:p>
            <a:pPr algn="ctr"/>
            <a:r>
              <a:rPr lang="ru-RU" sz="2000" b="1">
                <a:solidFill>
                  <a:srgbClr val="9900FF"/>
                </a:solidFill>
                <a:latin typeface="Candara" pitchFamily="34" charset="0"/>
              </a:rPr>
              <a:t> и потому полезно для зубов, костей и волос,</a:t>
            </a:r>
          </a:p>
          <a:p>
            <a:pPr algn="ctr"/>
            <a:endParaRPr lang="ru-RU" sz="2000" b="1">
              <a:solidFill>
                <a:srgbClr val="9900FF"/>
              </a:solidFill>
              <a:latin typeface="Candara" pitchFamily="34" charset="0"/>
            </a:endParaRPr>
          </a:p>
          <a:p>
            <a:pPr algn="ctr"/>
            <a:r>
              <a:rPr lang="ru-RU" sz="2000" b="1">
                <a:solidFill>
                  <a:srgbClr val="9900FF"/>
                </a:solidFill>
                <a:latin typeface="Candara" pitchFamily="34" charset="0"/>
              </a:rPr>
              <a:t> помогает при простуде, полезно для желудка.</a:t>
            </a:r>
          </a:p>
          <a:p>
            <a:pPr algn="ctr"/>
            <a:endParaRPr lang="ru-RU">
              <a:solidFill>
                <a:srgbClr val="99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/>
            </a:r>
            <a:br>
              <a:rPr lang="ru-RU" smtClean="0"/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82563" y="1690688"/>
            <a:ext cx="6402387" cy="50149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- наблюдение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- опрос среди одноклассников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- поиск информации в интернете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- проведение опытов</a:t>
            </a:r>
          </a:p>
        </p:txBody>
      </p:sp>
      <p:pic>
        <p:nvPicPr>
          <p:cNvPr id="18435" name="Picture 7" descr="61426092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0038" y="1811338"/>
            <a:ext cx="7429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12200621012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3762375"/>
            <a:ext cx="48450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0938" y="2206625"/>
            <a:ext cx="29321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511175" y="669925"/>
            <a:ext cx="8543925" cy="1325563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008000"/>
                </a:solidFill>
                <a:latin typeface="Times New Roman" pitchFamily="18" charset="0"/>
              </a:rPr>
              <a:t>Какое молоко полезно?</a:t>
            </a: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70000"/>
              </a:lnSpc>
              <a:buFont typeface="Arial" charset="0"/>
              <a:buNone/>
            </a:pPr>
            <a:r>
              <a:rPr lang="ru-RU" smtClean="0"/>
              <a:t>Полезно пить не только коровье молоко, но ещё и козье. А в некоторых городах и странах пьют кумыс (молоко лошади), оленье и даже верблюжье молоко.</a:t>
            </a:r>
          </a:p>
        </p:txBody>
      </p:sp>
      <p:pic>
        <p:nvPicPr>
          <p:cNvPr id="19460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4050" y="5000625"/>
            <a:ext cx="2132013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4925" y="3009900"/>
            <a:ext cx="2716213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6" descr="korova_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53488" y="482600"/>
            <a:ext cx="8985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6" descr="korova_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138" y="520700"/>
            <a:ext cx="78898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0758" y="3009900"/>
            <a:ext cx="5017583" cy="267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/>
            </a:r>
            <a:br>
              <a:rPr lang="ru-RU" smtClean="0"/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Практический этап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71463" y="1616075"/>
            <a:ext cx="8543925" cy="43513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 Опыты и эксперименты. </a:t>
            </a:r>
          </a:p>
          <a:p>
            <a:pPr>
              <a:buFont typeface="Arial" charset="0"/>
              <a:buNone/>
            </a:pPr>
            <a:r>
              <a:rPr lang="ru-RU" smtClean="0"/>
              <a:t>2. Вывод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b="1" smtClean="0"/>
          </a:p>
          <a:p>
            <a:pPr>
              <a:buFont typeface="Arial" charset="0"/>
              <a:buNone/>
            </a:pPr>
            <a:r>
              <a:rPr lang="ru-RU" b="1" smtClean="0"/>
              <a:t>Задачи:</a:t>
            </a:r>
          </a:p>
          <a:p>
            <a:pPr>
              <a:buFont typeface="Arial" charset="0"/>
              <a:buNone/>
            </a:pPr>
            <a:r>
              <a:rPr lang="ru-RU" smtClean="0"/>
              <a:t>-Исследовать внешний вид молока,  превратить молоко в молочный продукт, выяснить, что происходит с молоком, когда на него попадает моющее средство.</a:t>
            </a:r>
          </a:p>
          <a:p>
            <a:pPr eaLnBrk="1" hangingPunct="1"/>
            <a:endParaRPr lang="ru-RU" smtClean="0"/>
          </a:p>
        </p:txBody>
      </p:sp>
      <p:pic>
        <p:nvPicPr>
          <p:cNvPr id="20483" name="Picture 7" descr="07200718810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1963" y="2000250"/>
            <a:ext cx="2801937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 descr="22620721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9588" y="2300288"/>
            <a:ext cx="1106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9" descr="22620721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6313" y="3382963"/>
            <a:ext cx="1106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31825" y="1169988"/>
            <a:ext cx="7985125" cy="13509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Экскурсия в продуктовый магазин.</a:t>
            </a: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184150" y="2668588"/>
            <a:ext cx="50482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/>
              <a:t>	</a:t>
            </a:r>
            <a:r>
              <a:rPr lang="ru-RU" sz="2000"/>
              <a:t>Я решила пойти с мамой в </a:t>
            </a:r>
          </a:p>
          <a:p>
            <a:pPr algn="just"/>
            <a:r>
              <a:rPr lang="ru-RU" sz="2000"/>
              <a:t>продуктовый магазин, </a:t>
            </a:r>
          </a:p>
          <a:p>
            <a:pPr algn="just"/>
            <a:r>
              <a:rPr lang="ru-RU" sz="2000"/>
              <a:t>чтобы изучить виды молока</a:t>
            </a:r>
          </a:p>
          <a:p>
            <a:pPr algn="just"/>
            <a:r>
              <a:rPr lang="ru-RU" sz="2000"/>
              <a:t>и молочной продукции</a:t>
            </a:r>
          </a:p>
        </p:txBody>
      </p:sp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968375" y="4402138"/>
            <a:ext cx="3119438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</a:rPr>
              <a:t>Вывод: выбор огромный, на любой вкус и потребность.</a:t>
            </a:r>
            <a:r>
              <a:rPr lang="ru-RU" sz="2000">
                <a:solidFill>
                  <a:schemeClr val="hlink"/>
                </a:solidFill>
              </a:rPr>
              <a:t> </a:t>
            </a:r>
          </a:p>
          <a:p>
            <a:endParaRPr lang="ru-RU">
              <a:solidFill>
                <a:schemeClr val="hlin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6110" y="2303256"/>
            <a:ext cx="4037014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557</Words>
  <Application>Microsoft Office PowerPoint</Application>
  <PresentationFormat>Лист A4 (210x297 мм)</PresentationFormat>
  <Paragraphs>113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   Исследовательская работа  Тема: «Молоко-источник здоровья!»</vt:lpstr>
      <vt:lpstr>    АКТУАЛЬНОСТЬ ПРОЕКТА </vt:lpstr>
      <vt:lpstr>       </vt:lpstr>
      <vt:lpstr>Презентация PowerPoint</vt:lpstr>
      <vt:lpstr>Презентация PowerPoint</vt:lpstr>
      <vt:lpstr> Методы исследования:</vt:lpstr>
      <vt:lpstr>Какое молоко полезно?</vt:lpstr>
      <vt:lpstr> Практический этап</vt:lpstr>
      <vt:lpstr>Экскурсия в продуктовый магазин.</vt:lpstr>
      <vt:lpstr>Презентация PowerPoint</vt:lpstr>
      <vt:lpstr>Презентация PowerPoint</vt:lpstr>
      <vt:lpstr>Опыт №3 «Опыт на волшебство».</vt:lpstr>
      <vt:lpstr>Результаты проекта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 «Молоко и молочные продукты»</dc:title>
  <dc:creator>User</dc:creator>
  <cp:lastModifiedBy>Наталья</cp:lastModifiedBy>
  <cp:revision>56</cp:revision>
  <cp:lastPrinted>2016-01-20T13:00:39Z</cp:lastPrinted>
  <dcterms:created xsi:type="dcterms:W3CDTF">2014-03-01T18:48:38Z</dcterms:created>
  <dcterms:modified xsi:type="dcterms:W3CDTF">2016-02-06T09:40:54Z</dcterms:modified>
</cp:coreProperties>
</file>