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charts/chart5.xml" ContentType="application/vnd.openxmlformats-officedocument.drawingml.chart+xml"/>
  <Override PartName="/ppt/theme/themeOverride5.xml" ContentType="application/vnd.openxmlformats-officedocument.themeOverride+xml"/>
  <Override PartName="/ppt/charts/chart6.xml" ContentType="application/vnd.openxmlformats-officedocument.drawingml.chart+xml"/>
  <Override PartName="/ppt/theme/themeOverride6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</p:sldMasterIdLst>
  <p:sldIdLst>
    <p:sldId id="256" r:id="rId4"/>
    <p:sldId id="259" r:id="rId5"/>
    <p:sldId id="257" r:id="rId6"/>
    <p:sldId id="258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2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3.xlsx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4.xlsx"/><Relationship Id="rId1" Type="http://schemas.openxmlformats.org/officeDocument/2006/relationships/themeOverride" Target="../theme/themeOverride4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5.xlsx"/><Relationship Id="rId1" Type="http://schemas.openxmlformats.org/officeDocument/2006/relationships/themeOverride" Target="../theme/themeOverride5.xm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6.xlsx"/><Relationship Id="rId1" Type="http://schemas.openxmlformats.org/officeDocument/2006/relationships/themeOverride" Target="../theme/themeOverrid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9672684336667721E-3"/>
          <c:y val="5.7123157328626394E-3"/>
          <c:w val="0.99803276709055433"/>
          <c:h val="0.7402622833266682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bubble3D val="0"/>
            <c:spPr>
              <a:gradFill rotWithShape="1">
                <a:gsLst>
                  <a:gs pos="0">
                    <a:schemeClr val="accent6">
                      <a:tint val="50000"/>
                      <a:satMod val="300000"/>
                    </a:schemeClr>
                  </a:gs>
                  <a:gs pos="35000">
                    <a:schemeClr val="accent6">
                      <a:tint val="37000"/>
                      <a:satMod val="300000"/>
                    </a:schemeClr>
                  </a:gs>
                  <a:gs pos="100000">
                    <a:schemeClr val="accent6">
                      <a:tint val="15000"/>
                      <a:satMod val="350000"/>
                    </a:schemeClr>
                  </a:gs>
                </a:gsLst>
                <a:lin ang="16200000" scaled="1"/>
              </a:gradFill>
              <a:ln w="9553" cap="flat" cmpd="sng" algn="ctr">
                <a:solidFill>
                  <a:schemeClr val="accent6">
                    <a:shade val="95000"/>
                    <a:satMod val="105000"/>
                  </a:scheme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</c:dPt>
          <c:dPt>
            <c:idx val="1"/>
            <c:bubble3D val="0"/>
          </c:dPt>
          <c:dPt>
            <c:idx val="2"/>
            <c:bubble3D val="0"/>
          </c:dPt>
          <c:dLbls>
            <c:dLbl>
              <c:idx val="0"/>
              <c:layout>
                <c:manualLayout>
                  <c:x val="-0.16918514116553052"/>
                  <c:y val="-0.16599475065616837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en-US" dirty="0" smtClean="0"/>
                      <a:t>6</a:t>
                    </a:r>
                    <a:r>
                      <a:rPr lang="ru-RU" dirty="0" smtClean="0"/>
                      <a:t>0</a:t>
                    </a:r>
                    <a:endParaRPr lang="en-US" dirty="0"/>
                  </a:p>
                </c:rich>
              </c:tx>
              <c:spPr/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.12343815513626839"/>
                  <c:y val="-0.12839295088113994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en-US" dirty="0" smtClean="0"/>
                      <a:t>2</a:t>
                    </a:r>
                    <a:r>
                      <a:rPr lang="ru-RU" dirty="0" smtClean="0"/>
                      <a:t>0</a:t>
                    </a:r>
                    <a:endParaRPr lang="en-US" dirty="0"/>
                  </a:p>
                </c:rich>
              </c:tx>
              <c:spPr/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8.4789998734435129E-2"/>
                  <c:y val="9.6358455193101059E-2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en-US" dirty="0" smtClean="0"/>
                      <a:t>18</a:t>
                    </a:r>
                    <a:endParaRPr lang="en-US" dirty="0"/>
                  </a:p>
                </c:rich>
              </c:tx>
              <c:spPr/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Лист1!$A$2:$A$4</c:f>
              <c:strCache>
                <c:ptCount val="3"/>
                <c:pt idx="0">
                  <c:v>Польза</c:v>
                </c:pt>
                <c:pt idx="1">
                  <c:v>Вред</c:v>
                </c:pt>
                <c:pt idx="2">
                  <c:v>Одинаково</c:v>
                </c:pt>
              </c:strCache>
            </c:strRef>
          </c:cat>
          <c:val>
            <c:numRef>
              <c:f>Лист1!$B$2:$B$4</c:f>
              <c:numCache>
                <c:formatCode>0.00%</c:formatCode>
                <c:ptCount val="3"/>
                <c:pt idx="0">
                  <c:v>0.61199999999999999</c:v>
                </c:pt>
                <c:pt idx="1">
                  <c:v>0.20399999999999999</c:v>
                </c:pt>
                <c:pt idx="2">
                  <c:v>0.184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75">
          <a:noFill/>
        </a:ln>
      </c:spPr>
    </c:plotArea>
    <c:legend>
      <c:legendPos val="t"/>
      <c:layout>
        <c:manualLayout>
          <c:xMode val="edge"/>
          <c:yMode val="edge"/>
          <c:x val="0.14779075029414426"/>
          <c:y val="2.7576552930883638E-2"/>
          <c:w val="0.76007723172534469"/>
          <c:h val="0.14598882831953697"/>
        </c:manualLayout>
      </c:layout>
      <c:overlay val="0"/>
      <c:txPr>
        <a:bodyPr/>
        <a:lstStyle/>
        <a:p>
          <a:pPr>
            <a:defRPr sz="1204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5"/>
      </a:pPr>
      <a:endParaRPr lang="ru-RU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8"/>
    </mc:Choice>
    <mc:Fallback>
      <c:style val="38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layout>
        <c:manualLayout>
          <c:xMode val="edge"/>
          <c:yMode val="edge"/>
          <c:x val="0.61735510520201364"/>
          <c:y val="0"/>
        </c:manualLayout>
      </c:layout>
      <c:overlay val="0"/>
      <c:txPr>
        <a:bodyPr/>
        <a:lstStyle/>
        <a:p>
          <a:pPr>
            <a:defRPr sz="1197"/>
          </a:pPr>
          <a:endParaRPr lang="ru-RU"/>
        </a:p>
      </c:txPr>
    </c:title>
    <c:autoTitleDeleted val="0"/>
    <c:view3D>
      <c:rotX val="15"/>
      <c:rotY val="20"/>
      <c:depthPercent val="10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5.1528051181102361E-2"/>
          <c:y val="0.20598534558180229"/>
          <c:w val="0.76091761535943137"/>
          <c:h val="0.67685076731956773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Плюсы социальных сетей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Общение не имеет границ</c:v>
                </c:pt>
                <c:pt idx="1">
                  <c:v>Возможность что-то узнать</c:v>
                </c:pt>
                <c:pt idx="2">
                  <c:v>Знакомства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42</c:v>
                </c:pt>
                <c:pt idx="1">
                  <c:v>26</c:v>
                </c:pt>
                <c:pt idx="2">
                  <c:v>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7064576"/>
        <c:axId val="35541760"/>
        <c:axId val="0"/>
      </c:bar3DChart>
      <c:catAx>
        <c:axId val="706457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048"/>
            </a:pPr>
            <a:endParaRPr lang="ru-RU"/>
          </a:p>
        </c:txPr>
        <c:crossAx val="35541760"/>
        <c:crosses val="autoZero"/>
        <c:auto val="1"/>
        <c:lblAlgn val="ctr"/>
        <c:lblOffset val="100"/>
        <c:noMultiLvlLbl val="0"/>
      </c:catAx>
      <c:valAx>
        <c:axId val="3554176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197"/>
            </a:pPr>
            <a:endParaRPr lang="ru-RU"/>
          </a:p>
        </c:txPr>
        <c:crossAx val="7064576"/>
        <c:crosses val="autoZero"/>
        <c:crossBetween val="between"/>
      </c:valAx>
      <c:spPr>
        <a:noFill/>
        <a:ln w="25341">
          <a:noFill/>
        </a:ln>
      </c:spPr>
    </c:plotArea>
    <c:plotVisOnly val="1"/>
    <c:dispBlanksAs val="gap"/>
    <c:showDLblsOverMax val="0"/>
  </c:chart>
  <c:txPr>
    <a:bodyPr/>
    <a:lstStyle/>
    <a:p>
      <a:pPr>
        <a:defRPr sz="1796"/>
      </a:pPr>
      <a:endParaRPr lang="ru-RU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3047317683420505E-2"/>
          <c:y val="5.5460417747182834E-2"/>
          <c:w val="0.55385751729978894"/>
          <c:h val="0.84870947469594726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bubble3D val="0"/>
          </c:dPt>
          <c:dPt>
            <c:idx val="1"/>
            <c:bubble3D val="0"/>
            <c:spPr>
              <a:gradFill rotWithShape="1">
                <a:gsLst>
                  <a:gs pos="0">
                    <a:schemeClr val="accent6">
                      <a:tint val="50000"/>
                      <a:satMod val="300000"/>
                    </a:schemeClr>
                  </a:gs>
                  <a:gs pos="35000">
                    <a:schemeClr val="accent6">
                      <a:tint val="37000"/>
                      <a:satMod val="300000"/>
                    </a:schemeClr>
                  </a:gs>
                  <a:gs pos="100000">
                    <a:schemeClr val="accent6">
                      <a:tint val="15000"/>
                      <a:satMod val="350000"/>
                    </a:schemeClr>
                  </a:gs>
                </a:gsLst>
                <a:lin ang="16200000" scaled="1"/>
              </a:gradFill>
              <a:ln w="9507" cap="flat" cmpd="sng" algn="ctr">
                <a:solidFill>
                  <a:schemeClr val="accent6">
                    <a:shade val="95000"/>
                    <a:satMod val="105000"/>
                  </a:scheme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</c:dPt>
          <c:dPt>
            <c:idx val="2"/>
            <c:bubble3D val="0"/>
          </c:dPt>
          <c:dLbls>
            <c:dLbl>
              <c:idx val="0"/>
              <c:layout>
                <c:manualLayout>
                  <c:x val="-8.3606238409388023E-2"/>
                  <c:y val="6.0315250648917504E-2"/>
                </c:manualLayout>
              </c:layout>
              <c:tx>
                <c:rich>
                  <a:bodyPr/>
                  <a:lstStyle/>
                  <a:p>
                    <a:r>
                      <a:rPr lang="en-US" sz="1397" dirty="0" smtClean="0"/>
                      <a:t>17</a:t>
                    </a:r>
                    <a:r>
                      <a:rPr lang="en-US" sz="2395" baseline="0" dirty="0" smtClean="0"/>
                      <a:t> </a:t>
                    </a:r>
                    <a:endParaRPr lang="en-US" sz="2400" dirty="0"/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0.13195975503062121"/>
                  <c:y val="-0.14352398843545591"/>
                </c:manualLayout>
              </c:layout>
              <c:tx>
                <c:rich>
                  <a:bodyPr/>
                  <a:lstStyle/>
                  <a:p>
                    <a:r>
                      <a:rPr lang="ru-RU" sz="1397" dirty="0" smtClean="0"/>
                      <a:t>19</a:t>
                    </a:r>
                    <a:endParaRPr lang="en-US" sz="1400" dirty="0"/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.1598081073199184"/>
                  <c:y val="-0.21171056663602353"/>
                </c:manualLayout>
              </c:layout>
              <c:tx>
                <c:rich>
                  <a:bodyPr/>
                  <a:lstStyle/>
                  <a:p>
                    <a:r>
                      <a:rPr lang="en-US" sz="1397" dirty="0" smtClean="0"/>
                      <a:t>6</a:t>
                    </a:r>
                    <a:r>
                      <a:rPr lang="ru-RU" sz="1397" dirty="0" smtClean="0"/>
                      <a:t>2</a:t>
                    </a:r>
                    <a:endParaRPr lang="en-US" sz="1400" dirty="0"/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397"/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Лист1!$A$2:$A$4</c:f>
              <c:strCache>
                <c:ptCount val="3"/>
                <c:pt idx="0">
                  <c:v>15-60 минут</c:v>
                </c:pt>
                <c:pt idx="1">
                  <c:v>6-10 часов</c:v>
                </c:pt>
                <c:pt idx="2">
                  <c:v>2-5 часов</c:v>
                </c:pt>
              </c:strCache>
            </c:strRef>
          </c:cat>
          <c:val>
            <c:numRef>
              <c:f>Лист1!$B$2:$B$4</c:f>
              <c:numCache>
                <c:formatCode>0.00%</c:formatCode>
                <c:ptCount val="3"/>
                <c:pt idx="0">
                  <c:v>0.17299999999999999</c:v>
                </c:pt>
                <c:pt idx="1">
                  <c:v>0.19400000000000001</c:v>
                </c:pt>
                <c:pt idx="2">
                  <c:v>0.63300000000000001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351">
          <a:noFill/>
        </a:ln>
      </c:spPr>
    </c:plotArea>
    <c:legend>
      <c:legendPos val="r"/>
      <c:layout/>
      <c:overlay val="0"/>
      <c:txPr>
        <a:bodyPr/>
        <a:lstStyle/>
        <a:p>
          <a:pPr>
            <a:defRPr sz="1198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797"/>
      </a:pPr>
      <a:endParaRPr lang="ru-RU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3.2605493148454796E-2"/>
          <c:y val="8.67864740951097E-2"/>
          <c:w val="0.52506128867023238"/>
          <c:h val="0.82156973547705447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351">
          <a:noFill/>
        </a:ln>
      </c:spPr>
    </c:plotArea>
    <c:legend>
      <c:legendPos val="r"/>
      <c:layout>
        <c:manualLayout>
          <c:xMode val="edge"/>
          <c:yMode val="edge"/>
          <c:x val="0.550038020948316"/>
          <c:y val="4.195054160888256E-3"/>
          <c:w val="0.44111293379994165"/>
          <c:h val="0.99580482264278369"/>
        </c:manualLayout>
      </c:layout>
      <c:overlay val="0"/>
      <c:txPr>
        <a:bodyPr/>
        <a:lstStyle/>
        <a:p>
          <a:pPr>
            <a:defRPr sz="1198" kern="800" baseline="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797"/>
      </a:pPr>
      <a:endParaRPr lang="ru-RU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3.2605493148454796E-2"/>
          <c:y val="8.67864740951097E-2"/>
          <c:w val="0.52506128867023238"/>
          <c:h val="0.8215697354770544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bubble3D val="0"/>
          </c:dPt>
          <c:dPt>
            <c:idx val="1"/>
            <c:bubble3D val="0"/>
            <c:spPr>
              <a:gradFill rotWithShape="1">
                <a:gsLst>
                  <a:gs pos="0">
                    <a:schemeClr val="accent6">
                      <a:tint val="50000"/>
                      <a:satMod val="300000"/>
                    </a:schemeClr>
                  </a:gs>
                  <a:gs pos="35000">
                    <a:schemeClr val="accent6">
                      <a:tint val="37000"/>
                      <a:satMod val="300000"/>
                    </a:schemeClr>
                  </a:gs>
                  <a:gs pos="100000">
                    <a:schemeClr val="accent6">
                      <a:tint val="15000"/>
                      <a:satMod val="350000"/>
                    </a:schemeClr>
                  </a:gs>
                </a:gsLst>
                <a:lin ang="16200000" scaled="1"/>
              </a:gradFill>
              <a:ln w="9507" cap="flat" cmpd="sng" algn="ctr">
                <a:solidFill>
                  <a:schemeClr val="accent6">
                    <a:shade val="95000"/>
                    <a:satMod val="105000"/>
                  </a:scheme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</c:dPt>
          <c:dPt>
            <c:idx val="2"/>
            <c:bubble3D val="0"/>
          </c:dPt>
          <c:dPt>
            <c:idx val="3"/>
            <c:bubble3D val="0"/>
          </c:dPt>
          <c:dPt>
            <c:idx val="4"/>
            <c:bubble3D val="0"/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sz="1397" smtClean="0"/>
                      <a:t>5</a:t>
                    </a:r>
                    <a:endParaRPr lang="en-US"/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z="1397" smtClean="0"/>
                      <a:t>1</a:t>
                    </a:r>
                    <a:r>
                      <a:rPr lang="ru-RU" smtClean="0"/>
                      <a:t>0</a:t>
                    </a:r>
                    <a:endParaRPr lang="en-US"/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0.10049106499050256"/>
                  <c:y val="-8.6688775134209764E-2"/>
                </c:manualLayout>
              </c:layout>
              <c:tx>
                <c:rich>
                  <a:bodyPr/>
                  <a:lstStyle/>
                  <a:p>
                    <a:r>
                      <a:rPr lang="en-US" sz="1397" smtClean="0"/>
                      <a:t>1</a:t>
                    </a:r>
                    <a:r>
                      <a:rPr lang="ru-RU" smtClean="0"/>
                      <a:t>3</a:t>
                    </a:r>
                    <a:endParaRPr lang="en-US"/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3.709065213002221E-2"/>
                  <c:y val="9.9186496715535023E-4"/>
                </c:manualLayout>
              </c:layout>
              <c:tx>
                <c:rich>
                  <a:bodyPr/>
                  <a:lstStyle/>
                  <a:p>
                    <a:r>
                      <a:rPr lang="ru-RU" sz="1397" smtClean="0"/>
                      <a:t>3</a:t>
                    </a:r>
                    <a:endParaRPr lang="en-US"/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0.10962846677132412"/>
                  <c:y val="-0.10906027675266347"/>
                </c:manualLayout>
              </c:layout>
              <c:tx>
                <c:rich>
                  <a:bodyPr/>
                  <a:lstStyle/>
                  <a:p>
                    <a:r>
                      <a:rPr lang="ru-RU" sz="1397" smtClean="0"/>
                      <a:t>4</a:t>
                    </a:r>
                    <a:r>
                      <a:rPr lang="ru-RU" smtClean="0"/>
                      <a:t>9</a:t>
                    </a:r>
                    <a:endParaRPr lang="en-US"/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397"/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Лист1!$A$2:$A$6</c:f>
              <c:strCache>
                <c:ptCount val="5"/>
                <c:pt idx="0">
                  <c:v>50-60 друзей</c:v>
                </c:pt>
                <c:pt idx="1">
                  <c:v>Всех</c:v>
                </c:pt>
                <c:pt idx="2">
                  <c:v>15-30 друзей</c:v>
                </c:pt>
                <c:pt idx="3">
                  <c:v>Максимум 2 друга</c:v>
                </c:pt>
                <c:pt idx="4">
                  <c:v>4-10 друзей</c:v>
                </c:pt>
              </c:strCache>
            </c:strRef>
          </c:cat>
          <c:val>
            <c:numRef>
              <c:f>Лист1!$B$2:$B$6</c:f>
              <c:numCache>
                <c:formatCode>0.00%</c:formatCode>
                <c:ptCount val="5"/>
                <c:pt idx="0">
                  <c:v>5.0999999999999997E-2</c:v>
                </c:pt>
                <c:pt idx="1">
                  <c:v>0.10199999999999999</c:v>
                </c:pt>
                <c:pt idx="2">
                  <c:v>0.13300000000000001</c:v>
                </c:pt>
                <c:pt idx="3" formatCode="0%">
                  <c:v>0.03</c:v>
                </c:pt>
                <c:pt idx="4" formatCode="0%">
                  <c:v>0.5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351">
          <a:noFill/>
        </a:ln>
      </c:spPr>
    </c:plotArea>
    <c:legend>
      <c:legendPos val="r"/>
      <c:layout>
        <c:manualLayout>
          <c:xMode val="edge"/>
          <c:yMode val="edge"/>
          <c:x val="0.55448854448271179"/>
          <c:y val="4.1951687907692799E-3"/>
          <c:w val="0.44111293379994165"/>
          <c:h val="0.99580482264278369"/>
        </c:manualLayout>
      </c:layout>
      <c:overlay val="0"/>
      <c:txPr>
        <a:bodyPr/>
        <a:lstStyle/>
        <a:p>
          <a:pPr>
            <a:defRPr sz="1198" kern="800" baseline="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797"/>
      </a:pPr>
      <a:endParaRPr lang="ru-RU"/>
    </a:p>
  </c:tx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8"/>
    </mc:Choice>
    <mc:Fallback>
      <c:style val="3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383562516422355"/>
          <c:y val="8.3680995723334387E-2"/>
          <c:w val="0.8596213845362356"/>
          <c:h val="0.49921870231337434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cat>
            <c:strRef>
              <c:f>Лист1!$A$2:$A$9</c:f>
              <c:strCache>
                <c:ptCount val="8"/>
                <c:pt idx="0">
                  <c:v>Слушать музыку</c:v>
                </c:pt>
                <c:pt idx="1">
                  <c:v>Не знаю</c:v>
                </c:pt>
                <c:pt idx="2">
                  <c:v>Учеба и дела по дому</c:v>
                </c:pt>
                <c:pt idx="3">
                  <c:v>Спать</c:v>
                </c:pt>
                <c:pt idx="4">
                  <c:v>Досуг</c:v>
                </c:pt>
                <c:pt idx="5">
                  <c:v>Смотреть TV</c:v>
                </c:pt>
                <c:pt idx="6">
                  <c:v>Читать</c:v>
                </c:pt>
                <c:pt idx="7">
                  <c:v>Гулять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2</c:v>
                </c:pt>
                <c:pt idx="1">
                  <c:v>5</c:v>
                </c:pt>
                <c:pt idx="2">
                  <c:v>9</c:v>
                </c:pt>
                <c:pt idx="3">
                  <c:v>10</c:v>
                </c:pt>
                <c:pt idx="4">
                  <c:v>15</c:v>
                </c:pt>
                <c:pt idx="5">
                  <c:v>19</c:v>
                </c:pt>
                <c:pt idx="6">
                  <c:v>20</c:v>
                </c:pt>
                <c:pt idx="7">
                  <c:v>47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5844480"/>
        <c:axId val="35846016"/>
        <c:axId val="0"/>
      </c:bar3DChart>
      <c:catAx>
        <c:axId val="358444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35846016"/>
        <c:crosses val="autoZero"/>
        <c:auto val="1"/>
        <c:lblAlgn val="ctr"/>
        <c:lblOffset val="100"/>
        <c:noMultiLvlLbl val="0"/>
      </c:catAx>
      <c:valAx>
        <c:axId val="3584601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5844480"/>
        <c:crosses val="autoZero"/>
        <c:crossBetween val="between"/>
      </c:valAx>
      <c:spPr>
        <a:noFill/>
        <a:ln w="25475">
          <a:noFill/>
        </a:ln>
      </c:spPr>
    </c:plotArea>
    <c:plotVisOnly val="1"/>
    <c:dispBlanksAs val="gap"/>
    <c:showDLblsOverMax val="0"/>
  </c:chart>
  <c:txPr>
    <a:bodyPr/>
    <a:lstStyle/>
    <a:p>
      <a:pPr>
        <a:defRPr sz="1204"/>
      </a:pPr>
      <a:endParaRPr lang="ru-RU"/>
    </a:p>
  </c:txPr>
  <c:externalData r:id="rId2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17.01.2016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17.01.2016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17.01.2016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17.01.2016</a:t>
            </a:fld>
            <a:endParaRPr lang="ru-RU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17.01.2016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17.01.2016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17.01.2016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17.01.2016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17.01.2016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17.01.2016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17.01.2016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17.01.2016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17.01.2016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17.01.2016</a:t>
            </a:fld>
            <a:endParaRPr lang="ru-RU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17.01.2016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17.01.2016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17.01.2016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17.01.2016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17.01.2016</a:t>
            </a:fld>
            <a:endParaRPr lang="ru-RU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17.01.2016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17.01.2016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17.01.2016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17.01.2016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17.01.2016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17.01.2016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17.01.2016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17.01.2016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B4C71EC6-210F-42DE-9C53-41977AD35B3D}" type="datetimeFigureOut">
              <a:rPr lang="ru-RU" smtClean="0"/>
              <a:t>17.01.2016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B4C71EC6-210F-42DE-9C53-41977AD35B3D}" type="datetimeFigureOut">
              <a:rPr lang="ru-RU" smtClean="0"/>
              <a:t>17.01.2016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B4C71EC6-210F-42DE-9C53-41977AD35B3D}" type="datetimeFigureOut">
              <a:rPr lang="ru-RU" smtClean="0"/>
              <a:t>17.01.2016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galleo.ru/articles/sw204" TargetMode="External"/><Relationship Id="rId2" Type="http://schemas.openxmlformats.org/officeDocument/2006/relationships/hyperlink" Target="http://omskpress.ru/news/25523/istoriya_razvitiya_sotsialnx_setey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vsozial.ru/publ/socialnye_seti/odnoklassniki/istorija_sozdanija_i_razvitija_odnoklassnikov/3-1-0-26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476672"/>
            <a:ext cx="7772400" cy="1470025"/>
          </a:xfrm>
        </p:spPr>
        <p:txBody>
          <a:bodyPr/>
          <a:lstStyle/>
          <a:p>
            <a:pPr algn="ctr"/>
            <a:r>
              <a:rPr lang="ru-RU" dirty="0" smtClean="0">
                <a:latin typeface="Comic Sans MS" pitchFamily="66" charset="0"/>
              </a:rPr>
              <a:t>Мир социальных сетей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07704" y="5286375"/>
            <a:ext cx="6400800" cy="1752600"/>
          </a:xfrm>
        </p:spPr>
        <p:txBody>
          <a:bodyPr/>
          <a:lstStyle/>
          <a:p>
            <a:pPr algn="r"/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7243" y="2060848"/>
            <a:ext cx="6134100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049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548680"/>
            <a:ext cx="7971224" cy="914400"/>
          </a:xfrm>
        </p:spPr>
        <p:txBody>
          <a:bodyPr/>
          <a:lstStyle/>
          <a:p>
            <a:pPr algn="ctr"/>
            <a:r>
              <a:rPr lang="ru-RU" dirty="0" smtClean="0">
                <a:latin typeface="Comic Sans MS" pitchFamily="66" charset="0"/>
              </a:rPr>
              <a:t>Плюсы социальных сетей</a:t>
            </a:r>
            <a:endParaRPr lang="ru-RU" dirty="0">
              <a:latin typeface="Comic Sans MS" pitchFamily="66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22223426"/>
              </p:ext>
            </p:extLst>
          </p:nvPr>
        </p:nvGraphicFramePr>
        <p:xfrm>
          <a:off x="539552" y="1484784"/>
          <a:ext cx="8064896" cy="50977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978194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691680" y="1844824"/>
            <a:ext cx="6096000" cy="3657599"/>
          </a:xfrm>
        </p:spPr>
        <p:txBody>
          <a:bodyPr/>
          <a:lstStyle/>
          <a:p>
            <a:pPr marL="18288" indent="0">
              <a:buNone/>
            </a:pPr>
            <a:r>
              <a:rPr lang="ru-RU" b="1" dirty="0" smtClean="0">
                <a:effectLst/>
                <a:latin typeface="Comic Sans MS" pitchFamily="66" charset="0"/>
              </a:rPr>
              <a:t>- время</a:t>
            </a:r>
            <a:r>
              <a:rPr lang="ru-RU" b="1" dirty="0">
                <a:effectLst/>
                <a:latin typeface="Comic Sans MS" pitchFamily="66" charset="0"/>
              </a:rPr>
              <a:t>, затрачиваемое нами на социальные </a:t>
            </a:r>
            <a:r>
              <a:rPr lang="ru-RU" b="1" dirty="0" smtClean="0">
                <a:effectLst/>
                <a:latin typeface="Comic Sans MS" pitchFamily="66" charset="0"/>
              </a:rPr>
              <a:t>сети;</a:t>
            </a:r>
          </a:p>
          <a:p>
            <a:pPr marL="18288" indent="0">
              <a:buNone/>
            </a:pPr>
            <a:r>
              <a:rPr lang="ru-RU" b="1" dirty="0" smtClean="0">
                <a:effectLst/>
                <a:latin typeface="Comic Sans MS" pitchFamily="66" charset="0"/>
              </a:rPr>
              <a:t>- вред психике;</a:t>
            </a:r>
          </a:p>
          <a:p>
            <a:pPr>
              <a:buFontTx/>
              <a:buChar char="-"/>
            </a:pPr>
            <a:r>
              <a:rPr lang="ru-RU" b="1" dirty="0" smtClean="0">
                <a:effectLst/>
                <a:latin typeface="Comic Sans MS" pitchFamily="66" charset="0"/>
              </a:rPr>
              <a:t>ухудшение здоровья;</a:t>
            </a:r>
          </a:p>
          <a:p>
            <a:pPr marL="18288" indent="0">
              <a:buNone/>
            </a:pPr>
            <a:r>
              <a:rPr lang="ru-RU" b="1" dirty="0" smtClean="0">
                <a:effectLst/>
                <a:latin typeface="Comic Sans MS" pitchFamily="66" charset="0"/>
              </a:rPr>
              <a:t>- </a:t>
            </a:r>
            <a:r>
              <a:rPr lang="ru-RU" b="1" dirty="0">
                <a:effectLst/>
                <a:latin typeface="Comic Sans MS" pitchFamily="66" charset="0"/>
              </a:rPr>
              <a:t>ф</a:t>
            </a:r>
            <a:r>
              <a:rPr lang="ru-RU" b="1" dirty="0" smtClean="0">
                <a:effectLst/>
                <a:latin typeface="Comic Sans MS" pitchFamily="66" charset="0"/>
              </a:rPr>
              <a:t>ормирование интернет-зависимости</a:t>
            </a:r>
          </a:p>
          <a:p>
            <a:pPr>
              <a:buFontTx/>
              <a:buChar char="-"/>
            </a:pPr>
            <a:endParaRPr lang="ru-RU" b="1" dirty="0" smtClean="0">
              <a:effectLst/>
            </a:endParaRPr>
          </a:p>
          <a:p>
            <a:pPr marL="18288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692696"/>
            <a:ext cx="8280920" cy="914400"/>
          </a:xfrm>
        </p:spPr>
        <p:txBody>
          <a:bodyPr/>
          <a:lstStyle/>
          <a:p>
            <a:pPr algn="ctr"/>
            <a:r>
              <a:rPr lang="ru-RU" dirty="0" smtClean="0">
                <a:latin typeface="Comic Sans MS" pitchFamily="66" charset="0"/>
              </a:rPr>
              <a:t>Минусы социальных сетей:</a:t>
            </a:r>
            <a:endParaRPr lang="ru-RU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2072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0" y="1556792"/>
            <a:ext cx="9144000" cy="5301208"/>
          </a:xfrm>
        </p:spPr>
        <p:txBody>
          <a:bodyPr/>
          <a:lstStyle/>
          <a:p>
            <a:pPr marL="18288" indent="0" algn="ctr">
              <a:buNone/>
            </a:pPr>
            <a:r>
              <a:rPr lang="ru-RU" sz="2400" dirty="0">
                <a:effectLst/>
                <a:latin typeface="Comic Sans MS" pitchFamily="66" charset="0"/>
              </a:rPr>
              <a:t>Вопрос: «Сколько времени вы проводите в социальных сетях</a:t>
            </a:r>
            <a:r>
              <a:rPr lang="ru-RU" sz="2400" dirty="0" smtClean="0">
                <a:effectLst/>
                <a:latin typeface="Comic Sans MS" pitchFamily="66" charset="0"/>
              </a:rPr>
              <a:t>?»</a:t>
            </a:r>
          </a:p>
          <a:p>
            <a:pPr marL="18288" indent="0">
              <a:buNone/>
            </a:pPr>
            <a:endParaRPr lang="ru-RU" dirty="0">
              <a:effectLst/>
            </a:endParaRPr>
          </a:p>
          <a:p>
            <a:pPr marL="18288" indent="0">
              <a:buNone/>
            </a:pPr>
            <a:endParaRPr lang="ru-RU" dirty="0" smtClean="0">
              <a:effectLst/>
            </a:endParaRPr>
          </a:p>
          <a:p>
            <a:pPr marL="18288" indent="0">
              <a:buNone/>
            </a:pPr>
            <a:endParaRPr lang="ru-RU" dirty="0">
              <a:effectLst/>
            </a:endParaRPr>
          </a:p>
          <a:p>
            <a:pPr marL="18288" indent="0">
              <a:buNone/>
            </a:pPr>
            <a:endParaRPr lang="ru-RU" dirty="0" smtClean="0">
              <a:effectLst/>
            </a:endParaRPr>
          </a:p>
          <a:p>
            <a:pPr marL="18288" indent="0">
              <a:buNone/>
            </a:pPr>
            <a:endParaRPr lang="ru-RU" dirty="0">
              <a:effectLst/>
            </a:endParaRPr>
          </a:p>
          <a:p>
            <a:pPr marL="18288" indent="0">
              <a:buNone/>
            </a:pPr>
            <a:endParaRPr lang="ru-RU" dirty="0" smtClean="0">
              <a:effectLst/>
            </a:endParaRPr>
          </a:p>
          <a:p>
            <a:pPr marL="18288" indent="0">
              <a:buNone/>
            </a:pPr>
            <a:endParaRPr lang="ru-RU" dirty="0">
              <a:effectLst/>
            </a:endParaRPr>
          </a:p>
          <a:p>
            <a:pPr marL="18288" indent="0">
              <a:buNone/>
            </a:pPr>
            <a:endParaRPr lang="ru-RU" dirty="0" smtClean="0">
              <a:effectLst/>
            </a:endParaRPr>
          </a:p>
          <a:p>
            <a:pPr marL="18288" indent="0">
              <a:buNone/>
            </a:pPr>
            <a:endParaRPr lang="ru-RU" dirty="0">
              <a:effectLst/>
            </a:endParaRPr>
          </a:p>
          <a:p>
            <a:pPr marL="18288" indent="0">
              <a:buNone/>
            </a:pPr>
            <a:endParaRPr lang="ru-RU" dirty="0" smtClean="0">
              <a:effectLst/>
            </a:endParaRPr>
          </a:p>
          <a:p>
            <a:pPr marL="18288" indent="0">
              <a:buNone/>
            </a:pPr>
            <a:endParaRPr lang="ru-RU" dirty="0">
              <a:effectLst/>
            </a:endParaRPr>
          </a:p>
          <a:p>
            <a:pPr marL="18288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27584" y="548680"/>
            <a:ext cx="7543800" cy="914400"/>
          </a:xfrm>
        </p:spPr>
        <p:txBody>
          <a:bodyPr/>
          <a:lstStyle/>
          <a:p>
            <a:pPr algn="ctr"/>
            <a:r>
              <a:rPr lang="ru-RU" b="1" dirty="0" smtClean="0">
                <a:latin typeface="Comic Sans MS" pitchFamily="66" charset="0"/>
              </a:rPr>
              <a:t>Результаты исследований:</a:t>
            </a:r>
            <a:endParaRPr lang="ru-RU" b="1" dirty="0">
              <a:latin typeface="Comic Sans MS" pitchFamily="66" charset="0"/>
            </a:endParaRPr>
          </a:p>
        </p:txBody>
      </p:sp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03483800"/>
              </p:ext>
            </p:extLst>
          </p:nvPr>
        </p:nvGraphicFramePr>
        <p:xfrm>
          <a:off x="7438" y="2708920"/>
          <a:ext cx="8741026" cy="36724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43158539"/>
              </p:ext>
            </p:extLst>
          </p:nvPr>
        </p:nvGraphicFramePr>
        <p:xfrm>
          <a:off x="4765306" y="2492896"/>
          <a:ext cx="4355976" cy="28863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116795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9512" y="188641"/>
            <a:ext cx="8784976" cy="6408712"/>
          </a:xfrm>
        </p:spPr>
        <p:txBody>
          <a:bodyPr/>
          <a:lstStyle/>
          <a:p>
            <a:pPr algn="ctr"/>
            <a:r>
              <a:rPr lang="ru-RU" sz="4000" b="1" dirty="0">
                <a:effectLst/>
              </a:rPr>
              <a:t>«Сколько зарегистрированных у вас в  социальных сетях друзей вы считаете настоящим другом?» </a:t>
            </a:r>
            <a:endParaRPr lang="ru-RU" sz="4000" b="1" dirty="0" smtClean="0">
              <a:effectLst/>
            </a:endParaRPr>
          </a:p>
          <a:p>
            <a:pPr algn="ctr"/>
            <a:endParaRPr lang="ru-RU" b="1" dirty="0" smtClean="0">
              <a:effectLst/>
            </a:endParaRPr>
          </a:p>
          <a:p>
            <a:endParaRPr lang="ru-RU" dirty="0">
              <a:effectLst/>
            </a:endParaRPr>
          </a:p>
          <a:p>
            <a:endParaRPr lang="ru-RU" dirty="0" smtClean="0">
              <a:effectLst/>
            </a:endParaRPr>
          </a:p>
          <a:p>
            <a:endParaRPr lang="ru-RU" dirty="0">
              <a:effectLst/>
            </a:endParaRPr>
          </a:p>
          <a:p>
            <a:endParaRPr lang="ru-RU" dirty="0" smtClean="0">
              <a:effectLst/>
            </a:endParaRPr>
          </a:p>
          <a:p>
            <a:endParaRPr lang="ru-RU" dirty="0">
              <a:effectLst/>
            </a:endParaRPr>
          </a:p>
          <a:p>
            <a:endParaRPr lang="ru-RU" dirty="0" smtClean="0">
              <a:effectLst/>
            </a:endParaRPr>
          </a:p>
          <a:p>
            <a:endParaRPr lang="ru-RU" dirty="0">
              <a:effectLst/>
            </a:endParaRPr>
          </a:p>
          <a:p>
            <a:endParaRPr lang="ru-RU" dirty="0" smtClean="0">
              <a:effectLst/>
            </a:endParaRPr>
          </a:p>
          <a:p>
            <a:endParaRPr lang="ru-RU" dirty="0">
              <a:effectLst/>
            </a:endParaRPr>
          </a:p>
          <a:p>
            <a:endParaRPr lang="ru-RU" dirty="0" smtClean="0">
              <a:effectLst/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57965908"/>
              </p:ext>
            </p:extLst>
          </p:nvPr>
        </p:nvGraphicFramePr>
        <p:xfrm>
          <a:off x="899592" y="1817440"/>
          <a:ext cx="7776864" cy="50405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541414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0" y="685801"/>
            <a:ext cx="9144000" cy="6172199"/>
          </a:xfrm>
        </p:spPr>
        <p:txBody>
          <a:bodyPr/>
          <a:lstStyle/>
          <a:p>
            <a:pPr marL="18288" indent="0" algn="ctr">
              <a:buNone/>
            </a:pPr>
            <a:r>
              <a:rPr lang="ru-RU" sz="4000" b="1" dirty="0" smtClean="0">
                <a:effectLst/>
                <a:latin typeface="Comic Sans MS" pitchFamily="66" charset="0"/>
              </a:rPr>
              <a:t>«Как </a:t>
            </a:r>
            <a:r>
              <a:rPr lang="ru-RU" sz="4000" b="1">
                <a:effectLst/>
                <a:latin typeface="Comic Sans MS" pitchFamily="66" charset="0"/>
              </a:rPr>
              <a:t>бы </a:t>
            </a:r>
            <a:r>
              <a:rPr lang="ru-RU" sz="4000" b="1" smtClean="0">
                <a:effectLst/>
                <a:latin typeface="Comic Sans MS" pitchFamily="66" charset="0"/>
              </a:rPr>
              <a:t>вы провели </a:t>
            </a:r>
            <a:r>
              <a:rPr lang="ru-RU" sz="4000" b="1" dirty="0">
                <a:effectLst/>
                <a:latin typeface="Comic Sans MS" pitchFamily="66" charset="0"/>
              </a:rPr>
              <a:t>свое свободное время, если бы отключили </a:t>
            </a:r>
            <a:r>
              <a:rPr lang="ru-RU" sz="4000" b="1" dirty="0" smtClean="0">
                <a:effectLst/>
                <a:latin typeface="Comic Sans MS" pitchFamily="66" charset="0"/>
              </a:rPr>
              <a:t>интернет?»</a:t>
            </a:r>
          </a:p>
          <a:p>
            <a:pPr marL="18288" indent="0" algn="ctr">
              <a:buNone/>
            </a:pPr>
            <a:endParaRPr lang="ru-RU" b="1" dirty="0">
              <a:effectLst/>
            </a:endParaRPr>
          </a:p>
          <a:p>
            <a:pPr marL="18288" indent="0" algn="ctr">
              <a:buNone/>
            </a:pPr>
            <a:endParaRPr lang="ru-RU" b="1" dirty="0" smtClean="0">
              <a:effectLst/>
            </a:endParaRPr>
          </a:p>
          <a:p>
            <a:pPr marL="18288" indent="0" algn="ctr">
              <a:buNone/>
            </a:pPr>
            <a:endParaRPr lang="ru-RU" b="1" dirty="0">
              <a:effectLst/>
            </a:endParaRPr>
          </a:p>
          <a:p>
            <a:pPr marL="18288" indent="0" algn="ctr">
              <a:buNone/>
            </a:pPr>
            <a:endParaRPr lang="ru-RU" b="1" dirty="0" smtClean="0">
              <a:effectLst/>
            </a:endParaRPr>
          </a:p>
          <a:p>
            <a:pPr marL="18288" indent="0" algn="ctr">
              <a:buNone/>
            </a:pPr>
            <a:endParaRPr lang="ru-RU" b="1" dirty="0" smtClean="0">
              <a:effectLst/>
            </a:endParaRPr>
          </a:p>
          <a:p>
            <a:pPr marL="18288" indent="0" algn="ctr">
              <a:buNone/>
            </a:pPr>
            <a:endParaRPr lang="ru-RU" b="1" dirty="0">
              <a:effectLst/>
            </a:endParaRPr>
          </a:p>
          <a:p>
            <a:pPr marL="18288" indent="0" algn="ctr">
              <a:buNone/>
            </a:pPr>
            <a:endParaRPr lang="ru-RU" b="1" dirty="0" smtClean="0">
              <a:effectLst/>
            </a:endParaRPr>
          </a:p>
          <a:p>
            <a:pPr marL="18288" indent="0" algn="ctr">
              <a:buNone/>
            </a:pPr>
            <a:endParaRPr lang="ru-RU" b="1" dirty="0">
              <a:effectLst/>
            </a:endParaRPr>
          </a:p>
          <a:p>
            <a:pPr marL="18288" indent="0" algn="ctr">
              <a:buNone/>
            </a:pPr>
            <a:endParaRPr lang="ru-RU" b="1" dirty="0" smtClean="0">
              <a:effectLst/>
            </a:endParaRPr>
          </a:p>
          <a:p>
            <a:pPr marL="18288" indent="0" algn="ctr">
              <a:buNone/>
            </a:pPr>
            <a:endParaRPr lang="ru-RU" b="1" dirty="0">
              <a:effectLst/>
            </a:endParaRPr>
          </a:p>
          <a:p>
            <a:pPr marL="18288" indent="0" algn="ctr">
              <a:buNone/>
            </a:pPr>
            <a:endParaRPr lang="ru-RU" b="1" dirty="0" smtClean="0">
              <a:effectLst/>
            </a:endParaRPr>
          </a:p>
          <a:p>
            <a:pPr marL="18288" indent="0" algn="ctr">
              <a:buNone/>
            </a:pPr>
            <a:endParaRPr lang="ru-RU" b="1" dirty="0">
              <a:effectLst/>
            </a:endParaRPr>
          </a:p>
          <a:p>
            <a:pPr marL="18288" indent="0" algn="ctr">
              <a:buNone/>
            </a:pPr>
            <a:endParaRPr lang="ru-RU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Диаграмма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5791178"/>
              </p:ext>
            </p:extLst>
          </p:nvPr>
        </p:nvGraphicFramePr>
        <p:xfrm>
          <a:off x="1043608" y="2276872"/>
          <a:ext cx="6048672" cy="44336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35348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0" y="116632"/>
            <a:ext cx="9144000" cy="6741368"/>
          </a:xfrm>
        </p:spPr>
        <p:txBody>
          <a:bodyPr>
            <a:normAutofit fontScale="55000" lnSpcReduction="20000"/>
          </a:bodyPr>
          <a:lstStyle/>
          <a:p>
            <a:pPr marL="18288" indent="0" algn="ctr">
              <a:buNone/>
            </a:pPr>
            <a:r>
              <a:rPr lang="ru-RU" sz="3100" b="1" dirty="0">
                <a:effectLst/>
                <a:latin typeface="Comic Sans MS" pitchFamily="66" charset="0"/>
              </a:rPr>
              <a:t>Список источников и литературы</a:t>
            </a:r>
            <a:endParaRPr lang="ru-RU" sz="3100" dirty="0">
              <a:effectLst/>
              <a:latin typeface="Comic Sans MS" pitchFamily="66" charset="0"/>
            </a:endParaRPr>
          </a:p>
          <a:p>
            <a:pPr marL="18288" indent="0" algn="just">
              <a:buNone/>
            </a:pPr>
            <a:r>
              <a:rPr lang="ru-RU" sz="3100" dirty="0">
                <a:effectLst/>
                <a:latin typeface="Comic Sans MS" pitchFamily="66" charset="0"/>
              </a:rPr>
              <a:t>1. </a:t>
            </a:r>
            <a:r>
              <a:rPr lang="ru-RU" sz="3100" dirty="0" err="1">
                <a:effectLst/>
                <a:latin typeface="Comic Sans MS" pitchFamily="66" charset="0"/>
              </a:rPr>
              <a:t>Webtexts</a:t>
            </a:r>
            <a:r>
              <a:rPr lang="ru-RU" sz="3100" dirty="0">
                <a:effectLst/>
                <a:latin typeface="Comic Sans MS" pitchFamily="66" charset="0"/>
              </a:rPr>
              <a:t> [электронный ресурс]/ Польза социальных сетей – в чем суть. – </a:t>
            </a:r>
            <a:r>
              <a:rPr lang="ru-RU" sz="3100" dirty="0" err="1">
                <a:effectLst/>
                <a:latin typeface="Comic Sans MS" pitchFamily="66" charset="0"/>
              </a:rPr>
              <a:t>Изд</a:t>
            </a:r>
            <a:r>
              <a:rPr lang="ru-RU" sz="3100" dirty="0">
                <a:effectLst/>
                <a:latin typeface="Comic Sans MS" pitchFamily="66" charset="0"/>
              </a:rPr>
              <a:t>: Контент-издательство. – Режим доступа: http://www.texts.com.ua/go/ru/article--ResourceID--9529--category--travel--page.html, свободный.</a:t>
            </a:r>
          </a:p>
          <a:p>
            <a:pPr marL="18288" indent="0" algn="just">
              <a:buNone/>
            </a:pPr>
            <a:r>
              <a:rPr lang="ru-RU" sz="3100" dirty="0">
                <a:effectLst/>
                <a:latin typeface="Comic Sans MS" pitchFamily="66" charset="0"/>
              </a:rPr>
              <a:t>2. Все о социальных сетях [электронный ресурс]/ Большой доклад о социальных сетях. – Режим доступа: http://vseseti.wordpress.com, свободный.</a:t>
            </a:r>
          </a:p>
          <a:p>
            <a:pPr marL="18288" indent="0" algn="just">
              <a:buNone/>
            </a:pPr>
            <a:r>
              <a:rPr lang="ru-RU" sz="3100" dirty="0">
                <a:effectLst/>
                <a:latin typeface="Comic Sans MS" pitchFamily="66" charset="0"/>
              </a:rPr>
              <a:t>3. </a:t>
            </a:r>
            <a:r>
              <a:rPr lang="ru-RU" sz="3100" dirty="0" err="1">
                <a:effectLst/>
                <a:latin typeface="Comic Sans MS" pitchFamily="66" charset="0"/>
              </a:rPr>
              <a:t>Хабрахабр</a:t>
            </a:r>
            <a:r>
              <a:rPr lang="ru-RU" sz="3100" dirty="0">
                <a:effectLst/>
                <a:latin typeface="Comic Sans MS" pitchFamily="66" charset="0"/>
              </a:rPr>
              <a:t> [электронный ресурс]/ Социальные сети. Перспективы развития и способы монетизации. – Режим доступа: http://habrahabr.ru/blogs/social_networks/22811/, свободный.</a:t>
            </a:r>
          </a:p>
          <a:p>
            <a:pPr marL="18288" indent="0" algn="just">
              <a:buNone/>
            </a:pPr>
            <a:r>
              <a:rPr lang="ru-RU" sz="3100" dirty="0">
                <a:effectLst/>
                <a:latin typeface="Comic Sans MS" pitchFamily="66" charset="0"/>
              </a:rPr>
              <a:t>4. Центр информационных коммуникаций [электронный ресурс]/ Общение в социальных сетях вредит здоровью. – Режим доступа: http://www.commcenter.ru/mmedia/articles/2009_02_26_02.html, свободный.</a:t>
            </a:r>
          </a:p>
          <a:p>
            <a:pPr marL="18288" indent="0" algn="just">
              <a:buNone/>
            </a:pPr>
            <a:r>
              <a:rPr lang="ru-RU" sz="3100" dirty="0">
                <a:effectLst/>
                <a:latin typeface="Comic Sans MS" pitchFamily="66" charset="0"/>
              </a:rPr>
              <a:t>5. </a:t>
            </a:r>
            <a:r>
              <a:rPr lang="ru-RU" sz="3100" dirty="0" err="1">
                <a:effectLst/>
                <a:latin typeface="Comic Sans MS" pitchFamily="66" charset="0"/>
              </a:rPr>
              <a:t>Викепедия</a:t>
            </a:r>
            <a:r>
              <a:rPr lang="ru-RU" sz="3100" dirty="0">
                <a:effectLst/>
                <a:latin typeface="Comic Sans MS" pitchFamily="66" charset="0"/>
              </a:rPr>
              <a:t> [электронный ресурс]/ Социальные сети. – Режим доступа: http://ru.wikipedia.org/, свободный.</a:t>
            </a:r>
          </a:p>
          <a:p>
            <a:pPr marL="18288" indent="0" algn="just">
              <a:buNone/>
            </a:pPr>
            <a:r>
              <a:rPr lang="ru-RU" sz="3100" dirty="0">
                <a:effectLst/>
                <a:latin typeface="Comic Sans MS" pitchFamily="66" charset="0"/>
              </a:rPr>
              <a:t>6. Социальные сети от А до Я [электронный ресурс]/ Больше времени на общение. – Режим доступа: http://www.social-networking.ru/papers/36/, свободный.</a:t>
            </a:r>
          </a:p>
          <a:p>
            <a:pPr marL="18288" indent="0" algn="just">
              <a:buNone/>
            </a:pPr>
            <a:r>
              <a:rPr lang="ru-RU" sz="3100" dirty="0">
                <a:effectLst/>
                <a:latin typeface="Comic Sans MS" pitchFamily="66" charset="0"/>
              </a:rPr>
              <a:t>7. Bigness.ru [электронный ресурс]/ Социальные сети: пожиратели времени или полезные ресурсы. – Режим доступа: http://www.bigness.ru/articles/2008-12-09/internet/5373, свободный.</a:t>
            </a:r>
          </a:p>
          <a:p>
            <a:pPr marL="18288" indent="0" algn="just">
              <a:buNone/>
            </a:pPr>
            <a:r>
              <a:rPr lang="ru-RU" sz="3100" dirty="0">
                <a:effectLst/>
                <a:latin typeface="Comic Sans MS" pitchFamily="66" charset="0"/>
              </a:rPr>
              <a:t>8.История развития социальных сетей [электронный ресурс]/  Социальные сети. – Режим доступа: </a:t>
            </a:r>
            <a:r>
              <a:rPr lang="ru-RU" sz="3100" dirty="0">
                <a:effectLst/>
                <a:latin typeface="Comic Sans MS" pitchFamily="66" charset="0"/>
                <a:hlinkClick r:id="rId2"/>
              </a:rPr>
              <a:t>http://omskpress.ru/news/25523/istoriya_razvitiya_sotsialnx_setey/</a:t>
            </a:r>
            <a:r>
              <a:rPr lang="ru-RU" sz="3100" dirty="0">
                <a:effectLst/>
                <a:latin typeface="Comic Sans MS" pitchFamily="66" charset="0"/>
              </a:rPr>
              <a:t>, свободный.</a:t>
            </a:r>
          </a:p>
          <a:p>
            <a:pPr marL="18288" indent="0" algn="just">
              <a:buNone/>
            </a:pPr>
            <a:r>
              <a:rPr lang="ru-RU" sz="3100" dirty="0">
                <a:effectLst/>
                <a:latin typeface="Comic Sans MS" pitchFamily="66" charset="0"/>
              </a:rPr>
              <a:t>9. История развития социальных сетей [электронный ресурс]/  Социальные сети. – Режим доступа:  </a:t>
            </a:r>
            <a:r>
              <a:rPr lang="ru-RU" sz="3100" dirty="0">
                <a:effectLst/>
                <a:latin typeface="Comic Sans MS" pitchFamily="66" charset="0"/>
                <a:hlinkClick r:id="rId3"/>
              </a:rPr>
              <a:t>http://galleo.ru/articles/sw204</a:t>
            </a:r>
            <a:endParaRPr lang="ru-RU" sz="3100" dirty="0">
              <a:effectLst/>
              <a:latin typeface="Comic Sans MS" pitchFamily="66" charset="0"/>
            </a:endParaRPr>
          </a:p>
          <a:p>
            <a:pPr marL="18288" indent="0" algn="just">
              <a:buNone/>
            </a:pPr>
            <a:r>
              <a:rPr lang="ru-RU" sz="3100" dirty="0">
                <a:effectLst/>
                <a:latin typeface="Comic Sans MS" pitchFamily="66" charset="0"/>
              </a:rPr>
              <a:t>10. История развития социальных сетей [электронный ресурс]/  Социальные сети. – Режим доступа: </a:t>
            </a:r>
            <a:r>
              <a:rPr lang="ru-RU" sz="3100" dirty="0">
                <a:effectLst/>
                <a:latin typeface="Comic Sans MS" pitchFamily="66" charset="0"/>
                <a:hlinkClick r:id="rId4"/>
              </a:rPr>
              <a:t>http://www.vsozial.ru/publ/socialnye_seti/odnoklassniki/istorija_sozdanija_i_razvitija_odnoklassnikov/3-1-0-26</a:t>
            </a:r>
            <a:endParaRPr lang="ru-RU" sz="3100" dirty="0">
              <a:effectLst/>
              <a:latin typeface="Comic Sans MS" pitchFamily="66" charset="0"/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9167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40768"/>
            <a:ext cx="4876800" cy="365760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76056" y="1196752"/>
            <a:ext cx="3888432" cy="4032448"/>
          </a:xfrm>
        </p:spPr>
        <p:txBody>
          <a:bodyPr/>
          <a:lstStyle/>
          <a:p>
            <a:pPr algn="ctr"/>
            <a:r>
              <a:rPr lang="ru-RU" sz="4800" dirty="0" smtClean="0">
                <a:latin typeface="Comic Sans MS" pitchFamily="66" charset="0"/>
              </a:rPr>
              <a:t>Артём </a:t>
            </a:r>
            <a:r>
              <a:rPr lang="ru-RU" sz="4800" dirty="0" err="1" smtClean="0">
                <a:latin typeface="Comic Sans MS" pitchFamily="66" charset="0"/>
              </a:rPr>
              <a:t>Чибарчиков</a:t>
            </a:r>
            <a:r>
              <a:rPr lang="ru-RU" sz="4800" dirty="0" smtClean="0">
                <a:latin typeface="Comic Sans MS" pitchFamily="66" charset="0"/>
              </a:rPr>
              <a:t/>
            </a:r>
            <a:br>
              <a:rPr lang="ru-RU" sz="4800" dirty="0" smtClean="0">
                <a:latin typeface="Comic Sans MS" pitchFamily="66" charset="0"/>
              </a:rPr>
            </a:br>
            <a:r>
              <a:rPr lang="ru-RU" sz="4800" dirty="0" smtClean="0">
                <a:latin typeface="Comic Sans MS" pitchFamily="66" charset="0"/>
              </a:rPr>
              <a:t>4 «А» класс</a:t>
            </a:r>
            <a:br>
              <a:rPr lang="ru-RU" sz="4800" dirty="0" smtClean="0">
                <a:latin typeface="Comic Sans MS" pitchFamily="66" charset="0"/>
              </a:rPr>
            </a:br>
            <a:r>
              <a:rPr lang="ru-RU" sz="4800" dirty="0" smtClean="0">
                <a:latin typeface="Comic Sans MS" pitchFamily="66" charset="0"/>
              </a:rPr>
              <a:t>МОАУ «СОШ №10»</a:t>
            </a:r>
            <a:endParaRPr lang="ru-RU" sz="48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9404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40768"/>
            <a:ext cx="4876800" cy="365760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76056" y="1196752"/>
            <a:ext cx="3888432" cy="4032448"/>
          </a:xfrm>
        </p:spPr>
        <p:txBody>
          <a:bodyPr/>
          <a:lstStyle/>
          <a:p>
            <a:pPr algn="ctr"/>
            <a:r>
              <a:rPr lang="ru-RU" sz="4800" dirty="0" smtClean="0">
                <a:latin typeface="Comic Sans MS" pitchFamily="66" charset="0"/>
              </a:rPr>
              <a:t>Артём </a:t>
            </a:r>
            <a:r>
              <a:rPr lang="ru-RU" sz="4800" dirty="0" err="1" smtClean="0">
                <a:latin typeface="Comic Sans MS" pitchFamily="66" charset="0"/>
              </a:rPr>
              <a:t>Чибарчиков</a:t>
            </a:r>
            <a:r>
              <a:rPr lang="ru-RU" sz="4800" dirty="0" smtClean="0">
                <a:latin typeface="Comic Sans MS" pitchFamily="66" charset="0"/>
              </a:rPr>
              <a:t/>
            </a:r>
            <a:br>
              <a:rPr lang="ru-RU" sz="4800" dirty="0" smtClean="0">
                <a:latin typeface="Comic Sans MS" pitchFamily="66" charset="0"/>
              </a:rPr>
            </a:br>
            <a:r>
              <a:rPr lang="ru-RU" sz="4800" dirty="0" smtClean="0">
                <a:latin typeface="Comic Sans MS" pitchFamily="66" charset="0"/>
              </a:rPr>
              <a:t>4 «А» класс</a:t>
            </a:r>
            <a:br>
              <a:rPr lang="ru-RU" sz="4800" dirty="0" smtClean="0">
                <a:latin typeface="Comic Sans MS" pitchFamily="66" charset="0"/>
              </a:rPr>
            </a:br>
            <a:r>
              <a:rPr lang="ru-RU" sz="4800" dirty="0" smtClean="0">
                <a:latin typeface="Comic Sans MS" pitchFamily="66" charset="0"/>
              </a:rPr>
              <a:t>МОАУ «СОШ №10»</a:t>
            </a:r>
            <a:endParaRPr lang="ru-RU" sz="48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413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971600" y="1484784"/>
            <a:ext cx="7248128" cy="4320480"/>
          </a:xfrm>
        </p:spPr>
        <p:txBody>
          <a:bodyPr>
            <a:normAutofit fontScale="77500" lnSpcReduction="20000"/>
          </a:bodyPr>
          <a:lstStyle/>
          <a:p>
            <a:pPr lvl="0">
              <a:buFont typeface="Arial" pitchFamily="34" charset="0"/>
              <a:buChar char="•"/>
            </a:pPr>
            <a:r>
              <a:rPr lang="ru-RU" sz="3600" dirty="0" smtClean="0">
                <a:effectLst/>
                <a:latin typeface="Comic Sans MS" pitchFamily="66" charset="0"/>
              </a:rPr>
              <a:t>Введение</a:t>
            </a:r>
          </a:p>
          <a:p>
            <a:pPr lvl="0">
              <a:buFont typeface="Arial" pitchFamily="34" charset="0"/>
              <a:buChar char="•"/>
            </a:pPr>
            <a:r>
              <a:rPr lang="ru-RU" sz="3600" dirty="0" smtClean="0">
                <a:effectLst/>
                <a:latin typeface="Comic Sans MS" pitchFamily="66" charset="0"/>
              </a:rPr>
              <a:t>История </a:t>
            </a:r>
            <a:r>
              <a:rPr lang="ru-RU" sz="3600" dirty="0">
                <a:effectLst/>
                <a:latin typeface="Comic Sans MS" pitchFamily="66" charset="0"/>
              </a:rPr>
              <a:t>развития социальных </a:t>
            </a:r>
            <a:r>
              <a:rPr lang="ru-RU" sz="3600" dirty="0" smtClean="0">
                <a:effectLst/>
                <a:latin typeface="Comic Sans MS" pitchFamily="66" charset="0"/>
              </a:rPr>
              <a:t>сетей</a:t>
            </a:r>
          </a:p>
          <a:p>
            <a:pPr lvl="0">
              <a:buFont typeface="Arial" pitchFamily="34" charset="0"/>
              <a:buChar char="•"/>
            </a:pPr>
            <a:r>
              <a:rPr lang="ru-RU" sz="3600" dirty="0" smtClean="0">
                <a:effectLst/>
                <a:latin typeface="Comic Sans MS" pitchFamily="66" charset="0"/>
              </a:rPr>
              <a:t>Российские </a:t>
            </a:r>
            <a:r>
              <a:rPr lang="ru-RU" sz="3600" dirty="0">
                <a:effectLst/>
                <a:latin typeface="Comic Sans MS" pitchFamily="66" charset="0"/>
              </a:rPr>
              <a:t>аналоги социальных </a:t>
            </a:r>
            <a:r>
              <a:rPr lang="ru-RU" sz="3600" dirty="0" smtClean="0">
                <a:effectLst/>
                <a:latin typeface="Comic Sans MS" pitchFamily="66" charset="0"/>
              </a:rPr>
              <a:t>сетей</a:t>
            </a:r>
          </a:p>
          <a:p>
            <a:pPr lvl="0">
              <a:buFont typeface="Arial" pitchFamily="34" charset="0"/>
              <a:buChar char="•"/>
            </a:pPr>
            <a:r>
              <a:rPr lang="ru-RU" sz="3600" dirty="0" smtClean="0">
                <a:effectLst/>
                <a:latin typeface="Comic Sans MS" pitchFamily="66" charset="0"/>
              </a:rPr>
              <a:t>Плюсы </a:t>
            </a:r>
            <a:r>
              <a:rPr lang="ru-RU" sz="3600" dirty="0">
                <a:effectLst/>
                <a:latin typeface="Comic Sans MS" pitchFamily="66" charset="0"/>
              </a:rPr>
              <a:t>и минусы социальных </a:t>
            </a:r>
            <a:r>
              <a:rPr lang="ru-RU" sz="3600" dirty="0" smtClean="0">
                <a:effectLst/>
                <a:latin typeface="Comic Sans MS" pitchFamily="66" charset="0"/>
              </a:rPr>
              <a:t>сетей</a:t>
            </a:r>
          </a:p>
          <a:p>
            <a:pPr lvl="0">
              <a:buFont typeface="Arial" pitchFamily="34" charset="0"/>
              <a:buChar char="•"/>
            </a:pPr>
            <a:r>
              <a:rPr lang="ru-RU" sz="3600" dirty="0" smtClean="0">
                <a:effectLst/>
                <a:latin typeface="Comic Sans MS" pitchFamily="66" charset="0"/>
              </a:rPr>
              <a:t>Результаты исследования</a:t>
            </a:r>
          </a:p>
          <a:p>
            <a:pPr lvl="0">
              <a:buFont typeface="Arial" pitchFamily="34" charset="0"/>
              <a:buChar char="•"/>
            </a:pPr>
            <a:r>
              <a:rPr lang="ru-RU" sz="3600" dirty="0" smtClean="0">
                <a:effectLst/>
                <a:latin typeface="Comic Sans MS" pitchFamily="66" charset="0"/>
              </a:rPr>
              <a:t>Заключение</a:t>
            </a:r>
            <a:endParaRPr lang="ru-RU" sz="3600" dirty="0">
              <a:effectLst/>
              <a:latin typeface="Comic Sans MS" pitchFamily="66" charset="0"/>
            </a:endParaRPr>
          </a:p>
          <a:p>
            <a:pPr lvl="0">
              <a:buFont typeface="Arial" pitchFamily="34" charset="0"/>
              <a:buChar char="•"/>
            </a:pPr>
            <a:r>
              <a:rPr lang="ru-RU" sz="3600" dirty="0" smtClean="0">
                <a:effectLst/>
                <a:latin typeface="Comic Sans MS" pitchFamily="66" charset="0"/>
              </a:rPr>
              <a:t>Список </a:t>
            </a:r>
            <a:r>
              <a:rPr lang="ru-RU" sz="3600" dirty="0">
                <a:effectLst/>
                <a:latin typeface="Comic Sans MS" pitchFamily="66" charset="0"/>
              </a:rPr>
              <a:t>источников и </a:t>
            </a:r>
            <a:r>
              <a:rPr lang="ru-RU" sz="3600" dirty="0" smtClean="0">
                <a:effectLst/>
                <a:latin typeface="Comic Sans MS" pitchFamily="66" charset="0"/>
              </a:rPr>
              <a:t>литературы</a:t>
            </a:r>
            <a:r>
              <a:rPr lang="ru-RU" sz="3600" dirty="0">
                <a:effectLst/>
                <a:latin typeface="Comic Sans MS" pitchFamily="66" charset="0"/>
              </a:rPr>
              <a:t> 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404664"/>
            <a:ext cx="7543800" cy="914400"/>
          </a:xfrm>
        </p:spPr>
        <p:txBody>
          <a:bodyPr/>
          <a:lstStyle/>
          <a:p>
            <a:pPr algn="ctr"/>
            <a:r>
              <a:rPr lang="ru-RU" dirty="0" smtClean="0">
                <a:latin typeface="Comic Sans MS" pitchFamily="66" charset="0"/>
              </a:rPr>
              <a:t>Содержание:</a:t>
            </a:r>
            <a:endParaRPr lang="ru-RU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5198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07504" y="-459432"/>
            <a:ext cx="8784976" cy="4521695"/>
          </a:xfrm>
        </p:spPr>
        <p:txBody>
          <a:bodyPr>
            <a:normAutofit/>
          </a:bodyPr>
          <a:lstStyle/>
          <a:p>
            <a:pPr marL="18288" indent="0" algn="ctr">
              <a:buNone/>
            </a:pPr>
            <a:r>
              <a:rPr lang="ru-RU" sz="2800" dirty="0" smtClean="0">
                <a:effectLst/>
                <a:latin typeface="Comic Sans MS" pitchFamily="66" charset="0"/>
              </a:rPr>
              <a:t>Социальные </a:t>
            </a:r>
            <a:r>
              <a:rPr lang="ru-RU" sz="2800" dirty="0">
                <a:effectLst/>
                <a:latin typeface="Comic Sans MS" pitchFamily="66" charset="0"/>
              </a:rPr>
              <a:t>сети – это важный и актуальный на сегодняшний день вопрос. </a:t>
            </a:r>
            <a:endParaRPr lang="ru-RU" sz="2800" dirty="0">
              <a:latin typeface="Comic Sans MS" pitchFamily="66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332656"/>
            <a:ext cx="7543800" cy="914400"/>
          </a:xfrm>
        </p:spPr>
        <p:txBody>
          <a:bodyPr/>
          <a:lstStyle/>
          <a:p>
            <a:pPr algn="ctr"/>
            <a:r>
              <a:rPr lang="ru-RU" dirty="0" smtClean="0">
                <a:latin typeface="Comic Sans MS" pitchFamily="66" charset="0"/>
              </a:rPr>
              <a:t>Введение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2420888"/>
            <a:ext cx="3993673" cy="4153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900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-243408"/>
            <a:ext cx="8496944" cy="3657599"/>
          </a:xfrm>
        </p:spPr>
        <p:txBody>
          <a:bodyPr>
            <a:normAutofit/>
          </a:bodyPr>
          <a:lstStyle/>
          <a:p>
            <a:pPr marL="18288" indent="0" algn="ctr">
              <a:buNone/>
            </a:pPr>
            <a:r>
              <a:rPr lang="ru-RU" sz="2800" dirty="0">
                <a:effectLst/>
                <a:latin typeface="Comic Sans MS" pitchFamily="66" charset="0"/>
              </a:rPr>
              <a:t>Социальные сети имеют свои как положительные стороны, так и отрицательные. </a:t>
            </a:r>
            <a:endParaRPr lang="ru-RU" sz="2800" dirty="0">
              <a:latin typeface="Comic Sans MS" pitchFamily="66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2231553"/>
            <a:ext cx="5760640" cy="4262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5742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07504" y="620688"/>
            <a:ext cx="8928992" cy="3657599"/>
          </a:xfrm>
        </p:spPr>
        <p:txBody>
          <a:bodyPr>
            <a:normAutofit/>
          </a:bodyPr>
          <a:lstStyle/>
          <a:p>
            <a:pPr marL="18288" indent="0" algn="ctr">
              <a:buNone/>
            </a:pPr>
            <a:r>
              <a:rPr lang="ru-RU" sz="2800" b="1" dirty="0" smtClean="0">
                <a:effectLst/>
                <a:latin typeface="Comic Sans MS" pitchFamily="66" charset="0"/>
              </a:rPr>
              <a:t>Общение </a:t>
            </a:r>
            <a:r>
              <a:rPr lang="ru-RU" sz="2800" b="1" dirty="0">
                <a:effectLst/>
                <a:latin typeface="Comic Sans MS" pitchFamily="66" charset="0"/>
              </a:rPr>
              <a:t>- это естественная человеческая </a:t>
            </a:r>
            <a:r>
              <a:rPr lang="ru-RU" sz="2800" b="1" dirty="0" smtClean="0">
                <a:effectLst/>
                <a:latin typeface="Comic Sans MS" pitchFamily="66" charset="0"/>
              </a:rPr>
              <a:t>потребность.</a:t>
            </a:r>
            <a:endParaRPr lang="ru-RU" sz="2800" dirty="0">
              <a:latin typeface="Comic Sans MS" pitchFamily="66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27584" y="908720"/>
            <a:ext cx="7543800" cy="914400"/>
          </a:xfrm>
        </p:spPr>
        <p:txBody>
          <a:bodyPr/>
          <a:lstStyle/>
          <a:p>
            <a:pPr algn="ctr"/>
            <a:r>
              <a:rPr lang="ru-RU" dirty="0" smtClean="0">
                <a:latin typeface="Comic Sans MS" pitchFamily="66" charset="0"/>
              </a:rPr>
              <a:t>История развития социальных сетей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3707" y="2996952"/>
            <a:ext cx="5038344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7818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2420888"/>
            <a:ext cx="4068556" cy="4001492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3568" y="0"/>
            <a:ext cx="7543800" cy="2218184"/>
          </a:xfrm>
        </p:spPr>
        <p:txBody>
          <a:bodyPr/>
          <a:lstStyle/>
          <a:p>
            <a:pPr algn="ctr"/>
            <a:r>
              <a:rPr lang="ru-RU" b="1" dirty="0" smtClean="0">
                <a:effectLst/>
                <a:latin typeface="Comic Sans MS" pitchFamily="66" charset="0"/>
              </a:rPr>
              <a:t>Первая социальная сеть - </a:t>
            </a:r>
            <a:r>
              <a:rPr lang="en-US" b="1" dirty="0" err="1" smtClean="0">
                <a:effectLst/>
                <a:latin typeface="Comic Sans MS" pitchFamily="66" charset="0"/>
              </a:rPr>
              <a:t>ARPANet</a:t>
            </a:r>
            <a:endParaRPr lang="ru-RU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1554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1844824"/>
            <a:ext cx="6096000" cy="151483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71600" y="1484784"/>
            <a:ext cx="7543800" cy="914400"/>
          </a:xfrm>
        </p:spPr>
        <p:txBody>
          <a:bodyPr/>
          <a:lstStyle/>
          <a:p>
            <a:pPr algn="ctr"/>
            <a:r>
              <a:rPr lang="ru-RU" dirty="0">
                <a:effectLst/>
                <a:latin typeface="Comic Sans MS" pitchFamily="66" charset="0"/>
              </a:rPr>
              <a:t>Российские аналоги </a:t>
            </a:r>
            <a:r>
              <a:rPr lang="ru-RU" dirty="0" smtClean="0">
                <a:effectLst/>
                <a:latin typeface="Comic Sans MS" pitchFamily="66" charset="0"/>
              </a:rPr>
              <a:t>социальных сетей</a:t>
            </a:r>
            <a:r>
              <a:rPr lang="ru-RU" dirty="0">
                <a:effectLst/>
                <a:latin typeface="Comic Sans MS" pitchFamily="66" charset="0"/>
              </a:rPr>
              <a:t/>
            </a:r>
            <a:br>
              <a:rPr lang="ru-RU" dirty="0">
                <a:effectLst/>
                <a:latin typeface="Comic Sans MS" pitchFamily="66" charset="0"/>
              </a:rPr>
            </a:br>
            <a:endParaRPr lang="ru-RU" dirty="0">
              <a:latin typeface="Comic Sans MS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3540291"/>
            <a:ext cx="4426932" cy="3116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2410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71600" y="1412776"/>
            <a:ext cx="7543800" cy="914400"/>
          </a:xfrm>
        </p:spPr>
        <p:txBody>
          <a:bodyPr/>
          <a:lstStyle/>
          <a:p>
            <a:pPr algn="ctr"/>
            <a:r>
              <a:rPr lang="ru-RU" dirty="0" smtClean="0">
                <a:latin typeface="Comic Sans MS" pitchFamily="66" charset="0"/>
              </a:rPr>
              <a:t>Опрос на тему: «Мое отношение к социальным сетям»</a:t>
            </a:r>
            <a:endParaRPr lang="ru-RU" dirty="0">
              <a:latin typeface="Comic Sans MS" pitchFamily="66" charset="0"/>
            </a:endParaRPr>
          </a:p>
        </p:txBody>
      </p:sp>
      <p:graphicFrame>
        <p:nvGraphicFramePr>
          <p:cNvPr id="4" name="Объект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09061532"/>
              </p:ext>
            </p:extLst>
          </p:nvPr>
        </p:nvGraphicFramePr>
        <p:xfrm>
          <a:off x="1115616" y="3025349"/>
          <a:ext cx="6768752" cy="40612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240086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азовая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Базовая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Базовая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Базовая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Базовая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Базовая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160</TotalTime>
  <Words>429</Words>
  <Application>Microsoft Office PowerPoint</Application>
  <PresentationFormat>Экран (4:3)</PresentationFormat>
  <Paragraphs>83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16</vt:i4>
      </vt:variant>
    </vt:vector>
  </HeadingPairs>
  <TitlesOfParts>
    <vt:vector size="19" baseType="lpstr">
      <vt:lpstr>Базовая</vt:lpstr>
      <vt:lpstr>1_Базовая</vt:lpstr>
      <vt:lpstr>2_Базовая</vt:lpstr>
      <vt:lpstr>Мир социальных сетей</vt:lpstr>
      <vt:lpstr>Артём Чибарчиков 4 «А» класс МОАУ «СОШ №10»</vt:lpstr>
      <vt:lpstr>Содержание:</vt:lpstr>
      <vt:lpstr>Введение</vt:lpstr>
      <vt:lpstr>Презентация PowerPoint</vt:lpstr>
      <vt:lpstr>История развития социальных сетей</vt:lpstr>
      <vt:lpstr>Первая социальная сеть - ARPANet</vt:lpstr>
      <vt:lpstr>Российские аналоги социальных сетей </vt:lpstr>
      <vt:lpstr>Опрос на тему: «Мое отношение к социальным сетям»</vt:lpstr>
      <vt:lpstr>Плюсы социальных сетей</vt:lpstr>
      <vt:lpstr>Минусы социальных сетей:</vt:lpstr>
      <vt:lpstr>Результаты исследований:</vt:lpstr>
      <vt:lpstr>Презентация PowerPoint</vt:lpstr>
      <vt:lpstr>Презентация PowerPoint</vt:lpstr>
      <vt:lpstr>Презентация PowerPoint</vt:lpstr>
      <vt:lpstr>Артём Чибарчиков 4 «А» класс МОАУ «СОШ №10»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Мир социальных сетей</dc:title>
  <dc:creator>1</dc:creator>
  <cp:lastModifiedBy>1</cp:lastModifiedBy>
  <cp:revision>15</cp:revision>
  <dcterms:created xsi:type="dcterms:W3CDTF">2016-01-13T14:08:40Z</dcterms:created>
  <dcterms:modified xsi:type="dcterms:W3CDTF">2016-01-17T14:28:24Z</dcterms:modified>
</cp:coreProperties>
</file>