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27"/>
  </p:notesMasterIdLst>
  <p:sldIdLst>
    <p:sldId id="257" r:id="rId2"/>
    <p:sldId id="261" r:id="rId3"/>
    <p:sldId id="262" r:id="rId4"/>
    <p:sldId id="285" r:id="rId5"/>
    <p:sldId id="286" r:id="rId6"/>
    <p:sldId id="263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8" r:id="rId19"/>
    <p:sldId id="291" r:id="rId20"/>
    <p:sldId id="292" r:id="rId21"/>
    <p:sldId id="288" r:id="rId22"/>
    <p:sldId id="287" r:id="rId23"/>
    <p:sldId id="289" r:id="rId24"/>
    <p:sldId id="293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D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8" autoAdjust="0"/>
    <p:restoredTop sz="94624" autoAdjust="0"/>
  </p:normalViewPr>
  <p:slideViewPr>
    <p:cSldViewPr>
      <p:cViewPr>
        <p:scale>
          <a:sx n="64" d="100"/>
          <a:sy n="64" d="100"/>
        </p:scale>
        <p:origin x="-2910" y="-9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oute\Desktop\&#1080;&#1079;&#1086;&#1075;&#1088;&#1072;&#1092;&#1099;\&#1044;&#1080;&#1072;&#1075;&#1088;&#1072;&#1084;&#1084;&#109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oute\Desktop\&#1080;&#1079;&#1086;&#1075;&#1088;&#1072;&#1092;&#1099;\&#1044;&#1080;&#1072;&#1075;&#1088;&#1072;&#1084;&#1084;&#109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Кратковременная память</a:t>
            </a:r>
          </a:p>
          <a:p>
            <a:pPr>
              <a:defRPr>
                <a:solidFill>
                  <a:schemeClr val="tx1"/>
                </a:solidFill>
              </a:defRPr>
            </a:pP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c:rich>
      </c:tx>
      <c:layout>
        <c:manualLayout>
          <c:xMode val="edge"/>
          <c:yMode val="edge"/>
          <c:x val="0.20668835279130543"/>
          <c:y val="0.10778440794032736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5398551656642216E-2"/>
          <c:y val="0.22884303560205144"/>
          <c:w val="0.8414154655837548"/>
          <c:h val="0.6984923766560428"/>
        </c:manualLayout>
      </c:layout>
      <c:pie3DChart>
        <c:varyColors val="1"/>
        <c:ser>
          <c:idx val="2"/>
          <c:order val="2"/>
          <c:spPr>
            <a:ln w="76200"/>
          </c:spPr>
          <c:explosion val="61"/>
          <c:dPt>
            <c:idx val="0"/>
            <c:bubble3D val="0"/>
            <c:spPr>
              <a:ln w="76200">
                <a:solidFill>
                  <a:schemeClr val="tx1"/>
                </a:solidFill>
              </a:ln>
            </c:spPr>
          </c:dPt>
          <c:dPt>
            <c:idx val="1"/>
            <c:bubble3D val="0"/>
            <c:spPr>
              <a:ln w="76200"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ln w="76200">
                <a:solidFill>
                  <a:schemeClr val="tx1"/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с </a:t>
                    </a:r>
                    <a:r>
                      <a: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ошибками в словах, изуч. при помощи изографов</a:t>
                    </a:r>
                    <a:r>
                      <a: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
12 чел.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708905607179837"/>
                  <c:y val="-4.4697175548098437E-3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с </a:t>
                    </a:r>
                    <a:r>
                      <a: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ошибками в словах, изуч. обычным</a:t>
                    </a:r>
                    <a:r>
                      <a:rPr lang="ru-RU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 способом </a:t>
                    </a:r>
                  </a:p>
                  <a:p>
                    <a:pPr>
                      <a:defRPr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24 че</a:t>
                    </a:r>
                    <a:r>
                      <a: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л</a:t>
                    </a:r>
                    <a:r>
                      <a: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.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4200634295713083"/>
                  <c:y val="-1.6986730825313545E-2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600" b="1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ru-RU" b="1" dirty="0" smtClean="0"/>
                      <a:t> </a:t>
                    </a:r>
                    <a:r>
                      <a: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без ошибок</a:t>
                    </a:r>
                  </a:p>
                  <a:p>
                    <a:pPr>
                      <a:defRPr sz="16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 9</a:t>
                    </a:r>
                    <a:r>
                      <a:rPr lang="ru-RU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 </a:t>
                    </a:r>
                    <a:r>
                      <a:rPr lang="ru-RU" b="1" baseline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чел.</a:t>
                    </a:r>
                    <a:endParaRPr lang="ru-RU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коротковременная!$C$2:$E$2</c:f>
              <c:strCache>
                <c:ptCount val="3"/>
                <c:pt idx="0">
                  <c:v>написали с ошибками в изографах</c:v>
                </c:pt>
                <c:pt idx="1">
                  <c:v>написали с ошибками буквами</c:v>
                </c:pt>
                <c:pt idx="2">
                  <c:v>написали правильно</c:v>
                </c:pt>
              </c:strCache>
            </c:strRef>
          </c:cat>
          <c:val>
            <c:numRef>
              <c:f>коротковременная!$C$5:$E$5</c:f>
              <c:numCache>
                <c:formatCode>General</c:formatCode>
                <c:ptCount val="3"/>
                <c:pt idx="0">
                  <c:v>12</c:v>
                </c:pt>
                <c:pt idx="1">
                  <c:v>24</c:v>
                </c:pt>
                <c:pt idx="2">
                  <c:v>9</c:v>
                </c:pt>
              </c:numCache>
            </c:numRef>
          </c:val>
        </c:ser>
        <c:ser>
          <c:idx val="1"/>
          <c:order val="1"/>
          <c:explosion val="25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коротковременная!$C$2:$E$2</c:f>
              <c:strCache>
                <c:ptCount val="3"/>
                <c:pt idx="0">
                  <c:v>написали с ошибками в изографах</c:v>
                </c:pt>
                <c:pt idx="1">
                  <c:v>написали с ошибками буквами</c:v>
                </c:pt>
                <c:pt idx="2">
                  <c:v>написали правильно</c:v>
                </c:pt>
              </c:strCache>
            </c:strRef>
          </c:cat>
          <c:val>
            <c:numRef>
              <c:f>коротковременная!$C$4:$E$4</c:f>
              <c:numCache>
                <c:formatCode>General</c:formatCode>
                <c:ptCount val="3"/>
                <c:pt idx="0">
                  <c:v>7</c:v>
                </c:pt>
                <c:pt idx="1">
                  <c:v>13</c:v>
                </c:pt>
                <c:pt idx="2">
                  <c:v>22</c:v>
                </c:pt>
              </c:numCache>
            </c:numRef>
          </c:val>
        </c:ser>
        <c:ser>
          <c:idx val="0"/>
          <c:order val="0"/>
          <c:explosion val="25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коротковременная!$C$2:$E$2</c:f>
              <c:strCache>
                <c:ptCount val="3"/>
                <c:pt idx="0">
                  <c:v>написали с ошибками в изографах</c:v>
                </c:pt>
                <c:pt idx="1">
                  <c:v>написали с ошибками буквами</c:v>
                </c:pt>
                <c:pt idx="2">
                  <c:v>написали правильно</c:v>
                </c:pt>
              </c:strCache>
            </c:strRef>
          </c:cat>
          <c:val>
            <c:numRef>
              <c:f>коротковременная!$C$3:$E$3</c:f>
              <c:numCache>
                <c:formatCode>General</c:formatCode>
                <c:ptCount val="3"/>
                <c:pt idx="0">
                  <c:v>9</c:v>
                </c:pt>
                <c:pt idx="1">
                  <c:v>16</c:v>
                </c:pt>
                <c:pt idx="2">
                  <c:v>14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Долговременная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память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c:rich>
      </c:tx>
      <c:layout>
        <c:manualLayout>
          <c:xMode val="edge"/>
          <c:yMode val="edge"/>
          <c:x val="0.42604269430466357"/>
          <c:y val="3.7952885684994248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2"/>
          <c:order val="2"/>
          <c:spPr>
            <a:ln w="76200">
              <a:solidFill>
                <a:schemeClr val="tx1"/>
              </a:solidFill>
            </a:ln>
          </c:spPr>
          <c:explosion val="26"/>
          <c:dPt>
            <c:idx val="1"/>
            <c:bubble3D val="0"/>
            <c:explosion val="32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4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rPr>
                      <a:t>с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ошибками </a:t>
                    </a:r>
                    <a:r>
                      <a:rPr lang="ru-RU" dirty="0" smtClean="0"/>
                      <a:t>в</a:t>
                    </a:r>
                    <a:r>
                      <a:rPr lang="ru-RU" baseline="0" dirty="0" smtClean="0"/>
                      <a:t> словах, изуч. п</a:t>
                    </a:r>
                    <a:r>
                      <a:rPr lang="ru-RU" dirty="0" smtClean="0"/>
                      <a:t>ри помощи изографов</a:t>
                    </a:r>
                    <a:r>
                      <a:rPr lang="ru-RU" dirty="0"/>
                      <a:t>
14 чел.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4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rPr>
                      <a:t>с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ошибками </a:t>
                    </a:r>
                    <a:r>
                      <a:rPr lang="ru-RU" dirty="0" smtClean="0"/>
                      <a:t>в словах, изуч. обычным способом</a:t>
                    </a:r>
                    <a:r>
                      <a:rPr lang="ru-RU" dirty="0"/>
                      <a:t>
28 чел.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22268387845531662"/>
                  <c:y val="-6.2730614966149548E-3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rPr>
                      <a:t>б</a:t>
                    </a:r>
                    <a:r>
                      <a:rPr lang="ru-RU" sz="1600" dirty="0" smtClean="0">
                        <a:latin typeface="Times New Roman" pitchFamily="18" charset="0"/>
                        <a:cs typeface="Times New Roman" pitchFamily="18" charset="0"/>
                      </a:rPr>
                      <a:t>ез</a:t>
                    </a:r>
                  </a:p>
                  <a:p>
                    <a:pPr>
                      <a:defRPr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600" dirty="0" smtClean="0">
                        <a:latin typeface="Times New Roman" pitchFamily="18" charset="0"/>
                        <a:cs typeface="Times New Roman" pitchFamily="18" charset="0"/>
                      </a:rPr>
                      <a:t> ошибок
3 </a:t>
                    </a:r>
                    <a:r>
                      <a:rPr lang="ru-RU" sz="1600" dirty="0">
                        <a:latin typeface="Times New Roman" pitchFamily="18" charset="0"/>
                        <a:cs typeface="Times New Roman" pitchFamily="18" charset="0"/>
                      </a:rPr>
                      <a:t>чел.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долговременная!$D$2:$F$2</c:f>
              <c:strCache>
                <c:ptCount val="3"/>
                <c:pt idx="0">
                  <c:v>написали с ошибками в изографах</c:v>
                </c:pt>
                <c:pt idx="1">
                  <c:v>написали с ошибками буквами</c:v>
                </c:pt>
                <c:pt idx="2">
                  <c:v>написали правильно</c:v>
                </c:pt>
              </c:strCache>
            </c:strRef>
          </c:cat>
          <c:val>
            <c:numRef>
              <c:f>долговременная!$D$5:$F$5</c:f>
              <c:numCache>
                <c:formatCode>General</c:formatCode>
                <c:ptCount val="3"/>
                <c:pt idx="0">
                  <c:v>14</c:v>
                </c:pt>
                <c:pt idx="1">
                  <c:v>28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explosion val="25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долговременная!$D$2:$F$2</c:f>
              <c:strCache>
                <c:ptCount val="3"/>
                <c:pt idx="0">
                  <c:v>написали с ошибками в изографах</c:v>
                </c:pt>
                <c:pt idx="1">
                  <c:v>написали с ошибками буквами</c:v>
                </c:pt>
                <c:pt idx="2">
                  <c:v>написали правильно</c:v>
                </c:pt>
              </c:strCache>
            </c:strRef>
          </c:cat>
          <c:val>
            <c:numRef>
              <c:f>долговременная!$D$4:$F$4</c:f>
              <c:numCache>
                <c:formatCode>General</c:formatCode>
                <c:ptCount val="3"/>
                <c:pt idx="0">
                  <c:v>7</c:v>
                </c:pt>
                <c:pt idx="1">
                  <c:v>12</c:v>
                </c:pt>
                <c:pt idx="2">
                  <c:v>23</c:v>
                </c:pt>
              </c:numCache>
            </c:numRef>
          </c:val>
        </c:ser>
        <c:ser>
          <c:idx val="0"/>
          <c:order val="0"/>
          <c:explosion val="25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долговременная!$D$2:$F$2</c:f>
              <c:strCache>
                <c:ptCount val="3"/>
                <c:pt idx="0">
                  <c:v>написали с ошибками в изографах</c:v>
                </c:pt>
                <c:pt idx="1">
                  <c:v>написали с ошибками буквами</c:v>
                </c:pt>
                <c:pt idx="2">
                  <c:v>написали правильно</c:v>
                </c:pt>
              </c:strCache>
            </c:strRef>
          </c:cat>
          <c:val>
            <c:numRef>
              <c:f>долговременная!$D$3:$F$3</c:f>
              <c:numCache>
                <c:formatCode>General</c:formatCode>
                <c:ptCount val="3"/>
                <c:pt idx="0">
                  <c:v>11</c:v>
                </c:pt>
                <c:pt idx="1">
                  <c:v>21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</a:t>
            </a:r>
            <a:r>
              <a:rPr lang="ru-RU" dirty="0" smtClean="0"/>
              <a:t>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эксперимента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c:rich>
      </c:tx>
      <c:layout>
        <c:manualLayout>
          <c:xMode val="edge"/>
          <c:yMode val="edge"/>
          <c:x val="0.22709172665025518"/>
          <c:y val="1.3064392022285588E-2"/>
        </c:manualLayout>
      </c:layout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38100">
              <a:solidFill>
                <a:schemeClr val="tx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2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ошибки в словах, изученных традиц. способом</c:v>
                </c:pt>
                <c:pt idx="1">
                  <c:v>ошибки в словах, изученных при помощи изографов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</c:v>
                </c:pt>
                <c:pt idx="1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9390208"/>
        <c:axId val="39124288"/>
      </c:barChart>
      <c:catAx>
        <c:axId val="39390208"/>
        <c:scaling>
          <c:orientation val="minMax"/>
        </c:scaling>
        <c:delete val="0"/>
        <c:axPos val="b"/>
        <c:majorTickMark val="out"/>
        <c:minorTickMark val="none"/>
        <c:tickLblPos val="nextTo"/>
        <c:crossAx val="39124288"/>
        <c:crosses val="autoZero"/>
        <c:auto val="1"/>
        <c:lblAlgn val="ctr"/>
        <c:lblOffset val="100"/>
        <c:noMultiLvlLbl val="0"/>
      </c:catAx>
      <c:valAx>
        <c:axId val="391242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390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913052-28E3-473B-9B17-5406888B6772}" type="datetimeFigureOut">
              <a:rPr lang="ru-RU" smtClean="0"/>
              <a:pPr/>
              <a:t>11.02.2016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E0AAED-74CA-4B83-9C47-358093A80E2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6632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E0AAED-74CA-4B83-9C47-358093A80E2F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DA4C-FE59-48F2-BDDF-FF8055D3F701}" type="datetimeFigureOut">
              <a:rPr lang="ru-RU" smtClean="0"/>
              <a:pPr/>
              <a:t>11.02.2016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3956-B45F-4368-B116-E83A2721B3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DA4C-FE59-48F2-BDDF-FF8055D3F701}" type="datetimeFigureOut">
              <a:rPr lang="ru-RU" smtClean="0"/>
              <a:pPr/>
              <a:t>11.02.2016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3956-B45F-4368-B116-E83A2721B3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DA4C-FE59-48F2-BDDF-FF8055D3F701}" type="datetimeFigureOut">
              <a:rPr lang="ru-RU" smtClean="0"/>
              <a:pPr/>
              <a:t>11.02.2016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3956-B45F-4368-B116-E83A2721B3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DA4C-FE59-48F2-BDDF-FF8055D3F701}" type="datetimeFigureOut">
              <a:rPr lang="ru-RU" smtClean="0"/>
              <a:pPr/>
              <a:t>11.02.2016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3956-B45F-4368-B116-E83A2721B3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DA4C-FE59-48F2-BDDF-FF8055D3F701}" type="datetimeFigureOut">
              <a:rPr lang="ru-RU" smtClean="0"/>
              <a:pPr/>
              <a:t>11.02.2016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3956-B45F-4368-B116-E83A2721B3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DA4C-FE59-48F2-BDDF-FF8055D3F701}" type="datetimeFigureOut">
              <a:rPr lang="ru-RU" smtClean="0"/>
              <a:pPr/>
              <a:t>11.02.2016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3956-B45F-4368-B116-E83A2721B3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DA4C-FE59-48F2-BDDF-FF8055D3F701}" type="datetimeFigureOut">
              <a:rPr lang="ru-RU" smtClean="0"/>
              <a:pPr/>
              <a:t>11.02.2016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3956-B45F-4368-B116-E83A2721B3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DA4C-FE59-48F2-BDDF-FF8055D3F701}" type="datetimeFigureOut">
              <a:rPr lang="ru-RU" smtClean="0"/>
              <a:pPr/>
              <a:t>11.02.2016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3956-B45F-4368-B116-E83A2721B3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DA4C-FE59-48F2-BDDF-FF8055D3F701}" type="datetimeFigureOut">
              <a:rPr lang="ru-RU" smtClean="0"/>
              <a:pPr/>
              <a:t>11.02.2016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3956-B45F-4368-B116-E83A2721B3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DA4C-FE59-48F2-BDDF-FF8055D3F701}" type="datetimeFigureOut">
              <a:rPr lang="ru-RU" smtClean="0"/>
              <a:pPr/>
              <a:t>11.02.2016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C3956-B45F-4368-B116-E83A2721B3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DA4C-FE59-48F2-BDDF-FF8055D3F701}" type="datetimeFigureOut">
              <a:rPr lang="ru-RU" smtClean="0"/>
              <a:pPr/>
              <a:t>11.02.2016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F7C3956-B45F-4368-B116-E83A2721B39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D006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89ADA4C-FE59-48F2-BDDF-FF8055D3F701}" type="datetimeFigureOut">
              <a:rPr lang="ru-RU" smtClean="0"/>
              <a:pPr/>
              <a:t>11.02.2016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F7C3956-B45F-4368-B116-E83A2721B39D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14884"/>
            <a:ext cx="8892480" cy="181046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Выполнена ученицей    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«Б» класса МБОУ «Лицей» </a:t>
            </a:r>
            <a:b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Козыриной-Гаак</a:t>
            </a:r>
            <a:r>
              <a:rPr lang="ru-RU" sz="1600" b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Евой Александровной</a:t>
            </a:r>
            <a:br>
              <a:rPr lang="ru-RU" sz="1600" b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1600" b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1600" b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1600" b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Научный руководитель: учитель начальной школы МБОУ «Лицей» </a:t>
            </a:r>
            <a:br>
              <a:rPr lang="ru-RU" sz="1600" b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1600" b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Купряшина Ольга Александровна</a:t>
            </a:r>
            <a:br>
              <a:rPr lang="ru-RU" sz="1600" b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2132856"/>
            <a:ext cx="5082943" cy="2596291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1928802"/>
            <a:ext cx="1416050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1928802"/>
            <a:ext cx="14097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00034" y="4786322"/>
            <a:ext cx="8229600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0"/>
            <a:ext cx="9144000" cy="20608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 образования Администрации г.о. Протвино</a:t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XIII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городская научно-практическая конференция школьников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«Ученик, учитель, наука –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наукоград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!»</a:t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Секция «Начальная школа»</a:t>
            </a:r>
          </a:p>
          <a:p>
            <a:pPr lvl="0" algn="ctr">
              <a:spcBef>
                <a:spcPct val="0"/>
              </a:spcBef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Исследовательская работа: «Мо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и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помощники – изографы»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Мост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5357825"/>
            <a:ext cx="5959564" cy="78581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Строкань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Арина ученица,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«Б» класса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pPr algn="r"/>
            <a:endParaRPr lang="ru-RU" sz="2000" dirty="0"/>
          </a:p>
        </p:txBody>
      </p:sp>
      <p:pic>
        <p:nvPicPr>
          <p:cNvPr id="5" name="Рисунок 4" descr="сборник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81" r="-48"/>
          <a:stretch>
            <a:fillRect/>
          </a:stretch>
        </p:blipFill>
        <p:spPr>
          <a:xfrm rot="423761">
            <a:off x="3392658" y="1369129"/>
            <a:ext cx="4758185" cy="3571148"/>
          </a:xfrm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Ёлка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5500702"/>
            <a:ext cx="6174448" cy="714380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Гришаев Михаил, ученик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«Б» класса</a:t>
            </a:r>
          </a:p>
          <a:p>
            <a:pPr algn="r"/>
            <a:endParaRPr lang="ru-RU" sz="1400" dirty="0"/>
          </a:p>
        </p:txBody>
      </p:sp>
      <p:pic>
        <p:nvPicPr>
          <p:cNvPr id="5" name="Рисунок 4" descr="сборник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61" r="1041" b="10251"/>
          <a:stretch>
            <a:fillRect/>
          </a:stretch>
        </p:blipFill>
        <p:spPr>
          <a:xfrm rot="395458">
            <a:off x="4339790" y="1366288"/>
            <a:ext cx="2852730" cy="3586755"/>
          </a:xfrm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Пушка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5500702"/>
            <a:ext cx="6228710" cy="66198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Ступин Александр, ученик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«Б» класса</a:t>
            </a:r>
          </a:p>
          <a:p>
            <a:endParaRPr lang="ru-RU" sz="2000" dirty="0" smtClean="0"/>
          </a:p>
          <a:p>
            <a:endParaRPr lang="ru-RU" sz="2000" dirty="0" smtClean="0"/>
          </a:p>
        </p:txBody>
      </p:sp>
      <p:pic>
        <p:nvPicPr>
          <p:cNvPr id="5" name="Рисунок 4" descr="сборник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375" r="375"/>
          <a:stretch>
            <a:fillRect/>
          </a:stretch>
        </p:blipFill>
        <p:spPr>
          <a:xfrm rot="452689">
            <a:off x="3540897" y="1348245"/>
            <a:ext cx="4451503" cy="3591035"/>
          </a:xfrm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Буква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5357826"/>
            <a:ext cx="6459630" cy="78581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Михайлидис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Полина, ученица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«Б» класса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pPr algn="r"/>
            <a:endParaRPr lang="ru-RU" sz="2000" dirty="0"/>
          </a:p>
        </p:txBody>
      </p:sp>
      <p:pic>
        <p:nvPicPr>
          <p:cNvPr id="5" name="Рисунок 4" descr="сборник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724" b="491"/>
          <a:stretch>
            <a:fillRect/>
          </a:stretch>
        </p:blipFill>
        <p:spPr>
          <a:xfrm rot="436154">
            <a:off x="4284837" y="1281028"/>
            <a:ext cx="2940474" cy="3807835"/>
          </a:xfrm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Ракета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5429264"/>
            <a:ext cx="6387622" cy="785818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Тихонова Ксения, ученица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«Б» класса</a:t>
            </a:r>
          </a:p>
          <a:p>
            <a:pPr algn="r"/>
            <a:endParaRPr lang="ru-RU" sz="2000" dirty="0"/>
          </a:p>
        </p:txBody>
      </p:sp>
      <p:pic>
        <p:nvPicPr>
          <p:cNvPr id="5" name="Рисунок 4" descr="сборник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6448" b="-221"/>
          <a:stretch>
            <a:fillRect/>
          </a:stretch>
        </p:blipFill>
        <p:spPr>
          <a:xfrm rot="465088">
            <a:off x="4197582" y="1332803"/>
            <a:ext cx="3246839" cy="3665360"/>
          </a:xfrm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76996"/>
            <a:ext cx="2822448" cy="1582621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Футболка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1600" y="5429264"/>
            <a:ext cx="6243606" cy="714380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</a:t>
            </a:r>
            <a:r>
              <a:rPr lang="ru-RU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Козырина-Гаак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Ева, ученица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«Б» класса</a:t>
            </a:r>
          </a:p>
          <a:p>
            <a:pPr algn="r"/>
            <a:endParaRPr lang="ru-RU" dirty="0"/>
          </a:p>
        </p:txBody>
      </p:sp>
      <p:pic>
        <p:nvPicPr>
          <p:cNvPr id="5" name="Рисунок 4" descr="сборник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3778" b="859"/>
          <a:stretch>
            <a:fillRect/>
          </a:stretch>
        </p:blipFill>
        <p:spPr>
          <a:xfrm rot="459660">
            <a:off x="4284137" y="1250132"/>
            <a:ext cx="3213084" cy="3889884"/>
          </a:xfrm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Акула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5572140"/>
            <a:ext cx="6745952" cy="642942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Хорихина Анастасия, ученица </a:t>
            </a:r>
            <a:r>
              <a:rPr lang="ru-RU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«Б» класса</a:t>
            </a:r>
          </a:p>
          <a:p>
            <a:pPr algn="r"/>
            <a:endParaRPr lang="ru-RU" dirty="0" smtClean="0"/>
          </a:p>
          <a:p>
            <a:pPr algn="r"/>
            <a:endParaRPr lang="ru-RU" dirty="0"/>
          </a:p>
        </p:txBody>
      </p:sp>
      <p:pic>
        <p:nvPicPr>
          <p:cNvPr id="5" name="Рисунок 4" descr="сборник1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069" r="6830"/>
          <a:stretch>
            <a:fillRect/>
          </a:stretch>
        </p:blipFill>
        <p:spPr>
          <a:xfrm rot="395425">
            <a:off x="3411251" y="1298567"/>
            <a:ext cx="4887228" cy="3563499"/>
          </a:xfrm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76996"/>
            <a:ext cx="3000364" cy="1582621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Хлопушка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5357826"/>
            <a:ext cx="6912768" cy="857256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</a:t>
            </a:r>
            <a:r>
              <a:rPr lang="ru-RU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Мартыненко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Евгения, ученица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«Б» класса</a:t>
            </a:r>
          </a:p>
          <a:p>
            <a:pPr algn="r"/>
            <a:endParaRPr lang="ru-RU" dirty="0"/>
          </a:p>
        </p:txBody>
      </p:sp>
      <p:pic>
        <p:nvPicPr>
          <p:cNvPr id="5" name="Рисунок 4" descr="сборник1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988" r="-4"/>
          <a:stretch>
            <a:fillRect/>
          </a:stretch>
        </p:blipFill>
        <p:spPr>
          <a:xfrm rot="432564">
            <a:off x="3317550" y="1347787"/>
            <a:ext cx="4992327" cy="3551296"/>
          </a:xfrm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28670"/>
            <a:ext cx="9144000" cy="1304926"/>
          </a:xfrm>
        </p:spPr>
        <p:txBody>
          <a:bodyPr anchor="ctr" anchorCtr="0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 помощи изографов легко запомнить буквы, входящие в состав слова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28596" y="2928934"/>
            <a:ext cx="3008313" cy="3357586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центральном месте  буква «о» - это  автоматически исключает букву «а»</a:t>
            </a:r>
          </a:p>
          <a:p>
            <a:pPr algn="just">
              <a:buFont typeface="Wingdings" pitchFamily="2" charset="2"/>
              <a:buChar char="Ø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узоре ручки ножа буква «и»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нет буквы «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ножи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3143248"/>
            <a:ext cx="4143404" cy="286788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328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Цель проекта: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+mn-lt"/>
              </a:rPr>
            </a:br>
            <a:r>
              <a:rPr lang="ru-RU" sz="3600" b="1" i="1" dirty="0" smtClean="0">
                <a:solidFill>
                  <a:schemeClr val="bg1"/>
                </a:solidFill>
                <a:latin typeface="+mn-lt"/>
              </a:rPr>
              <a:t>Выяснить,</a:t>
            </a:r>
            <a:r>
              <a:rPr lang="ru-RU" sz="3600" b="1" i="1" dirty="0" smtClean="0">
                <a:latin typeface="+mn-lt"/>
              </a:rPr>
              <a:t> </a:t>
            </a:r>
            <a:r>
              <a:rPr lang="ru-RU" sz="3600" b="1" i="1" dirty="0" smtClean="0">
                <a:solidFill>
                  <a:schemeClr val="bg1"/>
                </a:solidFill>
                <a:latin typeface="+mn-lt"/>
              </a:rPr>
              <a:t>являются ли изографы помощниками при запоминании словарных слов</a:t>
            </a:r>
            <a:r>
              <a:rPr lang="ru-RU" sz="1800" i="1" dirty="0" smtClean="0">
                <a:latin typeface="+mn-lt"/>
              </a:rPr>
              <a:t>.</a:t>
            </a:r>
            <a:endParaRPr lang="ru-RU" sz="1800" i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32856"/>
            <a:ext cx="9144000" cy="472514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 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Собрать сведения по теме «Изографы».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Изобразить предметы при помощи букв, входящих в состав слова. 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Провести словарный диктант для учащихся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классов: запомнить и записать словарные слова, выполненные в виде изографов и  традиционным способом. 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Сравнить степень усвоения слов, записанных в виде изографов и традиционным способом, сразу же после рассматривания и спустя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2-3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дня.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8012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 уроке логики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i?id=566702581-06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3354793" cy="38398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267744" y="3356993"/>
            <a:ext cx="2228056" cy="29979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9" name="Picture 3" descr="i?id=566376263-64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996952"/>
            <a:ext cx="2646414" cy="31998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1" name="Picture 5" descr="i?id=96069609-55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0179" y="1196752"/>
            <a:ext cx="2920873" cy="41424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Эксперимент</a:t>
            </a:r>
            <a:endParaRPr lang="ru-RU" dirty="0">
              <a:latin typeface="+mn-lt"/>
            </a:endParaRPr>
          </a:p>
        </p:txBody>
      </p:sp>
      <p:pic>
        <p:nvPicPr>
          <p:cNvPr id="3" name="Содержимое 4" descr="IMG_61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3" y="2792489"/>
            <a:ext cx="5796137" cy="4035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Содержимое 4" descr="IMG_61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664" y="905338"/>
            <a:ext cx="4464496" cy="297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9"/>
          <p:cNvGraphicFramePr>
            <a:graphicFrameLocks/>
          </p:cNvGraphicFramePr>
          <p:nvPr/>
        </p:nvGraphicFramePr>
        <p:xfrm>
          <a:off x="395536" y="0"/>
          <a:ext cx="8319298" cy="6453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10"/>
          <p:cNvGraphicFramePr>
            <a:graphicFrameLocks/>
          </p:cNvGraphicFramePr>
          <p:nvPr/>
        </p:nvGraphicFramePr>
        <p:xfrm>
          <a:off x="467544" y="476672"/>
          <a:ext cx="8176422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95536" y="404664"/>
          <a:ext cx="8208912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58772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Словарные слова, изученные с помощью изографов, прочнее оседают в памяти, нежели словарные слова, изученные обычным способом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4" descr="IMG_6160.JPG"/>
          <p:cNvPicPr>
            <a:picLocks noChangeAspect="1"/>
          </p:cNvPicPr>
          <p:nvPr/>
        </p:nvPicPr>
        <p:blipFill rotWithShape="1">
          <a:blip r:embed="rId2" cstate="print"/>
          <a:srcRect l="55293" b="31396"/>
          <a:stretch/>
        </p:blipFill>
        <p:spPr>
          <a:xfrm>
            <a:off x="2843808" y="2492545"/>
            <a:ext cx="3816424" cy="3904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187220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Вывод: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Создавая изографы, мы овладеваем навыками самоконтроля и самооценки, развиваем умение вычленять последовательно звуки, буквы в словах. Таким образом, происходит обучение грамоте.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24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71546"/>
            <a:ext cx="9144000" cy="5786454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r>
              <a:rPr lang="ru-RU" sz="66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Спасибо за внимание</a:t>
            </a:r>
            <a:endParaRPr lang="ru-RU" sz="66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85860"/>
            <a:ext cx="2543164" cy="65562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з о г р а </a:t>
            </a:r>
            <a:r>
              <a:rPr lang="ru-RU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0" y="2852936"/>
            <a:ext cx="4283968" cy="648072"/>
          </a:xfrm>
        </p:spPr>
        <p:txBody>
          <a:bodyPr vert="horz">
            <a:normAutofit fontScale="25000" lnSpcReduction="20000"/>
          </a:bodyPr>
          <a:lstStyle/>
          <a:p>
            <a:pPr>
              <a:buFont typeface="Wingdings" pitchFamily="2" charset="2"/>
              <a:buChar char="Ø"/>
            </a:pPr>
            <a:endParaRPr lang="ru-RU" sz="2000" dirty="0" smtClean="0"/>
          </a:p>
          <a:p>
            <a:pPr>
              <a:buFont typeface="Wingdings" pitchFamily="2" charset="2"/>
              <a:buChar char="Ø"/>
            </a:pPr>
            <a:endParaRPr lang="ru-RU" sz="2000" dirty="0" smtClean="0"/>
          </a:p>
          <a:p>
            <a:pPr>
              <a:buFont typeface="Wingdings" pitchFamily="2" charset="2"/>
              <a:buChar char="Ø"/>
            </a:pPr>
            <a:endParaRPr lang="ru-RU" sz="2000" dirty="0" smtClean="0"/>
          </a:p>
          <a:p>
            <a:pPr>
              <a:buFont typeface="Wingdings" pitchFamily="2" charset="2"/>
              <a:buChar char="Ø"/>
            </a:pPr>
            <a:r>
              <a:rPr lang="ru-RU" sz="1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Художник-иконописец;</a:t>
            </a:r>
          </a:p>
          <a:p>
            <a:pPr>
              <a:buFont typeface="Wingdings" pitchFamily="2" charset="2"/>
              <a:buChar char="Ø"/>
            </a:pPr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pPr>
              <a:buFont typeface="Wingdings" pitchFamily="2" charset="2"/>
              <a:buChar char="Ø"/>
            </a:pPr>
            <a:endParaRPr lang="ru-RU" sz="2000" dirty="0" smtClean="0"/>
          </a:p>
          <a:p>
            <a:pPr>
              <a:buFont typeface="Wingdings" pitchFamily="2" charset="2"/>
              <a:buChar char="Ø"/>
            </a:pPr>
            <a:endParaRPr lang="ru-RU" sz="2000" dirty="0" smtClean="0"/>
          </a:p>
          <a:p>
            <a:pPr>
              <a:buFont typeface="Wingdings" pitchFamily="2" charset="2"/>
              <a:buChar char="Ø"/>
            </a:pPr>
            <a:endParaRPr lang="ru-RU" sz="2000" dirty="0" smtClean="0"/>
          </a:p>
          <a:p>
            <a:pPr>
              <a:buFont typeface="Wingdings" pitchFamily="2" charset="2"/>
              <a:buChar char="Ø"/>
            </a:pPr>
            <a:endParaRPr lang="ru-RU" sz="2000" dirty="0" smtClean="0"/>
          </a:p>
          <a:p>
            <a:pPr>
              <a:buFont typeface="Wingdings" pitchFamily="2" charset="2"/>
              <a:buChar char="Ø"/>
            </a:pPr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1026" name="Picture 2" descr="818911_v01_b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355975" y="769204"/>
            <a:ext cx="4415585" cy="438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818911_v01_b"/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tretch>
            <a:fillRect/>
          </a:stretch>
        </p:blipFill>
        <p:spPr bwMode="auto">
          <a:xfrm>
            <a:off x="3059832" y="3540642"/>
            <a:ext cx="2434940" cy="3317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928670"/>
            <a:ext cx="2743200" cy="116205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з о г р а </a:t>
            </a:r>
            <a:r>
              <a:rPr lang="ru-RU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5229200"/>
            <a:ext cx="6156176" cy="1628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инструмент для чертежных работ</a:t>
            </a:r>
          </a:p>
        </p:txBody>
      </p:sp>
      <p:pic>
        <p:nvPicPr>
          <p:cNvPr id="6" name="Содержимое 6" descr="Изограф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6251274" y="3981974"/>
            <a:ext cx="2592288" cy="2782484"/>
          </a:xfrm>
          <a:prstGeom prst="rect">
            <a:avLst/>
          </a:prstGeom>
        </p:spPr>
      </p:pic>
      <p:pic>
        <p:nvPicPr>
          <p:cNvPr id="7" name="Содержимое 6" descr="Изограф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260648"/>
            <a:ext cx="3600400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57232"/>
            <a:ext cx="3672408" cy="116205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з о г р а </a:t>
            </a:r>
            <a:r>
              <a:rPr lang="ru-RU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3357562"/>
            <a:ext cx="3923928" cy="185738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картинки, на которых слова нарисованы буквами</a:t>
            </a:r>
          </a:p>
        </p:txBody>
      </p:sp>
      <p:pic>
        <p:nvPicPr>
          <p:cNvPr id="6" name="Содержимое 6" descr="Изограф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764704"/>
            <a:ext cx="4027618" cy="2577676"/>
          </a:xfrm>
          <a:prstGeom prst="rect">
            <a:avLst/>
          </a:prstGeom>
          <a:ln w="76200">
            <a:solidFill>
              <a:schemeClr val="accent4"/>
            </a:solidFill>
          </a:ln>
        </p:spPr>
      </p:pic>
      <p:pic>
        <p:nvPicPr>
          <p:cNvPr id="1026" name="Picture 2" descr="C:\Users\ULIA\Desktop\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717032"/>
            <a:ext cx="1766950" cy="2849919"/>
          </a:xfrm>
          <a:prstGeom prst="rect">
            <a:avLst/>
          </a:prstGeom>
          <a:noFill/>
        </p:spPr>
      </p:pic>
      <p:pic>
        <p:nvPicPr>
          <p:cNvPr id="1027" name="Picture 3" descr="C:\Users\ULIA\Desktop\1615183_html_m693254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5085184"/>
            <a:ext cx="2521258" cy="1583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04088"/>
            <a:ext cx="8496944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 буквы могут составлять рисунок?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Содержимое 3" descr="IMG_62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420888"/>
            <a:ext cx="3857651" cy="2571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одержимое 3" descr="IMG_62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2428868"/>
            <a:ext cx="3760024" cy="2506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Четыре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71604" y="5357826"/>
            <a:ext cx="5952724" cy="714380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Пшеничный Даниил, ученик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«Б» класса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сборник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 rot="424358">
            <a:off x="4337208" y="1281908"/>
            <a:ext cx="3110032" cy="3673481"/>
          </a:xfrm>
        </p:spPr>
      </p:pic>
      <p:sp>
        <p:nvSpPr>
          <p:cNvPr id="3" name="TextBox 2"/>
          <p:cNvSpPr txBox="1"/>
          <p:nvPr/>
        </p:nvSpPr>
        <p:spPr>
          <a:xfrm>
            <a:off x="107503" y="476672"/>
            <a:ext cx="89289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Изографы составляли всем классом</a:t>
            </a:r>
            <a:endParaRPr lang="ru-RU" dirty="0"/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76996"/>
            <a:ext cx="2498920" cy="1582621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Бабочка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5500702"/>
            <a:ext cx="5888696" cy="642942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Сагань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Татьяна, ученица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«Б» класса</a:t>
            </a:r>
          </a:p>
          <a:p>
            <a:pPr algn="r"/>
            <a:endParaRPr lang="ru-RU" sz="2000" dirty="0" smtClean="0"/>
          </a:p>
          <a:p>
            <a:pPr algn="r"/>
            <a:endParaRPr lang="ru-RU" sz="2000" dirty="0" smtClean="0"/>
          </a:p>
          <a:p>
            <a:endParaRPr lang="ru-RU" sz="2000" dirty="0"/>
          </a:p>
        </p:txBody>
      </p:sp>
      <p:pic>
        <p:nvPicPr>
          <p:cNvPr id="7" name="Рисунок 6" descr="сборник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581" b="1294"/>
          <a:stretch>
            <a:fillRect/>
          </a:stretch>
        </p:blipFill>
        <p:spPr>
          <a:xfrm rot="420000">
            <a:off x="3698885" y="1257813"/>
            <a:ext cx="4172254" cy="3712879"/>
          </a:xfrm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40768"/>
            <a:ext cx="2896416" cy="1582621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Машина</a:t>
            </a:r>
            <a:endParaRPr lang="ru-RU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5357826"/>
            <a:ext cx="6460770" cy="804862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sz="2600" b="1" dirty="0" smtClean="0"/>
              <a:t>Автор: </a:t>
            </a:r>
            <a:r>
              <a:rPr lang="ru-RU" sz="2600" b="1" dirty="0" err="1" smtClean="0"/>
              <a:t>Солдатенков</a:t>
            </a:r>
            <a:r>
              <a:rPr lang="ru-RU" sz="2600" b="1" dirty="0" smtClean="0"/>
              <a:t> Дмитрий, ученик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600" b="1" dirty="0" smtClean="0"/>
              <a:t>«Б» класса</a:t>
            </a:r>
          </a:p>
          <a:p>
            <a:pPr algn="r"/>
            <a:endParaRPr lang="ru-RU" dirty="0"/>
          </a:p>
        </p:txBody>
      </p:sp>
      <p:pic>
        <p:nvPicPr>
          <p:cNvPr id="5" name="Рисунок 4" descr="сборник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897" r="-182"/>
          <a:stretch>
            <a:fillRect/>
          </a:stretch>
        </p:blipFill>
        <p:spPr>
          <a:xfrm rot="461446">
            <a:off x="3408412" y="1477136"/>
            <a:ext cx="4768386" cy="3243155"/>
          </a:xfrm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7">
      <a:dk1>
        <a:sysClr val="windowText" lastClr="000000"/>
      </a:dk1>
      <a:lt1>
        <a:srgbClr val="000000"/>
      </a:lt1>
      <a:dk2>
        <a:srgbClr val="04617B"/>
      </a:dk2>
      <a:lt2>
        <a:srgbClr val="DBF5F9"/>
      </a:lt2>
      <a:accent1>
        <a:srgbClr val="FFFF00"/>
      </a:accent1>
      <a:accent2>
        <a:srgbClr val="FFFF00"/>
      </a:accent2>
      <a:accent3>
        <a:srgbClr val="FFFF00"/>
      </a:accent3>
      <a:accent4>
        <a:srgbClr val="FFFF00"/>
      </a:accent4>
      <a:accent5>
        <a:srgbClr val="FFFF00"/>
      </a:accent5>
      <a:accent6>
        <a:srgbClr val="FFFF00"/>
      </a:accent6>
      <a:hlink>
        <a:srgbClr val="FFFF00"/>
      </a:hlink>
      <a:folHlink>
        <a:srgbClr val="FFFF0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4465</TotalTime>
  <Words>390</Words>
  <Application>Microsoft Office PowerPoint</Application>
  <PresentationFormat>Экран (4:3)</PresentationFormat>
  <Paragraphs>94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Выполнена ученицей     3  «Б» класса МБОУ «Лицей»  Козыриной-Гаак Евой Александровной  Научный руководитель: учитель начальной школы МБОУ «Лицей»  Купряшина Ольга Александровна </vt:lpstr>
      <vt:lpstr>На уроке логики</vt:lpstr>
      <vt:lpstr>И з о г р а ф </vt:lpstr>
      <vt:lpstr>И з о г р а ф</vt:lpstr>
      <vt:lpstr>И з о г р а ф</vt:lpstr>
      <vt:lpstr>Как буквы могут составлять рисунок?</vt:lpstr>
      <vt:lpstr>Четыре</vt:lpstr>
      <vt:lpstr>Бабочка</vt:lpstr>
      <vt:lpstr>Машина</vt:lpstr>
      <vt:lpstr>Мост</vt:lpstr>
      <vt:lpstr>Ёлка</vt:lpstr>
      <vt:lpstr>Пушка</vt:lpstr>
      <vt:lpstr>Буква</vt:lpstr>
      <vt:lpstr>Ракета</vt:lpstr>
      <vt:lpstr>Футболка</vt:lpstr>
      <vt:lpstr>Акула</vt:lpstr>
      <vt:lpstr>Хлопушка</vt:lpstr>
      <vt:lpstr>при помощи изографов легко запомнить буквы, входящие в состав слова</vt:lpstr>
      <vt:lpstr>Цель проекта: Выяснить, являются ли изографы помощниками при запоминании словарных слов.</vt:lpstr>
      <vt:lpstr>Эксперимент</vt:lpstr>
      <vt:lpstr>Презентация PowerPoint</vt:lpstr>
      <vt:lpstr>Презентация PowerPoint</vt:lpstr>
      <vt:lpstr>Презентация PowerPoint</vt:lpstr>
      <vt:lpstr>Вывод: Создавая изографы, мы овладеваем навыками самоконтроля и самооценки, развиваем умение вычленять последовательно звуки, буквы в словах. Таким образом, происходит обучение грамоте. </vt:lpstr>
      <vt:lpstr>Спасибо за внимание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noute</dc:creator>
  <cp:lastModifiedBy>Наталья</cp:lastModifiedBy>
  <cp:revision>199</cp:revision>
  <dcterms:created xsi:type="dcterms:W3CDTF">2015-01-08T09:21:24Z</dcterms:created>
  <dcterms:modified xsi:type="dcterms:W3CDTF">2016-02-11T12:46:09Z</dcterms:modified>
</cp:coreProperties>
</file>