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2" r:id="rId8"/>
    <p:sldId id="261" r:id="rId9"/>
    <p:sldId id="263" r:id="rId10"/>
    <p:sldId id="268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FA1"/>
    <a:srgbClr val="DA14BE"/>
    <a:srgbClr val="CCDF1B"/>
    <a:srgbClr val="FF9900"/>
    <a:srgbClr val="66FF33"/>
    <a:srgbClr val="FF9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учеников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Каждый день</c:v>
                </c:pt>
                <c:pt idx="1">
                  <c:v>Не больше 3-х раз в нед</c:v>
                </c:pt>
                <c:pt idx="2">
                  <c:v>2 раза в нед.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21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040256"/>
        <c:axId val="109453888"/>
      </c:barChart>
      <c:catAx>
        <c:axId val="43040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9453888"/>
        <c:crosses val="autoZero"/>
        <c:auto val="1"/>
        <c:lblAlgn val="ctr"/>
        <c:lblOffset val="100"/>
        <c:noMultiLvlLbl val="0"/>
      </c:catAx>
      <c:valAx>
        <c:axId val="109453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30402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3660941601049947"/>
          <c:y val="0.51189025590551185"/>
          <c:w val="0.28422391732283486"/>
          <c:h val="0.3054849901574806"/>
        </c:manualLayout>
      </c:layout>
      <c:overlay val="0"/>
      <c:txPr>
        <a:bodyPr/>
        <a:lstStyle/>
        <a:p>
          <a:pPr>
            <a:defRPr b="1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90"/>
      <c:hPercent val="70"/>
      <c:rotY val="0"/>
      <c:depthPercent val="11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02198683577334"/>
          <c:y val="0.12183587598425202"/>
          <c:w val="0.45749944776515827"/>
          <c:h val="0.700424704724409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solidFill>
              <a:srgbClr val="FF93E3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 часа</c:v>
                </c:pt>
                <c:pt idx="1">
                  <c:v>1 час</c:v>
                </c:pt>
                <c:pt idx="2">
                  <c:v>30 минут</c:v>
                </c:pt>
                <c:pt idx="3">
                  <c:v>20 минут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16</c:v>
                </c:pt>
                <c:pt idx="2">
                  <c:v>20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13097728"/>
        <c:axId val="109455616"/>
        <c:axId val="0"/>
      </c:bar3DChart>
      <c:catAx>
        <c:axId val="1130977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9455616"/>
        <c:crosses val="autoZero"/>
        <c:auto val="1"/>
        <c:lblAlgn val="ctr"/>
        <c:lblOffset val="100"/>
        <c:noMultiLvlLbl val="0"/>
      </c:catAx>
      <c:valAx>
        <c:axId val="10945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130977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Хуже</c:v>
                </c:pt>
                <c:pt idx="1">
                  <c:v>Как обычно</c:v>
                </c:pt>
                <c:pt idx="2">
                  <c:v>Лучше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26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3094656"/>
        <c:axId val="109460224"/>
        <c:axId val="0"/>
      </c:bar3DChart>
      <c:catAx>
        <c:axId val="113094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9460224"/>
        <c:crosses val="autoZero"/>
        <c:auto val="1"/>
        <c:lblAlgn val="ctr"/>
        <c:lblOffset val="100"/>
        <c:noMultiLvlLbl val="0"/>
      </c:catAx>
      <c:valAx>
        <c:axId val="109460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130946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человек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invertIfNegative val="0"/>
          <c:cat>
            <c:strRef>
              <c:f>Лист1!$A$2:$A$6</c:f>
              <c:strCache>
                <c:ptCount val="5"/>
                <c:pt idx="0">
                  <c:v>Играю</c:v>
                </c:pt>
                <c:pt idx="1">
                  <c:v>Познав. передачи</c:v>
                </c:pt>
                <c:pt idx="2">
                  <c:v>фильмы, мультики</c:v>
                </c:pt>
                <c:pt idx="3">
                  <c:v>Как справочник</c:v>
                </c:pt>
                <c:pt idx="4">
                  <c:v>В комплексе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</c:v>
                </c:pt>
                <c:pt idx="1">
                  <c:v>20</c:v>
                </c:pt>
                <c:pt idx="2">
                  <c:v>25</c:v>
                </c:pt>
                <c:pt idx="3">
                  <c:v>22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3038720"/>
        <c:axId val="34804224"/>
        <c:axId val="33857536"/>
      </c:bar3DChart>
      <c:catAx>
        <c:axId val="43038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4804224"/>
        <c:crosses val="autoZero"/>
        <c:auto val="1"/>
        <c:lblAlgn val="ctr"/>
        <c:lblOffset val="100"/>
        <c:noMultiLvlLbl val="0"/>
      </c:catAx>
      <c:valAx>
        <c:axId val="34804224"/>
        <c:scaling>
          <c:orientation val="minMax"/>
        </c:scaling>
        <c:delete val="0"/>
        <c:axPos val="l"/>
        <c:majorGridlines>
          <c:spPr>
            <a:ln>
              <a:solidFill>
                <a:srgbClr val="FF0000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3038720"/>
        <c:crosses val="autoZero"/>
        <c:crossBetween val="between"/>
      </c:valAx>
      <c:serAx>
        <c:axId val="338575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480422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человек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Шутеры</c:v>
                </c:pt>
                <c:pt idx="1">
                  <c:v>Игры-гонки</c:v>
                </c:pt>
                <c:pt idx="2">
                  <c:v>Квесты</c:v>
                </c:pt>
                <c:pt idx="3">
                  <c:v>Головоломки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190848"/>
        <c:axId val="34807104"/>
        <c:axId val="0"/>
      </c:bar3DChart>
      <c:catAx>
        <c:axId val="341908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4807104"/>
        <c:crosses val="autoZero"/>
        <c:auto val="1"/>
        <c:lblAlgn val="ctr"/>
        <c:lblOffset val="100"/>
        <c:noMultiLvlLbl val="0"/>
      </c:catAx>
      <c:valAx>
        <c:axId val="34807104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419084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b="1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n>
                  <a:solidFill>
                    <a:srgbClr val="FF0000"/>
                  </a:solidFill>
                </a:ln>
              </a:defRPr>
            </a:pPr>
            <a:r>
              <a:rPr lang="ru-RU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Кол-во человек</a:t>
            </a:r>
          </a:p>
        </c:rich>
      </c:tx>
      <c:layout>
        <c:manualLayout>
          <c:xMode val="edge"/>
          <c:yMode val="edge"/>
          <c:x val="0.14836739451536368"/>
          <c:y val="3.4995060110340905E-2"/>
        </c:manualLayout>
      </c:layout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человек</c:v>
                </c:pt>
              </c:strCache>
            </c:strRef>
          </c:tx>
          <c:spPr>
            <a:solidFill>
              <a:srgbClr val="DA14BE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Прекрасно </c:v>
                </c:pt>
                <c:pt idx="1">
                  <c:v> Не понял</c:v>
                </c:pt>
                <c:pt idx="2">
                  <c:v> Раздражение</c:v>
                </c:pt>
                <c:pt idx="3">
                  <c:v>Не могу без гаджета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34191360"/>
        <c:axId val="100925440"/>
        <c:axId val="34164736"/>
      </c:bar3DChart>
      <c:catAx>
        <c:axId val="34191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00925440"/>
        <c:crosses val="autoZero"/>
        <c:auto val="1"/>
        <c:lblAlgn val="ctr"/>
        <c:lblOffset val="100"/>
        <c:noMultiLvlLbl val="0"/>
      </c:catAx>
      <c:valAx>
        <c:axId val="100925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34191360"/>
        <c:crosses val="autoZero"/>
        <c:crossBetween val="between"/>
      </c:valAx>
      <c:serAx>
        <c:axId val="34164736"/>
        <c:scaling>
          <c:orientation val="minMax"/>
        </c:scaling>
        <c:delete val="1"/>
        <c:axPos val="b"/>
        <c:majorTickMark val="out"/>
        <c:minorTickMark val="none"/>
        <c:tickLblPos val="none"/>
        <c:crossAx val="100925440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51216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Муниципальное бюджетное общеобразовательное учреждение «Лицей» г. Протвино Московской области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Научно-практическая конференция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Olga\Desktop\windows-7-starter-editio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4" r="837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9144000" cy="4941168"/>
          </a:xfrm>
        </p:spPr>
        <p:txBody>
          <a:bodyPr>
            <a:normAutofit/>
          </a:bodyPr>
          <a:lstStyle/>
          <a:p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Исследовательская работа: </a:t>
            </a:r>
          </a:p>
          <a:p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«Гаджеты –это вредно?»</a:t>
            </a:r>
          </a:p>
          <a:p>
            <a:endParaRPr lang="ru-RU" b="1" dirty="0" smtClean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/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Выполнена ученицей 4 «Б» класса </a:t>
            </a:r>
          </a:p>
          <a:p>
            <a:pPr lvl="0" algn="l"/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МБОУ </a:t>
            </a: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«Лицей» </a:t>
            </a:r>
          </a:p>
          <a:p>
            <a:pPr algn="l"/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</a:t>
            </a:r>
            <a:r>
              <a:rPr lang="ru-RU" sz="1900" b="1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Бажиновой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Алёной</a:t>
            </a:r>
          </a:p>
          <a:p>
            <a:pPr algn="l"/>
            <a:endParaRPr lang="ru-RU" sz="19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Руководитель: учитель начальной школы </a:t>
            </a:r>
          </a:p>
          <a:p>
            <a:pPr algn="l"/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МБОУ «Лицей» </a:t>
            </a:r>
          </a:p>
          <a:p>
            <a:pPr algn="l"/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</a:t>
            </a:r>
            <a:r>
              <a:rPr lang="ru-RU" sz="1900" b="1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Купряшина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О. А.</a:t>
            </a:r>
            <a:endParaRPr lang="ru-RU" sz="19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74240"/>
            <a:ext cx="89644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Муниципальное бюджетное общеобразовательное учреждение «Лицей» г. Протвино Московской области</a:t>
            </a:r>
            <a:b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Научно-практическая </a:t>
            </a:r>
            <a:r>
              <a:rPr lang="ru-RU" sz="2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конференция</a:t>
            </a:r>
          </a:p>
        </p:txBody>
      </p:sp>
    </p:spTree>
    <p:extLst>
      <p:ext uri="{BB962C8B-B14F-4D97-AF65-F5344CB8AC3E}">
        <p14:creationId xmlns:p14="http://schemas.microsoft.com/office/powerpoint/2010/main" val="14872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Какие игры тебя привлекают?</a:t>
            </a:r>
            <a:endParaRPr lang="ru-RU" sz="40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Olga\Desktop\1000x10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6" t="897" r="19978" b="1862"/>
          <a:stretch/>
        </p:blipFill>
        <p:spPr bwMode="auto">
          <a:xfrm>
            <a:off x="2699792" y="1124744"/>
            <a:ext cx="3497463" cy="554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03846062"/>
              </p:ext>
            </p:extLst>
          </p:nvPr>
        </p:nvGraphicFramePr>
        <p:xfrm>
          <a:off x="2411760" y="1988840"/>
          <a:ext cx="4464496" cy="347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801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900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Сможешь ли ты обойтись без гаджета?</a:t>
            </a:r>
            <a:endParaRPr lang="ru-RU" sz="32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C:\Users\Olga\Desktop\presidential_440.g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00" r="71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99" t="1087" r="30452" b="1628"/>
          <a:stretch/>
        </p:blipFill>
        <p:spPr bwMode="auto">
          <a:xfrm>
            <a:off x="2411760" y="980728"/>
            <a:ext cx="3879791" cy="575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53535296"/>
              </p:ext>
            </p:extLst>
          </p:nvPr>
        </p:nvGraphicFramePr>
        <p:xfrm>
          <a:off x="2699792" y="1340768"/>
          <a:ext cx="3240360" cy="3991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570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Мнение 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ученых</a:t>
            </a:r>
            <a:r>
              <a:rPr lang="ru-RU" sz="32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2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7" name="Picture 5" descr="C:\Users\Olga\Desktop\628594.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4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0000">
            <a:off x="7865513" y="177368"/>
            <a:ext cx="126900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10003" t="9885" r="57368" b="11121"/>
          <a:stretch>
            <a:fillRect/>
          </a:stretch>
        </p:blipFill>
        <p:spPr bwMode="auto">
          <a:xfrm>
            <a:off x="251520" y="4628075"/>
            <a:ext cx="1080120" cy="222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496" y="908720"/>
            <a:ext cx="9073008" cy="594928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Сидение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телевизором, компьютером, играми на мобильнике, а также использование планшета должно составлять не более одного часа в день всё вместе. </a:t>
            </a:r>
            <a:endParaRPr lang="ru-RU" sz="24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Aft>
                <a:spcPts val="0"/>
              </a:spcAft>
              <a:buClr>
                <a:srgbClr val="FFFF00"/>
              </a:buClr>
              <a:buNone/>
            </a:pPr>
            <a:endParaRPr lang="ru-RU" sz="24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После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семи лет активного использования аппарата мобильной связи существенно повышается риск развития опухолей мозга. При этом под активным использованием подразумевается всего 27 минут в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сутки!</a:t>
            </a:r>
          </a:p>
          <a:p>
            <a:pPr marL="0" indent="0">
              <a:buNone/>
            </a:pPr>
            <a:endParaRPr lang="ru-RU" sz="24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регулярно использующие планшеты и смартфоны, отличаются рассеянным вниманием и снижением </a:t>
            </a: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интеллекта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             </a:t>
            </a:r>
            <a:endParaRPr lang="ru-RU" sz="16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1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Выводы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9" name="Picture 3" descr="C:\Users\Olga\Desktop\computer-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0" t="2192" r="3084" b="8968"/>
          <a:stretch/>
        </p:blipFill>
        <p:spPr bwMode="auto">
          <a:xfrm>
            <a:off x="611560" y="980728"/>
            <a:ext cx="7933961" cy="54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1124744"/>
            <a:ext cx="559759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Хотя гаджеты –  незаменимая     вещь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каждом доме, но вовсе </a:t>
            </a:r>
            <a:r>
              <a:rPr lang="ru-RU" sz="2400" b="1" u="sng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безопасная. </a:t>
            </a:r>
            <a:endParaRPr lang="ru-RU" sz="2400" b="1" u="sng" dirty="0" smtClean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Привыкание происходит </a:t>
            </a:r>
            <a:r>
              <a:rPr lang="ru-RU" sz="24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незаметно и не осознаётся.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Пользоваться гаджетами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нужно, строго соблюдая </a:t>
            </a:r>
            <a:endParaRPr lang="ru-RU" sz="2400" b="1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49580">
              <a:spcAft>
                <a:spcPts val="0"/>
              </a:spcAft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нормы 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правила</a:t>
            </a: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8655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lga\Desktop\online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" y="0"/>
            <a:ext cx="9138466" cy="686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546" y="1412776"/>
            <a:ext cx="9001000" cy="211784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  <a:scene3d>
              <a:camera prst="perspectiveAbove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</a:t>
            </a:r>
            <a:endParaRPr lang="ru-RU" sz="60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13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Olga\Desktop\122326_590x44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2" t="1812" r="3687"/>
          <a:stretch/>
        </p:blipFill>
        <p:spPr bwMode="auto">
          <a:xfrm>
            <a:off x="30687" y="0"/>
            <a:ext cx="90778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620688"/>
            <a:ext cx="6408712" cy="3744416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ru-RU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u="sng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 </a:t>
            </a:r>
            <a:r>
              <a:rPr lang="ru-RU" sz="2000" b="1" u="sng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работы: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исследовать, как влияют гаджеты на учеников нашего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класса.</a:t>
            </a:r>
            <a:b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ru-RU" sz="2000" b="1" u="sng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</a:t>
            </a:r>
            <a:r>
              <a:rPr lang="ru-RU" sz="2000" b="1" u="sng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Выяснить:</a:t>
            </a:r>
            <a: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сколько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времени в день проводят мои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одноклассники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гаджетами;</a:t>
            </a:r>
            <a: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используются гаджеты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ребятами;</a:t>
            </a:r>
            <a: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часто ученики используют гаджеты в познавательной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деятельности;</a:t>
            </a:r>
            <a: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часто ученики используют гаджеты в игровой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деятельности;</a:t>
            </a:r>
            <a: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могут </a:t>
            </a:r>
            <a:r>
              <a:rPr lang="ru-RU" sz="1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 обходиться без гаджетов </a:t>
            </a:r>
            <a:r>
              <a:rPr lang="ru-RU" sz="18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вообще.</a:t>
            </a:r>
            <a:endParaRPr lang="ru-RU" sz="18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39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3960440"/>
          </a:xfrm>
        </p:spPr>
        <p:txBody>
          <a:bodyPr>
            <a:normAutofit fontScale="90000"/>
          </a:bodyPr>
          <a:lstStyle/>
          <a:p>
            <a:pPr indent="228600">
              <a:spcAft>
                <a:spcPts val="0"/>
              </a:spcAft>
            </a:pPr>
            <a:r>
              <a:rPr lang="ru-RU" dirty="0" smtClean="0">
                <a:latin typeface="Times New Roman"/>
                <a:ea typeface="SimSun"/>
                <a:cs typeface="Mangal"/>
              </a:rPr>
              <a:t/>
            </a:r>
            <a:br>
              <a:rPr lang="ru-RU" dirty="0" smtClean="0">
                <a:latin typeface="Times New Roman"/>
                <a:ea typeface="SimSun"/>
                <a:cs typeface="Mangal"/>
              </a:rPr>
            </a:b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Гаджеты </a:t>
            </a:r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небольшие электронные устройства. Они слышат, видят, поют и делают кучу </a:t>
            </a: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мелочей. Без гаджетов </a:t>
            </a:r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мы легко обходились, но в процессе использования втянулись и захотели ещё. </a:t>
            </a:r>
            <a:r>
              <a:rPr lang="ru-RU" sz="3200" dirty="0">
                <a:ln>
                  <a:solidFill>
                    <a:srgbClr val="FF0000"/>
                  </a:solidFill>
                </a:ln>
                <a:latin typeface="Arial"/>
                <a:ea typeface="SimSun"/>
                <a:cs typeface="Mangal"/>
              </a:rPr>
              <a:t/>
            </a:r>
            <a:br>
              <a:rPr lang="ru-RU" sz="3200" dirty="0">
                <a:ln>
                  <a:solidFill>
                    <a:srgbClr val="FF0000"/>
                  </a:solidFill>
                </a:ln>
                <a:latin typeface="Arial"/>
                <a:ea typeface="SimSun"/>
                <a:cs typeface="Mangal"/>
              </a:rPr>
            </a:br>
            <a:endParaRPr lang="ru-RU" dirty="0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3074" name="Picture 2" descr="C:\Users\Olga\Desktop\gl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42" b="83444" l="9032" r="82097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71508"/>
            <a:ext cx="3396243" cy="165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lga\Desktop\2e5f6f4e085fd1d634f3e36ec0a34282_i-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6" t="12785" r="16598" b="13345"/>
          <a:stretch/>
        </p:blipFill>
        <p:spPr bwMode="auto">
          <a:xfrm>
            <a:off x="6448726" y="4714995"/>
            <a:ext cx="2674833" cy="211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Olga\Desktop\25197241109713323029710324513911743412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12729"/>
            <a:ext cx="2448272" cy="190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75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9001000" cy="1844824"/>
          </a:xfrm>
        </p:spPr>
        <p:txBody>
          <a:bodyPr>
            <a:noAutofit/>
          </a:bodyPr>
          <a:lstStyle/>
          <a:p>
            <a:pPr indent="228600"/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История создания электронных </a:t>
            </a:r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устройств</a:t>
            </a:r>
            <a: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9" name="Picture 3" descr="C:\Users\Olga\Desktop\dzhon_uiljam_mauchl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34453"/>
            <a:ext cx="1800200" cy="234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90266" y="3311619"/>
            <a:ext cx="2771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Джон Уильям 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Мочли 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100" name="Picture 4" descr="C:\Users\Olga\Desktop\Эккер Преспер кіші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902230"/>
            <a:ext cx="2069976" cy="236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60232" y="3265453"/>
            <a:ext cx="28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Преспер Экерт </a:t>
            </a:r>
          </a:p>
        </p:txBody>
      </p:sp>
      <p:pic>
        <p:nvPicPr>
          <p:cNvPr id="4101" name="Picture 5" descr="C:\Users\Olga\Desktop\von_neuman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51876"/>
            <a:ext cx="1881652" cy="24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46472" y="3676666"/>
            <a:ext cx="3213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Джон фон Нейман </a:t>
            </a:r>
          </a:p>
        </p:txBody>
      </p:sp>
      <p:pic>
        <p:nvPicPr>
          <p:cNvPr id="4102" name="Picture 6" descr="C:\Users\Olga\Desktop\мартин куп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57" y="4068819"/>
            <a:ext cx="2124941" cy="248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07704" y="6488668"/>
            <a:ext cx="261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Мартин Купер</a:t>
            </a:r>
          </a:p>
        </p:txBody>
      </p:sp>
      <p:pic>
        <p:nvPicPr>
          <p:cNvPr id="4103" name="Picture 7" descr="C:\Users\Olga\Desktop\комп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41" y="4153723"/>
            <a:ext cx="3527638" cy="264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96136" y="6430120"/>
            <a:ext cx="3240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Первый компьютер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07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8000">
              <a:srgbClr val="00B0F0"/>
            </a:gs>
            <a:gs pos="93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lga\Desktop\aHR0cCUzQSUyRiUyRnd3dy5ub3ZhdGUucnUlMkZmaWxlcyUyRnUzNTA3NSUyRjE2cmVhbHBob3RvLmpwZw==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16" y="476672"/>
            <a:ext cx="8794168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68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lumMod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Olga\Desktop\laptop-computer-icon-123671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6799486" cy="679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2964547"/>
              </p:ext>
            </p:extLst>
          </p:nvPr>
        </p:nvGraphicFramePr>
        <p:xfrm>
          <a:off x="1547664" y="141277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9144000" cy="1368152"/>
          </a:xfrm>
        </p:spPr>
        <p:txBody>
          <a:bodyPr>
            <a:normAutofit/>
          </a:bodyPr>
          <a:lstStyle/>
          <a:p>
            <a:r>
              <a:rPr lang="ru-RU" sz="2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Сколько </a:t>
            </a:r>
            <a:r>
              <a:rPr lang="ru-RU" sz="29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дней в неделю ты </a:t>
            </a:r>
            <a:r>
              <a:rPr lang="ru-RU" sz="29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проводишь за гаджетами?</a:t>
            </a:r>
            <a:endParaRPr lang="ru-RU" sz="32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58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lumMod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Сколько времени в день ты проводишь за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гаджетами?</a:t>
            </a:r>
            <a:endParaRPr lang="ru-RU" sz="32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0" name="Picture 2" descr="C:\Users\Olga\Desktop\nexus_one_wall_paper_art-1979px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0" r="24369"/>
          <a:stretch/>
        </p:blipFill>
        <p:spPr bwMode="auto">
          <a:xfrm>
            <a:off x="2775664" y="1045120"/>
            <a:ext cx="3023977" cy="573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85175432"/>
              </p:ext>
            </p:extLst>
          </p:nvPr>
        </p:nvGraphicFramePr>
        <p:xfrm>
          <a:off x="1619672" y="1772816"/>
          <a:ext cx="608436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655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lumMod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08504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Как ты засыпаешь, если сидишь за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гаджетом </a:t>
            </a: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непосредственно перед </a:t>
            </a:r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сном</a:t>
            </a:r>
            <a:r>
              <a:rPr lang="ru-RU" sz="32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pic>
        <p:nvPicPr>
          <p:cNvPr id="6147" name="Picture 3" descr="C:\Users\Olga\Desktop\Planshet-Gigabyte-S108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t="6779" r="4082" b="10330"/>
          <a:stretch/>
        </p:blipFill>
        <p:spPr bwMode="auto">
          <a:xfrm>
            <a:off x="323528" y="1528138"/>
            <a:ext cx="8424936" cy="515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66972714"/>
              </p:ext>
            </p:extLst>
          </p:nvPr>
        </p:nvGraphicFramePr>
        <p:xfrm>
          <a:off x="1524000" y="1397000"/>
          <a:ext cx="6096000" cy="448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011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778098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каких целей ты используешь гаджет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endParaRPr lang="ru-RU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Olga\Desktop\wikireader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2" t="4090" r="5409"/>
          <a:stretch/>
        </p:blipFill>
        <p:spPr bwMode="auto">
          <a:xfrm>
            <a:off x="971600" y="1365837"/>
            <a:ext cx="7295825" cy="54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54478707"/>
              </p:ext>
            </p:extLst>
          </p:nvPr>
        </p:nvGraphicFramePr>
        <p:xfrm>
          <a:off x="1907704" y="1844824"/>
          <a:ext cx="547260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769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431</TotalTime>
  <Words>254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Муниципальное бюджетное общеобразовательное учреждение «Лицей» г. Протвино Московской области Научно-практическая конференция</vt:lpstr>
      <vt:lpstr> Цель работы: исследовать, как влияют гаджеты на учеников нашего класса.       Задачи.  Выяснить: – сколько времени в день проводят мои         одноклассники за гаджетами; – как используются гаджеты ребятами; – как часто ученики используют гаджеты в познавательной деятельности; – как часто ученики используют гаджеты в игровой деятельности; – могут ли обходиться без гаджетов вообще.</vt:lpstr>
      <vt:lpstr> Гаджеты – небольшие электронные устройства. Они слышат, видят, поют и делают кучу мелочей. Без гаджетов мы легко обходились, но в процессе использования втянулись и захотели ещё.  </vt:lpstr>
      <vt:lpstr>История создания электронных устройств </vt:lpstr>
      <vt:lpstr>Презентация PowerPoint</vt:lpstr>
      <vt:lpstr>Сколько дней в неделю ты проводишь за гаджетами?</vt:lpstr>
      <vt:lpstr>Сколько времени в день ты проводишь за гаджетами?</vt:lpstr>
      <vt:lpstr>Как ты засыпаешь, если сидишь за гаджетом непосредственно перед сном?</vt:lpstr>
      <vt:lpstr>Для каких целей ты используешь гаджет? </vt:lpstr>
      <vt:lpstr>Какие игры тебя привлекают?</vt:lpstr>
      <vt:lpstr>Сможешь ли ты обойтись без гаджета?</vt:lpstr>
      <vt:lpstr>Мнение ученых 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«Лицей» г. Протвино Московской области Научно-практическая конференция</dc:title>
  <dc:creator>Olga</dc:creator>
  <cp:lastModifiedBy>Наталья</cp:lastModifiedBy>
  <cp:revision>39</cp:revision>
  <dcterms:created xsi:type="dcterms:W3CDTF">2015-12-08T19:00:03Z</dcterms:created>
  <dcterms:modified xsi:type="dcterms:W3CDTF">2016-02-11T13:57:23Z</dcterms:modified>
</cp:coreProperties>
</file>