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14"/>
  </p:notesMasterIdLst>
  <p:sldIdLst>
    <p:sldId id="256" r:id="rId2"/>
    <p:sldId id="257" r:id="rId3"/>
    <p:sldId id="261" r:id="rId4"/>
    <p:sldId id="285" r:id="rId5"/>
    <p:sldId id="286" r:id="rId6"/>
    <p:sldId id="291" r:id="rId7"/>
    <p:sldId id="294" r:id="rId8"/>
    <p:sldId id="280" r:id="rId9"/>
    <p:sldId id="295" r:id="rId10"/>
    <p:sldId id="281" r:id="rId11"/>
    <p:sldId id="296" r:id="rId12"/>
    <p:sldId id="297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0" autoAdjust="0"/>
    <p:restoredTop sz="94660"/>
  </p:normalViewPr>
  <p:slideViewPr>
    <p:cSldViewPr>
      <p:cViewPr>
        <p:scale>
          <a:sx n="94" d="100"/>
          <a:sy n="94" d="100"/>
        </p:scale>
        <p:origin x="-2040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E56C078-2639-4372-BCE2-17E67159E559}" type="datetimeFigureOut">
              <a:rPr lang="ru-RU"/>
              <a:pPr>
                <a:defRPr/>
              </a:pPr>
              <a:t>15.02.2016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F371CB1-75C2-4B86-95C8-DE7302FD52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2650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Прямоугольник 11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Прямоугольник 13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рямоугольник 18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Прямая соединительная линия 10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Прямая соединительная линия 19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3" name="Прямая соединительная линия 15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4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5" name="Прямая соединительная линия 21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6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7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8" name="Овал 22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9" name="Овал 23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0" name="Овал 25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1" name="Овал 24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2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6FF74A-6CE4-4BCA-B9BA-F8D01D447145}" type="datetimeFigureOut">
              <a:rPr lang="ru-RU"/>
              <a:pPr>
                <a:defRPr/>
              </a:pPr>
              <a:t>15.02.2016</a:t>
            </a:fld>
            <a:endParaRPr lang="ru-RU"/>
          </a:p>
        </p:txBody>
      </p:sp>
      <p:sp>
        <p:nvSpPr>
          <p:cNvPr id="23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DCAE53-FD75-46F7-902A-E54FCA7640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165A51-F3F7-44FA-B4B6-C1A144653962}" type="datetimeFigureOut">
              <a:rPr lang="ru-RU"/>
              <a:pPr>
                <a:defRPr/>
              </a:pPr>
              <a:t>15.02.2016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6AABF8-B08F-4890-B248-4C0CF3312C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F0529C-0639-44FB-A02C-CA5C1CBB0AEF}" type="datetimeFigureOut">
              <a:rPr lang="ru-RU"/>
              <a:pPr>
                <a:defRPr/>
              </a:pPr>
              <a:t>15.02.2016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DDAA3-144E-490B-B400-32BFADFFD3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62F644-7846-4CF8-AD03-C45B28087D9B}" type="datetimeFigureOut">
              <a:rPr lang="ru-RU"/>
              <a:pPr>
                <a:defRPr/>
              </a:pPr>
              <a:t>15.02.2016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FA9FF-B8EF-4B10-B8CB-339352D7FB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9E8DD39D-51FA-4D1C-AB63-854FA7A53454}" type="datetimeFigureOut">
              <a:rPr lang="ru-RU"/>
              <a:pPr>
                <a:defRPr/>
              </a:pPr>
              <a:t>15.02.2016</a:t>
            </a:fld>
            <a:endParaRPr lang="ru-RU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24EA584C-A812-4CE2-8F46-574321B629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Прямоугольник 9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Прямоугольник 10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рямоугольник 11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Прямая соединительная линия 12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Прямая соединительная линия 14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Прямая соединительная линия 15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3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4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5" name="Овал 19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6" name="Овал 20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7" name="Овал 21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8" name="Овал 22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9" name="Прямая соединительная линия 25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F7B42D-1CEB-460C-8E44-95F0F9A0FED1}" type="datetimeFigureOut">
              <a:rPr lang="ru-RU"/>
              <a:pPr>
                <a:defRPr/>
              </a:pPr>
              <a:t>15.02.2016</a:t>
            </a:fld>
            <a:endParaRPr lang="ru-RU"/>
          </a:p>
        </p:txBody>
      </p:sp>
      <p:sp>
        <p:nvSpPr>
          <p:cNvPr id="21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E578AB-67DD-400C-B3EE-B58ADC3FCD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376E91-1856-4679-95A7-3106C5FA139B}" type="datetimeFigureOut">
              <a:rPr lang="ru-RU"/>
              <a:pPr>
                <a:defRPr/>
              </a:pPr>
              <a:t>15.02.2016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E93A04-345A-4B17-A5A7-9DB276FB21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30C006-D661-450C-80F1-94D51EC9B59C}" type="datetimeFigureOut">
              <a:rPr lang="ru-RU"/>
              <a:pPr>
                <a:defRPr/>
              </a:pPr>
              <a:t>15.02.2016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F53220-1581-4546-902E-CB985A3A81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1EB4060F-517B-4E1D-9D82-0D2CD510887A}" type="datetimeFigureOut">
              <a:rPr lang="ru-RU"/>
              <a:pPr>
                <a:defRPr/>
              </a:pPr>
              <a:t>15.02.2016</a:t>
            </a:fld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53798056-AD0E-4BB2-A9CE-C94E881E03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11CB4E-FAC7-431A-9251-32ED2C549D28}" type="datetimeFigureOut">
              <a:rPr lang="ru-RU"/>
              <a:pPr>
                <a:defRPr/>
              </a:pPr>
              <a:t>15.02.2016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9407FC-526E-4A2A-8570-4CEE846904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Прямая соединительная линия 8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8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Овал 13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Дата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9FBF9343-7C1D-44AC-BD5F-7B6B989E454A}" type="datetimeFigureOut">
              <a:rPr lang="ru-RU"/>
              <a:pPr>
                <a:defRPr/>
              </a:pPr>
              <a:t>15.02.2016</a:t>
            </a:fld>
            <a:endParaRPr lang="ru-RU"/>
          </a:p>
        </p:txBody>
      </p:sp>
      <p:sp>
        <p:nvSpPr>
          <p:cNvPr id="13" name="Номер слайда 2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029A6B38-33B9-4D9D-94F8-37F4A2BD4B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Овал 12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11" name="Прямая соединительная линия 19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1A54D65B-169F-4F68-AC50-73C93DECFA99}" type="datetimeFigureOut">
              <a:rPr lang="ru-RU"/>
              <a:pPr>
                <a:defRPr/>
              </a:pPr>
              <a:t>15.02.2016</a:t>
            </a:fld>
            <a:endParaRPr lang="ru-RU"/>
          </a:p>
        </p:txBody>
      </p:sp>
      <p:sp>
        <p:nvSpPr>
          <p:cNvPr id="13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697C7B7F-C2C2-4EEE-88D6-A1FB8A079B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8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D8DA394A-11A8-4FFF-8A2F-AD0E05C267A6}" type="datetimeFigureOut">
              <a:rPr lang="ru-RU"/>
              <a:pPr>
                <a:defRPr/>
              </a:pPr>
              <a:t>15.02.2016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Овал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FAF4FF2D-8275-4CF5-9D3B-5B26BB2144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5" r:id="rId4"/>
    <p:sldLayoutId id="2147483684" r:id="rId5"/>
    <p:sldLayoutId id="2147483689" r:id="rId6"/>
    <p:sldLayoutId id="2147483683" r:id="rId7"/>
    <p:sldLayoutId id="2147483690" r:id="rId8"/>
    <p:sldLayoutId id="2147483691" r:id="rId9"/>
    <p:sldLayoutId id="2147483682" r:id="rId10"/>
    <p:sldLayoutId id="2147483681" r:id="rId11"/>
    <p:sldLayoutId id="214748368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ctrTitle" idx="4294967295"/>
          </p:nvPr>
        </p:nvSpPr>
        <p:spPr bwMode="auto">
          <a:xfrm>
            <a:off x="468313" y="1989138"/>
            <a:ext cx="8135937" cy="1470025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ru-RU" sz="3200" b="1" cap="none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МИНИМИЗАЦИЯ РИСКА СОДЕРЖАНИЯ НИТРАТОВ В ОВОЩНЫХ И БАХЧЕВЫХ КУЛЬТУРАХ</a:t>
            </a:r>
            <a:endParaRPr lang="ru-RU" sz="4000" cap="none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2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4643438" y="4292600"/>
            <a:ext cx="4176712" cy="234950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Выполнила работу ученица 11 «А»</a:t>
            </a:r>
          </a:p>
          <a:p>
            <a:pPr marL="0" indent="0" eaLnBrk="1" hangingPunct="1">
              <a:buFontTx/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МОБУ Саракташская СОШ № 2</a:t>
            </a:r>
          </a:p>
          <a:p>
            <a:pPr marL="0" indent="0" eaLnBrk="1" hangingPunct="1">
              <a:buFontTx/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Давлетова Алёна</a:t>
            </a:r>
          </a:p>
          <a:p>
            <a:pPr marL="0" indent="0" eaLnBrk="1" hangingPunct="1">
              <a:buFontTx/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Руководитель:</a:t>
            </a:r>
          </a:p>
          <a:p>
            <a:pPr marL="0" indent="0" eaLnBrk="1" hangingPunct="1">
              <a:buFontTx/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Шукшина Светлана Петровна</a:t>
            </a:r>
          </a:p>
          <a:p>
            <a:pPr marL="0" indent="0" eaLnBrk="1" hangingPunct="1">
              <a:buFontTx/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Учитель химии высшей квалификационной категории</a:t>
            </a:r>
          </a:p>
          <a:p>
            <a:pPr marL="0" indent="0" eaLnBrk="1" hangingPunct="1">
              <a:buFontTx/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buFontTx/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buFontTx/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Содержимое 2"/>
          <p:cNvSpPr>
            <a:spLocks noGrp="1"/>
          </p:cNvSpPr>
          <p:nvPr>
            <p:ph idx="4294967295"/>
          </p:nvPr>
        </p:nvSpPr>
        <p:spPr>
          <a:xfrm>
            <a:off x="107950" y="0"/>
            <a:ext cx="8640763" cy="6381750"/>
          </a:xfrm>
        </p:spPr>
        <p:txBody>
          <a:bodyPr/>
          <a:lstStyle/>
          <a:p>
            <a:pPr marL="0" indent="0" algn="just" eaLnBrk="1" hangingPunct="1">
              <a:spcBef>
                <a:spcPct val="0"/>
              </a:spcBef>
              <a:buFontTx/>
              <a:buNone/>
            </a:pP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Выводы</a:t>
            </a:r>
          </a:p>
          <a:p>
            <a:pPr marL="0" indent="0" algn="just" eaLnBrk="1" hangingPunct="1">
              <a:lnSpc>
                <a:spcPct val="140000"/>
              </a:lnSpc>
              <a:spcBef>
                <a:spcPct val="0"/>
              </a:spcBef>
              <a:buFont typeface="Wingdings" pitchFamily="2" charset="2"/>
              <a:buChar char="v"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Подкормка азотными удобрениями овощных и бахчевых культур пагубно влияет на растения, замедляя их рост и развитие. </a:t>
            </a:r>
          </a:p>
          <a:p>
            <a:pPr marL="0" indent="0" algn="just" eaLnBrk="1" hangingPunct="1">
              <a:lnSpc>
                <a:spcPct val="140000"/>
              </a:lnSpc>
              <a:spcBef>
                <a:spcPct val="0"/>
              </a:spcBef>
              <a:buFont typeface="Wingdings" pitchFamily="2" charset="2"/>
              <a:buChar char="v"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Температурный фактор значительно влияет на концентрацию содержания нитратов. С повышением температуры происходит увеличение концентрации нитратов, это обеспечивает их дальнейший переход в более опасные нитриты. Наиболее оптимальной температурой является 8 </a:t>
            </a:r>
            <a:r>
              <a:rPr lang="en-US" sz="2000" baseline="3000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 eaLnBrk="1" hangingPunct="1">
              <a:lnSpc>
                <a:spcPct val="140000"/>
              </a:lnSpc>
              <a:spcBef>
                <a:spcPct val="0"/>
              </a:spcBef>
              <a:buFont typeface="Wingdings" pitchFamily="2" charset="2"/>
              <a:buChar char="v"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Концентрация нитратов различается в зависимости от того, в какой части плода  находится. У арбуза и томата концентрация  нитратов в центральной части наименьшая, увеличивается к кожице плода;  у редиса наибольшая концентрация нитратов содержится в кончике корнеплода; у капусты наибольшая концентрация нитратов содержится в кочерыжке.</a:t>
            </a:r>
          </a:p>
          <a:p>
            <a:pPr marL="0" indent="0" algn="just" eaLnBrk="1" hangingPunct="1">
              <a:lnSpc>
                <a:spcPct val="140000"/>
              </a:lnSpc>
              <a:spcBef>
                <a:spcPct val="0"/>
              </a:spcBef>
              <a:buFont typeface="Wingdings" pitchFamily="2" charset="2"/>
              <a:buChar char="v"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Чрезмерное поступление нитратов в организм белых мышей приводит к отставанию в росте и развитии, и в конце концов к летальному исходу.</a:t>
            </a:r>
          </a:p>
          <a:p>
            <a:pPr marL="0" indent="0" algn="just" eaLnBrk="1" hangingPunct="1">
              <a:lnSpc>
                <a:spcPct val="140000"/>
              </a:lnSpc>
              <a:spcBef>
                <a:spcPct val="0"/>
              </a:spcBef>
              <a:buFont typeface="Wingdings" pitchFamily="2" charset="2"/>
              <a:buChar char="v"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На основе полученных результатов были составлены  рекомендации по минимизации содержания нитратов в овощах и бахчевых культурах.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Прямоугольник 1"/>
          <p:cNvSpPr>
            <a:spLocks noChangeArrowheads="1"/>
          </p:cNvSpPr>
          <p:nvPr/>
        </p:nvSpPr>
        <p:spPr bwMode="auto">
          <a:xfrm>
            <a:off x="107950" y="0"/>
            <a:ext cx="86407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000" b="1">
                <a:latin typeface="Times New Roman" pitchFamily="18" charset="0"/>
                <a:cs typeface="Times New Roman" pitchFamily="18" charset="0"/>
              </a:rPr>
              <a:t>Экологические риски</a:t>
            </a:r>
          </a:p>
        </p:txBody>
      </p:sp>
      <p:sp>
        <p:nvSpPr>
          <p:cNvPr id="25602" name="TextBox 2"/>
          <p:cNvSpPr txBox="1">
            <a:spLocks noChangeArrowheads="1"/>
          </p:cNvSpPr>
          <p:nvPr/>
        </p:nvSpPr>
        <p:spPr bwMode="auto">
          <a:xfrm>
            <a:off x="107950" y="369888"/>
            <a:ext cx="8640763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Чрезмерное внесение азотных удобрений  в почву приводит к накоплению нитрат-ионов в плодах овощных и бахчевых культур. Неправильное хранение плодов является причиной повышения концентрации нитрат-ионов и переход в более опасные нитриты. Рекомендуемая температура хранения 8 градусов. 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Использование в пищу определенные части плода, в которых концентрация нитратов наименьшая в дальнейшем благоприятно скажется на здоровье человека.</a:t>
            </a: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Для снижения экологического риска необходимо вносить азотные удобрения строго по инструкции.</a:t>
            </a: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Также рекомендуется  использовать в быту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нитратомер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 bwMode="auto">
          <a:xfrm>
            <a:off x="395288" y="-387350"/>
            <a:ext cx="7467600" cy="1143000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800" cap="none" smtClean="0">
                <a:solidFill>
                  <a:schemeClr val="tx1"/>
                </a:solidFill>
                <a:latin typeface="Arial" charset="0"/>
              </a:rPr>
              <a:t>Заключение</a:t>
            </a:r>
          </a:p>
        </p:txBody>
      </p:sp>
      <p:sp>
        <p:nvSpPr>
          <p:cNvPr id="32771" name="Rectangle 3"/>
          <p:cNvSpPr>
            <a:spLocks noGrp="1"/>
          </p:cNvSpPr>
          <p:nvPr>
            <p:ph type="body" idx="1"/>
          </p:nvPr>
        </p:nvSpPr>
        <p:spPr>
          <a:xfrm>
            <a:off x="395288" y="1052513"/>
            <a:ext cx="7467600" cy="48736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000" smtClean="0">
                <a:latin typeface="Arial" charset="0"/>
              </a:rPr>
              <a:t>Наши исследования доказывают негативное влияния чрезмерного поступления нитратов в организм. Данная работа поможет предотвратить отравление нитратами и снизить риск онкологических заболеваний.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Содержимое 2"/>
          <p:cNvSpPr>
            <a:spLocks noGrp="1"/>
          </p:cNvSpPr>
          <p:nvPr>
            <p:ph idx="4294967295"/>
          </p:nvPr>
        </p:nvSpPr>
        <p:spPr>
          <a:xfrm>
            <a:off x="0" y="0"/>
            <a:ext cx="8820150" cy="2276475"/>
          </a:xfrm>
        </p:spPr>
        <p:txBody>
          <a:bodyPr/>
          <a:lstStyle/>
          <a:p>
            <a:pPr indent="0" algn="just" eaLnBrk="1" hangingPunct="1">
              <a:spcBef>
                <a:spcPct val="0"/>
              </a:spcBef>
              <a:buFontTx/>
              <a:buNone/>
            </a:pP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Актуальность</a:t>
            </a:r>
          </a:p>
          <a:p>
            <a:pPr indent="0" algn="just" eaLnBrk="1" hangingPunct="1">
              <a:spcBef>
                <a:spcPct val="0"/>
              </a:spcBef>
              <a:buFontTx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За последние 10 лет описано более 1000 случаев нитратно-нитритной метгемоглобинемии, из которых 100 закончились смертью. В Саракташском районе с января по август 2015 года  число отравлений увеличилось в 1.4 раза. Полностью избавиться от нитратов в овощах и фруктах невозможно, но мы можем уменьшить химический прессинг на организм, сократить до минимума поступление нитратов с пищей.</a:t>
            </a:r>
          </a:p>
          <a:p>
            <a:pPr indent="0" algn="just" eaLnBrk="1" hangingPunct="1">
              <a:spcBef>
                <a:spcPct val="0"/>
              </a:spcBef>
              <a:buFont typeface="Wingdings" pitchFamily="2" charset="2"/>
              <a:buNone/>
            </a:pPr>
            <a:endParaRPr lang="ru-RU" sz="20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Содержимое 2"/>
          <p:cNvSpPr txBox="1">
            <a:spLocks/>
          </p:cNvSpPr>
          <p:nvPr/>
        </p:nvSpPr>
        <p:spPr bwMode="auto">
          <a:xfrm>
            <a:off x="0" y="2205038"/>
            <a:ext cx="8820150" cy="467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algn="just">
              <a:buClr>
                <a:schemeClr val="accent1"/>
              </a:buClr>
              <a:buSzPct val="70000"/>
            </a:pPr>
            <a:r>
              <a:rPr lang="ru-RU" sz="2000" b="1">
                <a:latin typeface="Times New Roman" pitchFamily="18" charset="0"/>
                <a:cs typeface="Times New Roman" pitchFamily="18" charset="0"/>
              </a:rPr>
              <a:t>Цель</a:t>
            </a:r>
            <a:endParaRPr lang="ru-RU" sz="2000">
              <a:latin typeface="Times New Roman" pitchFamily="18" charset="0"/>
              <a:cs typeface="Times New Roman" pitchFamily="18" charset="0"/>
            </a:endParaRPr>
          </a:p>
          <a:p>
            <a:pPr marL="273050" algn="just">
              <a:buClr>
                <a:schemeClr val="accent1"/>
              </a:buClr>
              <a:buSzPct val="70000"/>
            </a:pPr>
            <a:r>
              <a:rPr lang="ru-RU" sz="2000">
                <a:latin typeface="Times New Roman" pitchFamily="18" charset="0"/>
                <a:cs typeface="Times New Roman" pitchFamily="18" charset="0"/>
              </a:rPr>
              <a:t>Установить способы минимизации содержания нитратов в овощных и бахчевых культурах.</a:t>
            </a:r>
          </a:p>
          <a:p>
            <a:pPr marL="273050" algn="just">
              <a:buClr>
                <a:schemeClr val="accent1"/>
              </a:buClr>
              <a:buSzPct val="70000"/>
            </a:pP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marL="273050" algn="just">
              <a:buClr>
                <a:schemeClr val="accent1"/>
              </a:buClr>
              <a:buSzPct val="70000"/>
            </a:pPr>
            <a:r>
              <a:rPr lang="ru-RU" sz="2000" b="1">
                <a:latin typeface="Times New Roman" pitchFamily="18" charset="0"/>
                <a:cs typeface="Times New Roman" pitchFamily="18" charset="0"/>
              </a:rPr>
              <a:t>Задачи</a:t>
            </a:r>
            <a:endParaRPr lang="ru-RU" sz="2000">
              <a:latin typeface="Times New Roman" pitchFamily="18" charset="0"/>
              <a:cs typeface="Times New Roman" pitchFamily="18" charset="0"/>
            </a:endParaRPr>
          </a:p>
          <a:p>
            <a:pPr marL="273050" algn="just">
              <a:buClr>
                <a:schemeClr val="accent1"/>
              </a:buClr>
              <a:buSzPct val="70000"/>
            </a:pPr>
            <a:r>
              <a:rPr lang="ru-RU" sz="2000">
                <a:latin typeface="Times New Roman" pitchFamily="18" charset="0"/>
                <a:cs typeface="Times New Roman" pitchFamily="18" charset="0"/>
              </a:rPr>
              <a:t>1. Познакомиться с допустимыми нормами нитратов  для человека</a:t>
            </a:r>
          </a:p>
          <a:p>
            <a:pPr marL="273050" algn="just">
              <a:buClr>
                <a:schemeClr val="accent1"/>
              </a:buClr>
              <a:buSzPct val="70000"/>
            </a:pPr>
            <a:r>
              <a:rPr lang="ru-RU" sz="2000">
                <a:latin typeface="Times New Roman" pitchFamily="18" charset="0"/>
                <a:cs typeface="Times New Roman" pitchFamily="18" charset="0"/>
              </a:rPr>
              <a:t>2. Обобщить основные правила, руководствуясь которыми можно уменьшить содержание нитратов, поступающих в организм с овощами и бахчевыми культурами и составить рекомендации по минимизации содержания нитратов в продуктах</a:t>
            </a:r>
          </a:p>
          <a:p>
            <a:pPr marL="273050" algn="just">
              <a:buClr>
                <a:schemeClr val="accent1"/>
              </a:buClr>
              <a:buSzPct val="70000"/>
            </a:pPr>
            <a:r>
              <a:rPr lang="ru-RU" sz="2000">
                <a:latin typeface="Times New Roman" pitchFamily="18" charset="0"/>
                <a:cs typeface="Times New Roman" pitchFamily="18" charset="0"/>
              </a:rPr>
              <a:t>3. Провести опыт по минимизации нитратов в овощных и бахчевых культурах</a:t>
            </a:r>
          </a:p>
          <a:p>
            <a:pPr marL="273050" algn="just">
              <a:buClr>
                <a:schemeClr val="accent1"/>
              </a:buClr>
              <a:buSzPct val="70000"/>
            </a:pPr>
            <a:r>
              <a:rPr lang="ru-RU" sz="2000">
                <a:latin typeface="Times New Roman" pitchFamily="18" charset="0"/>
                <a:cs typeface="Times New Roman" pitchFamily="18" charset="0"/>
              </a:rPr>
              <a:t>4. Провести опыты по выявлению содержания нитратов в овощных и бахчевых культурах и опытным путем доказать опасность влияния нитратов на живые организмы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Содержимое 2"/>
          <p:cNvSpPr>
            <a:spLocks noGrp="1"/>
          </p:cNvSpPr>
          <p:nvPr>
            <p:ph idx="4294967295"/>
          </p:nvPr>
        </p:nvSpPr>
        <p:spPr>
          <a:xfrm>
            <a:off x="468313" y="333375"/>
            <a:ext cx="7775575" cy="5399088"/>
          </a:xfrm>
        </p:spPr>
        <p:txBody>
          <a:bodyPr/>
          <a:lstStyle/>
          <a:p>
            <a:pPr marL="0" indent="0" algn="just" eaLnBrk="1" hangingPunct="1">
              <a:lnSpc>
                <a:spcPct val="150000"/>
              </a:lnSpc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 исследования: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овощные и бахчевые культуры.</a:t>
            </a:r>
          </a:p>
          <a:p>
            <a:pPr marL="0" indent="0" algn="just" eaLnBrk="1" hangingPunct="1">
              <a:lnSpc>
                <a:spcPct val="150000"/>
              </a:lnSpc>
              <a:spcBef>
                <a:spcPts val="0"/>
              </a:spcBef>
              <a:buFont typeface="Wingdings" pitchFamily="2" charset="2"/>
              <a:buNone/>
              <a:defRPr/>
            </a:pP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 eaLnBrk="1" hangingPunct="1">
              <a:lnSpc>
                <a:spcPct val="150000"/>
              </a:lnSpc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 исследования: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наличие нитратов в овощных и бахчевых культурах.</a:t>
            </a:r>
          </a:p>
          <a:p>
            <a:pPr marL="0" indent="0" algn="just" eaLnBrk="1" hangingPunct="1">
              <a:lnSpc>
                <a:spcPct val="150000"/>
              </a:lnSpc>
              <a:spcBef>
                <a:spcPts val="0"/>
              </a:spcBef>
              <a:buFont typeface="Wingdings" pitchFamily="2" charset="2"/>
              <a:buNone/>
              <a:defRPr/>
            </a:pPr>
            <a:endPara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 eaLnBrk="1" hangingPunct="1">
              <a:lnSpc>
                <a:spcPct val="150000"/>
              </a:lnSpc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исследования: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наблюдение</a:t>
            </a:r>
          </a:p>
          <a:p>
            <a:pPr indent="2414588" algn="just" eaLnBrk="1" hangingPunct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теоретический анализ</a:t>
            </a:r>
          </a:p>
          <a:p>
            <a:pPr indent="2414588" algn="just" eaLnBrk="1" hangingPunct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сравнение</a:t>
            </a:r>
          </a:p>
          <a:p>
            <a:pPr indent="2414588" algn="just" eaLnBrk="1" hangingPunct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эксперимент</a:t>
            </a:r>
          </a:p>
          <a:p>
            <a:pPr indent="2414588" algn="just" eaLnBrk="1" hangingPunct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 eaLnBrk="1" hangingPunct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 </a:t>
            </a:r>
          </a:p>
          <a:p>
            <a:pPr marL="0" indent="0" algn="just" eaLnBrk="1" hangingPunct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домашних условиях возможно минимизировать содержание нитратов в продуктах питания, а значит, значительно снизить риск заболевания многих жизненно важных органов.</a:t>
            </a:r>
          </a:p>
          <a:p>
            <a:pPr algn="just" eaLnBrk="1" hangingPunct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134938" y="338138"/>
            <a:ext cx="8640762" cy="376237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/>
            <a:r>
              <a:rPr lang="ru-RU" sz="2000" b="1" cap="none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Результаты исследования</a:t>
            </a:r>
          </a:p>
        </p:txBody>
      </p:sp>
      <p:sp>
        <p:nvSpPr>
          <p:cNvPr id="18434" name="Rectangle 5"/>
          <p:cNvSpPr>
            <a:spLocks noGrp="1"/>
          </p:cNvSpPr>
          <p:nvPr>
            <p:ph type="body" idx="4294967295"/>
          </p:nvPr>
        </p:nvSpPr>
        <p:spPr>
          <a:xfrm>
            <a:off x="122238" y="1020763"/>
            <a:ext cx="8640762" cy="2292350"/>
          </a:xfrm>
        </p:spPr>
        <p:txBody>
          <a:bodyPr/>
          <a:lstStyle/>
          <a:p>
            <a:pPr marL="800100" indent="-342900" algn="just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Семена без добавления азотных удобрений проросли все и росли быстро, плоды крупные и сочные.</a:t>
            </a:r>
          </a:p>
          <a:p>
            <a:pPr marL="800100" indent="-342900" algn="just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Семена с добавлением азотных удобрений, соответствующих норме, проросли все, но росли медленнее на 1-3 дня, чем в первом случае.</a:t>
            </a:r>
          </a:p>
          <a:p>
            <a:pPr marL="800100" indent="-342900" algn="just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Семена с добавлением азотных удобрений, превышающих нормы, проросли 1/3 часть от посаженных, росли медленнее на 5-7 дней, чем в первом случае </a:t>
            </a:r>
          </a:p>
        </p:txBody>
      </p:sp>
      <p:pic>
        <p:nvPicPr>
          <p:cNvPr id="18435" name="Picture 6" descr="=арылуагц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90825" y="3309938"/>
            <a:ext cx="3162300" cy="220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Прямоугольник 4"/>
          <p:cNvSpPr>
            <a:spLocks noChangeArrowheads="1"/>
          </p:cNvSpPr>
          <p:nvPr/>
        </p:nvSpPr>
        <p:spPr bwMode="auto">
          <a:xfrm>
            <a:off x="0" y="0"/>
            <a:ext cx="90360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09600" indent="-609600" algn="ctr"/>
            <a:r>
              <a:rPr lang="ru-RU" sz="2000" b="1">
                <a:latin typeface="Times New Roman" pitchFamily="18" charset="0"/>
                <a:cs typeface="Times New Roman" pitchFamily="18" charset="0"/>
              </a:rPr>
              <a:t> Опыт 1. Влияние азотных удобрений на рост овощных и бахчевых культур</a:t>
            </a:r>
          </a:p>
        </p:txBody>
      </p:sp>
      <p:pic>
        <p:nvPicPr>
          <p:cNvPr id="6" name="Рисунок 14"/>
          <p:cNvPicPr>
            <a:picLocks noGrp="1" noChangeAspect="1" noChangeArrowheads="1"/>
          </p:cNvPicPr>
          <p:nvPr>
            <p:ph type="title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5140259"/>
            <a:ext cx="2426355" cy="1423576"/>
          </a:xfrm>
          <a:effectLst>
            <a:softEdge rad="112500"/>
          </a:effectLst>
        </p:spPr>
      </p:pic>
      <p:pic>
        <p:nvPicPr>
          <p:cNvPr id="7" name="Рисунок 1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33330" y="2885598"/>
            <a:ext cx="2615134" cy="15188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439" name="Rectangle 4"/>
          <p:cNvSpPr>
            <a:spLocks noChangeArrowheads="1"/>
          </p:cNvSpPr>
          <p:nvPr/>
        </p:nvSpPr>
        <p:spPr bwMode="auto">
          <a:xfrm>
            <a:off x="6178550" y="4535488"/>
            <a:ext cx="2663825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000">
                <a:latin typeface="Times New Roman" pitchFamily="18" charset="0"/>
                <a:cs typeface="Times New Roman" pitchFamily="18" charset="0"/>
              </a:rPr>
              <a:t>Фото 2. Редис, выращенный с добавлением азотных удобрений выше нормы.</a:t>
            </a:r>
          </a:p>
        </p:txBody>
      </p:sp>
      <p:sp>
        <p:nvSpPr>
          <p:cNvPr id="18440" name="Rectangle 3"/>
          <p:cNvSpPr>
            <a:spLocks noChangeArrowheads="1"/>
          </p:cNvSpPr>
          <p:nvPr/>
        </p:nvSpPr>
        <p:spPr bwMode="auto">
          <a:xfrm>
            <a:off x="26988" y="3424238"/>
            <a:ext cx="2735262" cy="132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000">
                <a:latin typeface="Times New Roman" pitchFamily="18" charset="0"/>
                <a:cs typeface="Times New Roman" pitchFamily="18" charset="0"/>
              </a:rPr>
              <a:t>Фото 1. Редис, выращенный без добавления азотных удобрений.</a:t>
            </a:r>
          </a:p>
        </p:txBody>
      </p:sp>
      <p:sp>
        <p:nvSpPr>
          <p:cNvPr id="18441" name="TextBox 2"/>
          <p:cNvSpPr txBox="1">
            <a:spLocks noChangeArrowheads="1"/>
          </p:cNvSpPr>
          <p:nvPr/>
        </p:nvSpPr>
        <p:spPr bwMode="auto">
          <a:xfrm>
            <a:off x="2867025" y="5614988"/>
            <a:ext cx="33035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latin typeface="Times New Roman" pitchFamily="18" charset="0"/>
                <a:cs typeface="Times New Roman" pitchFamily="18" charset="0"/>
              </a:rPr>
              <a:t>Таблица 1. Среднее значение нитратов в плодах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/>
          </p:cNvSpPr>
          <p:nvPr>
            <p:ph type="title"/>
          </p:nvPr>
        </p:nvSpPr>
        <p:spPr bwMode="auto">
          <a:xfrm>
            <a:off x="2555875" y="503238"/>
            <a:ext cx="3168650" cy="1141412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ru-RU" sz="2000" cap="none" smtClean="0">
                <a:solidFill>
                  <a:schemeClr val="tx1"/>
                </a:solidFill>
              </a:rPr>
              <a:t>Фото 3. Редис без азотных удобрений и с наличием азотных</a:t>
            </a:r>
            <a:endParaRPr lang="ru-RU" sz="4000" cap="none" smtClean="0"/>
          </a:p>
        </p:txBody>
      </p:sp>
      <p:pic>
        <p:nvPicPr>
          <p:cNvPr id="25602" name="Рисунок 11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 l="51375"/>
          <a:stretch>
            <a:fillRect/>
          </a:stretch>
        </p:blipFill>
        <p:spPr>
          <a:xfrm>
            <a:off x="6916449" y="616485"/>
            <a:ext cx="1251867" cy="2188834"/>
          </a:xfrm>
          <a:effectLst>
            <a:softEdge rad="112500"/>
          </a:effectLst>
        </p:spPr>
      </p:pic>
      <p:pic>
        <p:nvPicPr>
          <p:cNvPr id="25603" name="Picture 9"/>
          <p:cNvPicPr>
            <a:picLocks noChangeAspect="1" noChangeArrowheads="1"/>
          </p:cNvPicPr>
          <p:nvPr/>
        </p:nvPicPr>
        <p:blipFill>
          <a:blip r:embed="rId3" cstate="print"/>
          <a:srcRect l="18495" r="-682" b="25677"/>
          <a:stretch>
            <a:fillRect/>
          </a:stretch>
        </p:blipFill>
        <p:spPr bwMode="auto">
          <a:xfrm>
            <a:off x="470973" y="548680"/>
            <a:ext cx="2332474" cy="17590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3836988" y="1914525"/>
            <a:ext cx="31591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000">
                <a:latin typeface="Times New Roman" pitchFamily="18" charset="0"/>
                <a:cs typeface="Times New Roman" pitchFamily="18" charset="0"/>
              </a:rPr>
              <a:t>Фото 4. Вытяжка сока из редиса</a:t>
            </a:r>
          </a:p>
        </p:txBody>
      </p:sp>
      <p:sp>
        <p:nvSpPr>
          <p:cNvPr id="19461" name="Прямоугольник 1"/>
          <p:cNvSpPr>
            <a:spLocks noChangeArrowheads="1"/>
          </p:cNvSpPr>
          <p:nvPr/>
        </p:nvSpPr>
        <p:spPr bwMode="auto">
          <a:xfrm>
            <a:off x="0" y="-19050"/>
            <a:ext cx="87487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latin typeface="Times New Roman" pitchFamily="18" charset="0"/>
                <a:cs typeface="Times New Roman" pitchFamily="18" charset="0"/>
              </a:rPr>
              <a:t>Опыт 2, 3. Качественная реакция на нитриты и нитраты</a:t>
            </a:r>
          </a:p>
        </p:txBody>
      </p:sp>
      <p:sp>
        <p:nvSpPr>
          <p:cNvPr id="19462" name="Rectangle 2"/>
          <p:cNvSpPr txBox="1">
            <a:spLocks/>
          </p:cNvSpPr>
          <p:nvPr/>
        </p:nvSpPr>
        <p:spPr bwMode="auto">
          <a:xfrm>
            <a:off x="95250" y="2844800"/>
            <a:ext cx="86407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ru-RU" sz="2000" b="1">
                <a:latin typeface="Century Schoolbook" pitchFamily="18" charset="0"/>
              </a:rPr>
              <a:t>Результат исследования</a:t>
            </a:r>
          </a:p>
        </p:txBody>
      </p:sp>
      <p:sp>
        <p:nvSpPr>
          <p:cNvPr id="8" name="Rectangle 3"/>
          <p:cNvSpPr txBox="1">
            <a:spLocks/>
          </p:cNvSpPr>
          <p:nvPr/>
        </p:nvSpPr>
        <p:spPr bwMode="auto">
          <a:xfrm>
            <a:off x="179388" y="3403600"/>
            <a:ext cx="846137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273050" indent="-27305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0752F"/>
              </a:buClr>
              <a:buSzPct val="60000"/>
              <a:buFont typeface="Wingdings" pitchFamily="2" charset="2"/>
              <a:buChar char="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C3AE"/>
              </a:buClr>
              <a:buSzPct val="60000"/>
              <a:buFont typeface="Wingdings" pitchFamily="2" charset="2"/>
              <a:buChar char="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itchFamily="18" charset="2"/>
              <a:buChar char="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15950" indent="-342900" algn="just" eaLnBrk="1" hangingPunct="1">
              <a:buFont typeface="Wingdings" pitchFamily="2" charset="2"/>
              <a:buChar char="v"/>
              <a:defRPr/>
            </a:pPr>
            <a:r>
              <a:rPr lang="ru-RU" sz="2000" dirty="0" smtClean="0"/>
              <a:t>Содержимое пробирки номер 2 окрасилось в синий цвет, что свидетельствует о наличии нитритов в редисе.</a:t>
            </a:r>
          </a:p>
          <a:p>
            <a:pPr marL="615950" indent="-342900" algn="just" eaLnBrk="1" hangingPunct="1">
              <a:buFont typeface="Wingdings" pitchFamily="2" charset="2"/>
              <a:buChar char="v"/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пробирке № 2 выделился бурый газ, оксид азота (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IV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(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NO2)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,что свидетельствует о наличии нитрат-ионов в редисе.</a:t>
            </a:r>
          </a:p>
          <a:p>
            <a:pPr marL="615950" indent="-342900" algn="just" eaLnBrk="1" hangingPunct="1">
              <a:buFont typeface="Wingdings" pitchFamily="2" charset="2"/>
              <a:buChar char="v"/>
              <a:defRPr/>
            </a:pPr>
            <a:endParaRPr lang="ru-RU" sz="2000" dirty="0" smtClean="0"/>
          </a:p>
          <a:p>
            <a:pPr indent="0" algn="just" eaLnBrk="1" hangingPunct="1">
              <a:defRPr/>
            </a:pPr>
            <a:endParaRPr lang="ru-RU" sz="2000" dirty="0" smtClean="0"/>
          </a:p>
          <a:p>
            <a:pPr indent="0" algn="just" eaLnBrk="1" hangingPunct="1">
              <a:buFont typeface="Wingdings" pitchFamily="2" charset="2"/>
              <a:buNone/>
              <a:defRPr/>
            </a:pPr>
            <a:endParaRPr lang="ru-RU" sz="2000" dirty="0" smtClean="0"/>
          </a:p>
        </p:txBody>
      </p:sp>
      <p:pic>
        <p:nvPicPr>
          <p:cNvPr id="9" name="Рисунок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892" y="4844642"/>
            <a:ext cx="2232248" cy="17568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465" name="Rectangle 5"/>
          <p:cNvSpPr>
            <a:spLocks noChangeArrowheads="1"/>
          </p:cNvSpPr>
          <p:nvPr/>
        </p:nvSpPr>
        <p:spPr bwMode="auto">
          <a:xfrm>
            <a:off x="2293938" y="4941888"/>
            <a:ext cx="27368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000">
                <a:latin typeface="Times New Roman" pitchFamily="18" charset="0"/>
                <a:cs typeface="Times New Roman" pitchFamily="18" charset="0"/>
              </a:rPr>
              <a:t>Фото 5. Результаты опыта 2</a:t>
            </a:r>
          </a:p>
        </p:txBody>
      </p:sp>
      <p:pic>
        <p:nvPicPr>
          <p:cNvPr id="1028" name="Picture 4" descr="http://www.esercitazionidichimica.net/nomenclatura/Nome%20formula%20ox%20anid%20idruri/media/NO2.jpg"/>
          <p:cNvPicPr>
            <a:picLocks noChangeAspect="1" noChangeArrowheads="1"/>
          </p:cNvPicPr>
          <p:nvPr/>
        </p:nvPicPr>
        <p:blipFill>
          <a:blip r:embed="rId5" cstate="print">
            <a:extLst/>
          </a:blip>
          <a:srcRect/>
          <a:stretch>
            <a:fillRect/>
          </a:stretch>
        </p:blipFill>
        <p:spPr bwMode="auto">
          <a:xfrm>
            <a:off x="6588224" y="4962106"/>
            <a:ext cx="2278197" cy="1824718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19467" name="Rectangle 5"/>
          <p:cNvSpPr>
            <a:spLocks noChangeArrowheads="1"/>
          </p:cNvSpPr>
          <p:nvPr/>
        </p:nvSpPr>
        <p:spPr bwMode="auto">
          <a:xfrm>
            <a:off x="4181475" y="5772150"/>
            <a:ext cx="27368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000">
                <a:latin typeface="Times New Roman" pitchFamily="18" charset="0"/>
                <a:cs typeface="Times New Roman" pitchFamily="18" charset="0"/>
              </a:rPr>
              <a:t>Фото 6. Результаты опыта 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/>
          </p:cNvSpPr>
          <p:nvPr>
            <p:ph type="title"/>
          </p:nvPr>
        </p:nvSpPr>
        <p:spPr bwMode="auto">
          <a:xfrm>
            <a:off x="104775" y="627063"/>
            <a:ext cx="8643938" cy="388937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>
              <a:defRPr/>
            </a:pPr>
            <a:r>
              <a:rPr lang="ru-RU" sz="20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исследования</a:t>
            </a:r>
          </a:p>
        </p:txBody>
      </p:sp>
      <p:sp>
        <p:nvSpPr>
          <p:cNvPr id="20482" name="Rectangle 3"/>
          <p:cNvSpPr>
            <a:spLocks noGrp="1"/>
          </p:cNvSpPr>
          <p:nvPr>
            <p:ph type="body" idx="1"/>
          </p:nvPr>
        </p:nvSpPr>
        <p:spPr>
          <a:xfrm>
            <a:off x="104775" y="987425"/>
            <a:ext cx="8643938" cy="2081213"/>
          </a:xfrm>
        </p:spPr>
        <p:txBody>
          <a:bodyPr/>
          <a:lstStyle/>
          <a:p>
            <a:pPr algn="just" eaLnBrk="1" hangingPunct="1">
              <a:buFont typeface="Wingdings" pitchFamily="2" charset="2"/>
              <a:buChar char="v"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С повышением температуры происходит увеличение концентрации нитратов.</a:t>
            </a:r>
          </a:p>
          <a:p>
            <a:pPr algn="just" eaLnBrk="1" hangingPunct="1">
              <a:buFont typeface="Wingdings" pitchFamily="2" charset="2"/>
              <a:buChar char="v"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Также повышенная температура обеспечивает дальнейший переход нитратов в более опасные нитриты.</a:t>
            </a:r>
          </a:p>
          <a:p>
            <a:pPr algn="just" eaLnBrk="1" hangingPunct="1">
              <a:buFont typeface="Wingdings" pitchFamily="2" charset="2"/>
              <a:buChar char="v"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На основе полученных данных был построен график зависимости нитратов от температурных условий.</a:t>
            </a:r>
          </a:p>
        </p:txBody>
      </p:sp>
      <p:sp>
        <p:nvSpPr>
          <p:cNvPr id="20483" name="Прямоугольник 2"/>
          <p:cNvSpPr>
            <a:spLocks noChangeArrowheads="1"/>
          </p:cNvSpPr>
          <p:nvPr/>
        </p:nvSpPr>
        <p:spPr bwMode="auto">
          <a:xfrm>
            <a:off x="104775" y="74613"/>
            <a:ext cx="903605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000" b="1">
                <a:latin typeface="Times New Roman" pitchFamily="18" charset="0"/>
                <a:cs typeface="Times New Roman" pitchFamily="18" charset="0"/>
              </a:rPr>
              <a:t>Опыт 4. Зависимость нитратов от температуры хранения арбуза, редиса и моркови</a:t>
            </a:r>
          </a:p>
          <a:p>
            <a:pPr algn="ctr">
              <a:lnSpc>
                <a:spcPct val="80000"/>
              </a:lnSpc>
            </a:pP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4" name="Picture 4" descr="лщхзщзх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9613" y="3087688"/>
            <a:ext cx="5040312" cy="326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Rectangle 2"/>
          <p:cNvSpPr txBox="1">
            <a:spLocks/>
          </p:cNvSpPr>
          <p:nvPr/>
        </p:nvSpPr>
        <p:spPr bwMode="auto">
          <a:xfrm>
            <a:off x="301625" y="6018213"/>
            <a:ext cx="8640763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ru-RU" sz="2000">
                <a:latin typeface="Times New Roman" pitchFamily="18" charset="0"/>
                <a:cs typeface="Times New Roman" pitchFamily="18" charset="0"/>
              </a:rPr>
              <a:t>График 1. Зависимость количества нитратов от температуры хранения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Рисунок 19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 t="27258"/>
          <a:stretch>
            <a:fillRect/>
          </a:stretch>
        </p:blipFill>
        <p:spPr>
          <a:xfrm>
            <a:off x="171478" y="772833"/>
            <a:ext cx="5120650" cy="1648055"/>
          </a:xfrm>
          <a:effectLst>
            <a:softEdge rad="112500"/>
          </a:effectLst>
        </p:spPr>
      </p:pic>
      <p:sp>
        <p:nvSpPr>
          <p:cNvPr id="21506" name="Rectangle 5"/>
          <p:cNvSpPr>
            <a:spLocks noChangeArrowheads="1"/>
          </p:cNvSpPr>
          <p:nvPr/>
        </p:nvSpPr>
        <p:spPr bwMode="auto">
          <a:xfrm>
            <a:off x="5148263" y="935038"/>
            <a:ext cx="36004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000">
                <a:latin typeface="Times New Roman" pitchFamily="18" charset="0"/>
                <a:cs typeface="Times New Roman" pitchFamily="18" charset="0"/>
              </a:rPr>
              <a:t>Фото 7. Измерение нитратов в центре плодов овощных и бахчевых. </a:t>
            </a:r>
          </a:p>
        </p:txBody>
      </p:sp>
      <p:pic>
        <p:nvPicPr>
          <p:cNvPr id="33796" name="Picture 6"/>
          <p:cNvPicPr>
            <a:picLocks noChangeAspect="1" noChangeArrowheads="1"/>
          </p:cNvPicPr>
          <p:nvPr/>
        </p:nvPicPr>
        <p:blipFill>
          <a:blip r:embed="rId3" cstate="print"/>
          <a:srcRect t="31879"/>
          <a:stretch>
            <a:fillRect/>
          </a:stretch>
        </p:blipFill>
        <p:spPr bwMode="auto">
          <a:xfrm>
            <a:off x="3519321" y="2596615"/>
            <a:ext cx="5223261" cy="18233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508" name="Rectangle 7"/>
          <p:cNvSpPr>
            <a:spLocks noChangeArrowheads="1"/>
          </p:cNvSpPr>
          <p:nvPr/>
        </p:nvSpPr>
        <p:spPr bwMode="auto">
          <a:xfrm>
            <a:off x="171450" y="2968625"/>
            <a:ext cx="30956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000">
                <a:latin typeface="Times New Roman" pitchFamily="18" charset="0"/>
                <a:cs typeface="Times New Roman" pitchFamily="18" charset="0"/>
              </a:rPr>
              <a:t> Фото 8. Измерение нитратов у кожицы плодов овощных и бахчевых. </a:t>
            </a:r>
          </a:p>
        </p:txBody>
      </p:sp>
      <p:sp>
        <p:nvSpPr>
          <p:cNvPr id="21509" name="Прямоугольник 1"/>
          <p:cNvSpPr>
            <a:spLocks noChangeArrowheads="1"/>
          </p:cNvSpPr>
          <p:nvPr/>
        </p:nvSpPr>
        <p:spPr bwMode="auto">
          <a:xfrm>
            <a:off x="107950" y="38100"/>
            <a:ext cx="863441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000" b="1">
                <a:latin typeface="Times New Roman" pitchFamily="18" charset="0"/>
                <a:cs typeface="Times New Roman" pitchFamily="18" charset="0"/>
              </a:rPr>
              <a:t>Опыт 5. Определение количества нитратов в разных частях плода нитратомером</a:t>
            </a:r>
          </a:p>
          <a:p>
            <a:pPr algn="ctr">
              <a:lnSpc>
                <a:spcPct val="90000"/>
              </a:lnSpc>
            </a:pP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19"/>
          <p:cNvPicPr>
            <a:picLocks noChangeAspect="1" noChangeArrowheads="1"/>
          </p:cNvPicPr>
          <p:nvPr/>
        </p:nvPicPr>
        <p:blipFill>
          <a:blip r:embed="rId2" cstate="print"/>
          <a:srcRect t="27258"/>
          <a:stretch>
            <a:fillRect/>
          </a:stretch>
        </p:blipFill>
        <p:spPr bwMode="auto">
          <a:xfrm>
            <a:off x="155453" y="4532805"/>
            <a:ext cx="5209771" cy="21878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511" name="Rectangle 5"/>
          <p:cNvSpPr>
            <a:spLocks noChangeArrowheads="1"/>
          </p:cNvSpPr>
          <p:nvPr/>
        </p:nvSpPr>
        <p:spPr bwMode="auto">
          <a:xfrm>
            <a:off x="5402263" y="5300663"/>
            <a:ext cx="334486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>
                <a:latin typeface="Times New Roman" pitchFamily="18" charset="0"/>
                <a:cs typeface="Times New Roman" pitchFamily="18" charset="0"/>
              </a:rPr>
              <a:t>Фото 9. Измерение нитратов в середине плодов овощных и бахчевых культур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Прямоугольник 1"/>
          <p:cNvSpPr>
            <a:spLocks noChangeArrowheads="1"/>
          </p:cNvSpPr>
          <p:nvPr/>
        </p:nvSpPr>
        <p:spPr bwMode="auto">
          <a:xfrm>
            <a:off x="107950" y="0"/>
            <a:ext cx="86407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000" b="1">
                <a:latin typeface="Times New Roman" pitchFamily="18" charset="0"/>
                <a:cs typeface="Times New Roman" pitchFamily="18" charset="0"/>
              </a:rPr>
              <a:t>Опыт 6. Влияние нитратов  на рост белых мышей (лат. 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Musmusculus)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0" name="Rectangle 2"/>
          <p:cNvSpPr txBox="1">
            <a:spLocks/>
          </p:cNvSpPr>
          <p:nvPr/>
        </p:nvSpPr>
        <p:spPr bwMode="auto">
          <a:xfrm>
            <a:off x="257175" y="4840288"/>
            <a:ext cx="5483225" cy="87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000">
                <a:latin typeface="Times New Roman" pitchFamily="18" charset="0"/>
                <a:cs typeface="Times New Roman" pitchFamily="18" charset="0"/>
              </a:rPr>
              <a:t>Таблица 2. Динамика массы тела белых мышей (лат. 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Musmusculus)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 , получавших нитрат-содержащий корм</a:t>
            </a:r>
          </a:p>
        </p:txBody>
      </p:sp>
      <p:pic>
        <p:nvPicPr>
          <p:cNvPr id="22531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3" y="455613"/>
            <a:ext cx="6418262" cy="438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110309182656_1_900x6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33160" y="4875502"/>
            <a:ext cx="3015304" cy="17938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1619250" y="6022975"/>
            <a:ext cx="42814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>
                <a:latin typeface="Times New Roman" pitchFamily="18" charset="0"/>
                <a:cs typeface="Times New Roman" pitchFamily="18" charset="0"/>
              </a:rPr>
              <a:t>Фото 10. Внешний вид белых мышей (лат. 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Musmusculus)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 трех опытных групп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38" y="261938"/>
            <a:ext cx="6715125" cy="633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Эркер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928</TotalTime>
  <Words>825</Words>
  <Application>Microsoft Office PowerPoint</Application>
  <PresentationFormat>Экран (4:3)</PresentationFormat>
  <Paragraphs>71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Эркер</vt:lpstr>
      <vt:lpstr>МИНИМИЗАЦИЯ РИСКА СОДЕРЖАНИЯ НИТРАТОВ В ОВОЩНЫХ И БАХЧЕВЫХ КУЛЬТУРАХ</vt:lpstr>
      <vt:lpstr>Презентация PowerPoint</vt:lpstr>
      <vt:lpstr>Презентация PowerPoint</vt:lpstr>
      <vt:lpstr>Результаты исследования</vt:lpstr>
      <vt:lpstr>Фото 3. Редис без азотных удобрений и с наличием азотных</vt:lpstr>
      <vt:lpstr>Результаты исследования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Заключение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Влада Олейник</dc:creator>
  <cp:lastModifiedBy>Наталья</cp:lastModifiedBy>
  <cp:revision>53</cp:revision>
  <dcterms:modified xsi:type="dcterms:W3CDTF">2016-02-15T15:35:54Z</dcterms:modified>
</cp:coreProperties>
</file>