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5" r:id="rId8"/>
    <p:sldId id="266" r:id="rId9"/>
    <p:sldId id="267" r:id="rId10"/>
    <p:sldId id="268" r:id="rId11"/>
    <p:sldId id="269" r:id="rId12"/>
    <p:sldId id="271" r:id="rId13"/>
    <p:sldId id="270" r:id="rId14"/>
    <p:sldId id="272" r:id="rId15"/>
    <p:sldId id="274" r:id="rId16"/>
    <p:sldId id="275" r:id="rId17"/>
    <p:sldId id="276" r:id="rId18"/>
    <p:sldId id="278" r:id="rId19"/>
    <p:sldId id="279" r:id="rId20"/>
    <p:sldId id="280" r:id="rId21"/>
    <p:sldId id="281" r:id="rId22"/>
    <p:sldId id="28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91F0EF60-2B26-43C3-B2AB-35B59F50AF7C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DC13A5E4-3B6E-4D9A-B66D-9915B31E0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9CCA7-CAB3-4E8E-AED7-578FA7B0948E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EBEA0-1023-4B91-8054-22344332F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1AB72-90DA-474F-99C0-95B27C2A31EC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6D713-32F3-4244-8B03-B9A33EFB2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DAC8B-E2AB-4B14-A122-5A78F5802B87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D969D-27BC-44D7-92DB-8E6613FF2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7AB29-D2DC-4601-AA0E-92C87300B81D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E59E3-BE61-48D9-8C0F-3F9A46ECE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33B00-CB49-4DC8-9CBA-CC909F4F4830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593FA-EDE8-4ED8-AC5B-F7712A111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40D5-2D66-417D-99B6-AF0177188D45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D2492-1CE9-48B2-B6BA-DA64726F1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0B083-CD5C-479D-967D-0DF8054D6D9B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A3997-38A7-4E59-82D7-70F6627AC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FC331-AE0D-45F3-84E9-8C7C39450BBF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0C057-DC8F-4F67-A6E6-0E435079E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90EA5-2B8D-4880-BE3D-9F64432E1FD4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A2C5A-6898-4CAF-88B1-F5172AD22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FC640-2A39-4590-8E76-02A886921B4D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C4B77-6054-4E2D-B340-6020969E7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</a:defRPr>
            </a:lvl1pPr>
          </a:lstStyle>
          <a:p>
            <a:pPr>
              <a:defRPr/>
            </a:pPr>
            <a:fld id="{FC530A07-2A51-4022-A178-1BE67F31236F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</a:defRPr>
            </a:lvl1pPr>
          </a:lstStyle>
          <a:p>
            <a:pPr>
              <a:defRPr/>
            </a:pPr>
            <a:fld id="{38AC5695-EEAC-42C1-9B6C-949A1D11A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97" r:id="rId8"/>
    <p:sldLayoutId id="2147483698" r:id="rId9"/>
    <p:sldLayoutId id="2147483689" r:id="rId10"/>
    <p:sldLayoutId id="214748368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2133600"/>
            <a:ext cx="3744913" cy="22780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ru-RU" sz="3200" b="1" i="1" smtClean="0">
                <a:solidFill>
                  <a:srgbClr val="008000"/>
                </a:solidFill>
              </a:rPr>
              <a:t/>
            </a:r>
            <a:br>
              <a:rPr lang="en-US" altLang="ru-RU" sz="3200" b="1" i="1" smtClean="0">
                <a:solidFill>
                  <a:srgbClr val="008000"/>
                </a:solidFill>
              </a:rPr>
            </a:br>
            <a:r>
              <a:rPr lang="ru-RU" altLang="ru-RU" sz="3200" b="1" i="1" smtClean="0">
                <a:solidFill>
                  <a:srgbClr val="008000"/>
                </a:solidFill>
              </a:rPr>
              <a:t>«ЗЕЛЁНОЕ» ЭЛЕКТРИЧЕСТВО</a:t>
            </a:r>
            <a:br>
              <a:rPr lang="ru-RU" altLang="ru-RU" sz="3200" b="1" i="1" smtClean="0">
                <a:solidFill>
                  <a:srgbClr val="008000"/>
                </a:solidFill>
              </a:rPr>
            </a:br>
            <a:endParaRPr lang="ru-RU" altLang="ru-RU" b="1" i="1" smtClean="0">
              <a:solidFill>
                <a:srgbClr val="008000"/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421188"/>
            <a:ext cx="3671888" cy="1312862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</a:rPr>
              <a:t>Автор: Малюгин Михаил Александрович</a:t>
            </a:r>
          </a:p>
          <a:p>
            <a:pPr eaLnBrk="1" hangingPunct="1"/>
            <a:r>
              <a:rPr lang="ru-RU" b="1" smtClean="0">
                <a:latin typeface="Times New Roman" pitchFamily="18" charset="0"/>
              </a:rPr>
              <a:t>МАОУ СОШ № 5 город Тюмень Тюменская область Россия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79388" y="404813"/>
            <a:ext cx="4248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</a:rPr>
              <a:t>КОНКУРС ДЕТСКИХ ИССЛЕДОВАТЕЛЬСКИХ ПРОЕКТОВ </a:t>
            </a:r>
          </a:p>
          <a:p>
            <a:pPr algn="ctr"/>
            <a:r>
              <a:rPr lang="ru-RU" b="1">
                <a:latin typeface="Times New Roman" pitchFamily="18" charset="0"/>
              </a:rPr>
              <a:t>«ПЕРВЫЕ ШАГИ В НАУКУ»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04813"/>
            <a:ext cx="3832225" cy="511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80000">
            <a:off x="4427538" y="1401763"/>
            <a:ext cx="3835400" cy="511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1" descr="P12402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80000">
            <a:off x="549275" y="552450"/>
            <a:ext cx="43307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12402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696913"/>
            <a:ext cx="4125912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84463" y="3792538"/>
            <a:ext cx="3597275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Часы работают</a:t>
            </a:r>
          </a:p>
        </p:txBody>
      </p:sp>
      <p:pic>
        <p:nvPicPr>
          <p:cNvPr id="5" name="Picture 7" descr="P1240238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2778125"/>
            <a:ext cx="3419475" cy="2563813"/>
          </a:xfrm>
        </p:spPr>
      </p:pic>
      <p:pic>
        <p:nvPicPr>
          <p:cNvPr id="717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>
          <a:xfrm>
            <a:off x="5045075" y="2312988"/>
            <a:ext cx="2619375" cy="34940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0688" y="1620838"/>
            <a:ext cx="5761037" cy="384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333500"/>
            <a:ext cx="6626225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P12402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6038" y="620713"/>
            <a:ext cx="3857625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027113"/>
            <a:ext cx="7096125" cy="385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8674" name="Picture 6" descr="P124029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258888" y="1820863"/>
            <a:ext cx="2659062" cy="3986212"/>
          </a:xfrm>
        </p:spPr>
      </p:pic>
      <p:sp>
        <p:nvSpPr>
          <p:cNvPr id="28675" name="Объект 4"/>
          <p:cNvSpPr>
            <a:spLocks noGrp="1"/>
          </p:cNvSpPr>
          <p:nvPr>
            <p:ph sz="quarter" idx="14"/>
          </p:nvPr>
        </p:nvSpPr>
        <p:spPr>
          <a:xfrm>
            <a:off x="4500563" y="1916113"/>
            <a:ext cx="3563937" cy="3890962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0000"/>
                </a:solidFill>
                <a:latin typeface="Times New Roman" pitchFamily="18" charset="0"/>
              </a:rPr>
              <a:t>Использовав различные варианты применения продуктов в своем исследовании, я решил провести эксперимент с растворами.</a:t>
            </a:r>
            <a:br>
              <a:rPr lang="ru-RU" altLang="ru-RU" smtClean="0">
                <a:solidFill>
                  <a:srgbClr val="000000"/>
                </a:solidFill>
                <a:latin typeface="Times New Roman" pitchFamily="18" charset="0"/>
              </a:rPr>
            </a:br>
            <a:endParaRPr lang="ru-RU" smtClean="0"/>
          </a:p>
        </p:txBody>
      </p:sp>
      <p:pic>
        <p:nvPicPr>
          <p:cNvPr id="28676" name="Picture 2" descr="C:\Users\User\Pictures\little_scientist_4008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4441825"/>
            <a:ext cx="2022475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0000"/>
                </a:solidFill>
              </a:rPr>
              <a:t>Заключение</a:t>
            </a:r>
            <a:endParaRPr lang="ru-RU" smtClean="0"/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be-BY" altLang="ru-RU" b="1" smtClean="0">
                <a:solidFill>
                  <a:srgbClr val="000000"/>
                </a:solidFill>
                <a:latin typeface="Times New Roman" pitchFamily="18" charset="0"/>
              </a:rPr>
              <a:t>Я изучил основы устройства обычной батарейки, узнал историю появления первого источника электрического тока, а также теоретические основы и принципы получения электрической энергии из природных органических материалов.</a:t>
            </a:r>
            <a:endParaRPr lang="ru-RU" smtClean="0"/>
          </a:p>
        </p:txBody>
      </p:sp>
      <p:pic>
        <p:nvPicPr>
          <p:cNvPr id="29699" name="Picture 2" descr="C:\Users\User\Pictures\batta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34150" y="4724400"/>
            <a:ext cx="1790700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8" grpId="3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7825" y="1027113"/>
            <a:ext cx="69850" cy="984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>
          <a:xfrm>
            <a:off x="755650" y="1628775"/>
            <a:ext cx="7064375" cy="4203700"/>
          </a:xfrm>
        </p:spPr>
        <p:txBody>
          <a:bodyPr/>
          <a:lstStyle/>
          <a:p>
            <a:pPr eaLnBrk="1" hangingPunct="1"/>
            <a:r>
              <a:rPr lang="be-BY" altLang="ru-RU" b="1" smtClean="0">
                <a:solidFill>
                  <a:srgbClr val="000000"/>
                </a:solidFill>
                <a:latin typeface="Times New Roman" pitchFamily="18" charset="0"/>
              </a:rPr>
              <a:t>В процессе практического проведения экспериментов мне стало понятно, что можно получить электрическую энергию из природных материалов с использованием подручных средств.</a:t>
            </a:r>
          </a:p>
          <a:p>
            <a:pPr eaLnBrk="1" hangingPunct="1"/>
            <a:endParaRPr lang="be-BY" altLang="ru-RU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/>
            <a:endParaRPr lang="ru-RU" smtClean="0"/>
          </a:p>
        </p:txBody>
      </p:sp>
      <p:pic>
        <p:nvPicPr>
          <p:cNvPr id="30723" name="Picture 2" descr="C:\Users\User\Pictures\батарейка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3905250"/>
            <a:ext cx="2584450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1042988" y="1027113"/>
            <a:ext cx="73025" cy="98425"/>
          </a:xfrm>
        </p:spPr>
        <p:txBody>
          <a:bodyPr/>
          <a:lstStyle/>
          <a:p>
            <a:pPr eaLnBrk="1" hangingPunct="1"/>
            <a:endParaRPr lang="ru-RU" sz="360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1125538"/>
            <a:ext cx="6848475" cy="4706937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be-BY" altLang="ru-RU" b="1" smtClean="0">
                <a:solidFill>
                  <a:srgbClr val="000000"/>
                </a:solidFill>
                <a:latin typeface="Times New Roman" pitchFamily="18" charset="0"/>
              </a:rPr>
              <a:t>В ходе проведенных исследований я установил зависимость мощности собранных устройств от различных факторов  и возможность улучшения её значения: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be-BY" altLang="ru-RU" b="1" smtClean="0">
                <a:solidFill>
                  <a:srgbClr val="000000"/>
                </a:solidFill>
                <a:latin typeface="Times New Roman" pitchFamily="18" charset="0"/>
              </a:rPr>
              <a:t>	- чем больше используется продуктов, тем больше энергии можно получить;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be-BY" altLang="ru-RU" b="1" smtClean="0">
                <a:solidFill>
                  <a:srgbClr val="000000"/>
                </a:solidFill>
                <a:latin typeface="Times New Roman" pitchFamily="18" charset="0"/>
              </a:rPr>
              <a:t>	- энергии будет больше, если использовать одинаковые продукты, а не разные;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be-BY" altLang="ru-RU" b="1" smtClean="0">
                <a:solidFill>
                  <a:srgbClr val="000000"/>
                </a:solidFill>
                <a:latin typeface="Times New Roman" pitchFamily="18" charset="0"/>
              </a:rPr>
              <a:t>	- мощность электрической энергии зависит от кислотности продукта, чем кислее, тем больше энергии;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be-BY" altLang="ru-RU" b="1" smtClean="0">
                <a:solidFill>
                  <a:srgbClr val="000000"/>
                </a:solidFill>
                <a:latin typeface="Times New Roman" pitchFamily="18" charset="0"/>
              </a:rPr>
              <a:t>	- энергию можно получить из кислых растворов, а также из соков.</a:t>
            </a:r>
            <a:endParaRPr lang="ru-RU" altLang="ru-RU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1027113"/>
            <a:ext cx="6951662" cy="962025"/>
          </a:xfrm>
        </p:spPr>
        <p:txBody>
          <a:bodyPr/>
          <a:lstStyle/>
          <a:p>
            <a:pPr eaLnBrk="1" hangingPunct="1"/>
            <a:r>
              <a:rPr lang="ru-RU" smtClean="0"/>
              <a:t>Актуальность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088" y="1989138"/>
            <a:ext cx="6992937" cy="3843337"/>
          </a:xfrm>
        </p:spPr>
        <p:txBody>
          <a:bodyPr/>
          <a:lstStyle/>
          <a:p>
            <a:pPr eaLnBrk="1" hangingPunct="1"/>
            <a:r>
              <a:rPr lang="ru-RU" altLang="ru-RU" smtClean="0"/>
              <a:t>Мой проект посвящен необычным источникам энергии. Я назвал работу «Зелёное» электричество», потому что хотел показать возможность создания недорогих, а главное, экологически чистых и безопасных источников электрической энергии из доступных природных растительных продуктов и подручных материалов.</a:t>
            </a:r>
          </a:p>
          <a:p>
            <a:pPr eaLnBrk="1" hangingPunct="1"/>
            <a:endParaRPr lang="ru-RU" smtClean="0"/>
          </a:p>
        </p:txBody>
      </p:sp>
      <p:pic>
        <p:nvPicPr>
          <p:cNvPr id="14339" name="Picture 2" descr="C:\Users\User\Pictures\учё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5043488"/>
            <a:ext cx="1649413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7993063" y="2100263"/>
            <a:ext cx="74612" cy="69850"/>
          </a:xfrm>
        </p:spPr>
        <p:txBody>
          <a:bodyPr/>
          <a:lstStyle/>
          <a:p>
            <a:pPr eaLnBrk="1" hangingPunct="1"/>
            <a:endParaRPr lang="ru-RU" sz="360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150" y="1428750"/>
            <a:ext cx="6337300" cy="4664075"/>
          </a:xfrm>
        </p:spPr>
        <p:txBody>
          <a:bodyPr rtlCol="0">
            <a:normAutofit lnSpcReduction="10000"/>
          </a:bodyPr>
          <a:lstStyle/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altLang="ru-RU" sz="2800" b="1" i="1" dirty="0">
                <a:latin typeface="Times New Roman" pitchFamily="18" charset="0"/>
              </a:rPr>
              <a:t>В перспективе я планирую усовершенствовать способы получения электрического тока из растительных материалов и подручных средств путем проведения экспериментов с использованием других материалов, имеющих более высокую кислотность, улучшения количественных и качественных свойств подручных материалов.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2771" name="Picture 2" descr="C:\Users\User\Pictures\ребёнок дума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8625"/>
            <a:ext cx="15557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2"/>
          <p:cNvSpPr>
            <a:spLocks noChangeArrowheads="1"/>
          </p:cNvSpPr>
          <p:nvPr/>
        </p:nvSpPr>
        <p:spPr bwMode="auto">
          <a:xfrm>
            <a:off x="684213" y="1196975"/>
            <a:ext cx="7272337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800" b="1" i="1">
                <a:latin typeface="Times New Roman" pitchFamily="18" charset="0"/>
              </a:rPr>
              <a:t>Предполагаю, что смогу добиться получения электрического тока более высокой      силы    и    мощности,    которой </a:t>
            </a:r>
          </a:p>
          <a:p>
            <a:pPr algn="just"/>
            <a:r>
              <a:rPr lang="ru-RU" altLang="ru-RU" sz="2800" b="1" i="1">
                <a:latin typeface="Times New Roman" pitchFamily="18" charset="0"/>
              </a:rPr>
              <a:t>будет достаточно для работы высокотехнологичных устройств, а именно: компьютеров, мобильных телефонов, транспорта.</a:t>
            </a:r>
          </a:p>
        </p:txBody>
      </p:sp>
      <p:pic>
        <p:nvPicPr>
          <p:cNvPr id="33794" name="Picture 2" descr="C:\Users\User\Pictures\ребёнок дума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4076700"/>
            <a:ext cx="15557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971550" y="957263"/>
            <a:ext cx="71438" cy="69850"/>
          </a:xfrm>
        </p:spPr>
        <p:txBody>
          <a:bodyPr/>
          <a:lstStyle/>
          <a:p>
            <a:pPr eaLnBrk="1" hangingPunct="1"/>
            <a:endParaRPr lang="ru-RU" sz="3600" smtClean="0"/>
          </a:p>
        </p:txBody>
      </p:sp>
      <p:sp>
        <p:nvSpPr>
          <p:cNvPr id="3481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0000"/>
                </a:solidFill>
                <a:latin typeface="Times New Roman" pitchFamily="18" charset="0"/>
              </a:rPr>
              <a:t>ГИПОТЕЗА: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2324100"/>
            <a:ext cx="6777037" cy="1409700"/>
          </a:xfrm>
        </p:spPr>
        <p:txBody>
          <a:bodyPr rtlCol="0">
            <a:normAutofit lnSpcReduction="10000"/>
          </a:bodyPr>
          <a:lstStyle/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Times New Roman" pitchFamily="18" charset="0"/>
              </a:rPr>
              <a:t>Электрический </a:t>
            </a:r>
            <a:r>
              <a:rPr lang="ru-RU" altLang="ru-RU" dirty="0">
                <a:latin typeface="Times New Roman" pitchFamily="18" charset="0"/>
              </a:rPr>
              <a:t>ток можно получить из доступных природных растительных продуктов, в частности, из овощей и фруктов.</a:t>
            </a:r>
            <a:r>
              <a:rPr lang="ru-RU" altLang="ru-RU" sz="3600" dirty="0">
                <a:solidFill>
                  <a:schemeClr val="accent6">
                    <a:tint val="1000"/>
                  </a:schemeClr>
                </a:solidFill>
                <a:latin typeface="Times New Roman" pitchFamily="18" charset="0"/>
              </a:rPr>
              <a:t/>
            </a:r>
            <a:br>
              <a:rPr lang="ru-RU" altLang="ru-RU" sz="3600" dirty="0">
                <a:solidFill>
                  <a:schemeClr val="accent6">
                    <a:tint val="1000"/>
                  </a:schemeClr>
                </a:solidFill>
                <a:latin typeface="Times New Roman" pitchFamily="18" charset="0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3716338"/>
            <a:ext cx="3429000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P12402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3733800"/>
            <a:ext cx="33147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C:\Users\User\Pictures\учё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1052513"/>
            <a:ext cx="179228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Цель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0000"/>
                </a:solidFill>
                <a:latin typeface="Times New Roman" pitchFamily="18" charset="0"/>
              </a:rPr>
              <a:t>Исследовать возможность получения электрического тока из овощей и фруктов с использованием простейших подручных материалов.</a:t>
            </a:r>
          </a:p>
          <a:p>
            <a:pPr eaLnBrk="1" hangingPunct="1"/>
            <a:endParaRPr lang="ru-RU" smtClean="0"/>
          </a:p>
        </p:txBody>
      </p:sp>
      <p:pic>
        <p:nvPicPr>
          <p:cNvPr id="16387" name="Picture 2" descr="C:\Users\User\Pictures\little_scientist_4008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3716338"/>
            <a:ext cx="2962275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Задачи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indent="-274320"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b="1" dirty="0">
                <a:latin typeface="Times New Roman" pitchFamily="18" charset="0"/>
                <a:cs typeface="Times New Roman" panose="02020603050405020304" pitchFamily="18" charset="0"/>
              </a:rPr>
              <a:t>Изучить</a:t>
            </a:r>
            <a:r>
              <a:rPr lang="ru-RU" altLang="ru-RU" dirty="0">
                <a:latin typeface="Times New Roman" pitchFamily="18" charset="0"/>
                <a:cs typeface="Times New Roman" panose="02020603050405020304" pitchFamily="18" charset="0"/>
              </a:rPr>
              <a:t> историю появления и основы устройства обычной батарейки</a:t>
            </a:r>
          </a:p>
          <a:p>
            <a:pPr indent="-274320"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anose="02020603050405020304" pitchFamily="18" charset="0"/>
              </a:rPr>
              <a:t>Познакомиться </a:t>
            </a:r>
            <a:r>
              <a:rPr lang="ru-RU" altLang="ru-RU" dirty="0" smtClean="0">
                <a:latin typeface="Times New Roman" pitchFamily="18" charset="0"/>
                <a:cs typeface="Times New Roman" panose="02020603050405020304" pitchFamily="18" charset="0"/>
              </a:rPr>
              <a:t>с основами  </a:t>
            </a:r>
            <a:r>
              <a:rPr lang="ru-RU" altLang="ru-RU" dirty="0">
                <a:latin typeface="Times New Roman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dirty="0" smtClean="0">
                <a:latin typeface="Times New Roman" pitchFamily="18" charset="0"/>
                <a:cs typeface="Times New Roman" panose="02020603050405020304" pitchFamily="18" charset="0"/>
              </a:rPr>
              <a:t>принципами </a:t>
            </a:r>
            <a:r>
              <a:rPr lang="ru-RU" altLang="ru-RU" dirty="0">
                <a:latin typeface="Times New Roman" pitchFamily="18" charset="0"/>
                <a:cs typeface="Times New Roman" panose="02020603050405020304" pitchFamily="18" charset="0"/>
              </a:rPr>
              <a:t>получения электрической энергии из природных органических материалов</a:t>
            </a:r>
          </a:p>
          <a:p>
            <a:pPr indent="-274320"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b="1" dirty="0">
                <a:latin typeface="Times New Roman" pitchFamily="18" charset="0"/>
                <a:cs typeface="Times New Roman" panose="02020603050405020304" pitchFamily="18" charset="0"/>
              </a:rPr>
              <a:t>Собрат</a:t>
            </a:r>
            <a:r>
              <a:rPr lang="ru-RU" altLang="ru-RU" dirty="0">
                <a:latin typeface="Times New Roman" pitchFamily="18" charset="0"/>
                <a:cs typeface="Times New Roman" panose="02020603050405020304" pitchFamily="18" charset="0"/>
              </a:rPr>
              <a:t>ь экспериментальный элемент питания из различных овощей и фруктов</a:t>
            </a:r>
          </a:p>
          <a:p>
            <a:pPr indent="-274320"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b="1" dirty="0">
                <a:latin typeface="Times New Roman" pitchFamily="18" charset="0"/>
                <a:cs typeface="Times New Roman" panose="02020603050405020304" pitchFamily="18" charset="0"/>
              </a:rPr>
              <a:t>Исследовать</a:t>
            </a:r>
            <a:r>
              <a:rPr lang="ru-RU" altLang="ru-RU" dirty="0">
                <a:latin typeface="Times New Roman" pitchFamily="18" charset="0"/>
                <a:cs typeface="Times New Roman" panose="02020603050405020304" pitchFamily="18" charset="0"/>
              </a:rPr>
              <a:t> зависимость мощности собранных устройств от различных факторов и возможность ее </a:t>
            </a:r>
            <a:r>
              <a:rPr lang="ru-RU" altLang="ru-RU" dirty="0" smtClean="0">
                <a:latin typeface="Times New Roman" pitchFamily="18" charset="0"/>
                <a:cs typeface="Times New Roman" panose="02020603050405020304" pitchFamily="18" charset="0"/>
              </a:rPr>
              <a:t>улучшения</a:t>
            </a:r>
          </a:p>
          <a:p>
            <a:pPr indent="-274320"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be-BY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</a:t>
            </a:r>
            <a:r>
              <a:rPr lang="be-BY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возможности практического применения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«зеленого» </a:t>
            </a:r>
            <a:r>
              <a:rPr lang="be-BY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электричества.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74320"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ru-RU" altLang="ru-RU" dirty="0">
              <a:latin typeface="Times New Roman" pitchFamily="18" charset="0"/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Поляризация гальванического элемен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8850" y="3716338"/>
            <a:ext cx="1152525" cy="21637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История появления источника электрического тока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/>
              <a:t>Первый источник электрического тока был изобретен случайно в конце 17 века итальянским ученым </a:t>
            </a:r>
            <a:r>
              <a:rPr lang="ru-RU" b="1" dirty="0" err="1"/>
              <a:t>Луиджи</a:t>
            </a:r>
            <a:r>
              <a:rPr lang="ru-RU" b="1" dirty="0"/>
              <a:t> 	</a:t>
            </a:r>
            <a:r>
              <a:rPr lang="ru-RU" b="1" dirty="0" err="1"/>
              <a:t>Гальвани</a:t>
            </a:r>
            <a:r>
              <a:rPr lang="ru-RU" dirty="0"/>
              <a:t>.  Опыты  </a:t>
            </a:r>
            <a:r>
              <a:rPr lang="ru-RU" dirty="0" err="1"/>
              <a:t>Гальвани</a:t>
            </a:r>
            <a:r>
              <a:rPr lang="ru-RU" dirty="0"/>
              <a:t> стали основой  исследований другого итальянского ученого – </a:t>
            </a:r>
            <a:r>
              <a:rPr lang="ru-RU" b="1" dirty="0" err="1"/>
              <a:t>Алессандро</a:t>
            </a:r>
            <a:r>
              <a:rPr lang="ru-RU" b="1" dirty="0"/>
              <a:t> Вольта</a:t>
            </a:r>
            <a:r>
              <a:rPr lang="ru-RU" dirty="0"/>
              <a:t>, который 200 лет назад сформулировал главную  идею изобретения. 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b="1" dirty="0"/>
              <a:t>Причиной возникновения электрического тока является химическая реакция, в которой принимают участие пластинки металлов 	 (меди и цинка).</a:t>
            </a:r>
            <a:endParaRPr lang="ru-RU" dirty="0"/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/>
              <a:t>Именно на таком принципе и делаются большинство батареек (гальванических элементов).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/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836613"/>
            <a:ext cx="8362950" cy="739775"/>
          </a:xfrm>
        </p:spPr>
        <p:txBody>
          <a:bodyPr/>
          <a:lstStyle/>
          <a:p>
            <a:pPr eaLnBrk="1" hangingPunct="1"/>
            <a:r>
              <a:rPr lang="en-US" altLang="ru-RU" smtClean="0"/>
              <a:t> </a:t>
            </a:r>
            <a:r>
              <a:rPr lang="ru-RU" altLang="ru-RU" smtClean="0"/>
              <a:t>Схема сборки источника тока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 flipH="1">
            <a:off x="395288" y="4329113"/>
            <a:ext cx="8569325" cy="2195512"/>
          </a:xfrm>
        </p:spPr>
        <p:txBody>
          <a:bodyPr/>
          <a:lstStyle/>
          <a:p>
            <a:pPr marL="0" indent="0" eaLnBrk="1" hangingPunct="1"/>
            <a:r>
              <a:rPr lang="ru-RU" altLang="ru-RU" sz="1600" smtClean="0">
                <a:latin typeface="Times New Roman" pitchFamily="18" charset="0"/>
              </a:rPr>
              <a:t>1. Картофель, лимон и т.д.</a:t>
            </a:r>
          </a:p>
          <a:p>
            <a:pPr marL="0" indent="0" eaLnBrk="1" hangingPunct="1"/>
            <a:r>
              <a:rPr lang="ru-RU" altLang="ru-RU" sz="1600" smtClean="0">
                <a:latin typeface="Times New Roman" pitchFamily="18" charset="0"/>
              </a:rPr>
              <a:t>2. Медный электрод</a:t>
            </a:r>
          </a:p>
          <a:p>
            <a:pPr marL="0" indent="0" eaLnBrk="1" hangingPunct="1"/>
            <a:r>
              <a:rPr lang="ru-RU" altLang="ru-RU" sz="1600" smtClean="0">
                <a:latin typeface="Times New Roman" pitchFamily="18" charset="0"/>
              </a:rPr>
              <a:t>3. Цинковый электрод</a:t>
            </a:r>
          </a:p>
          <a:p>
            <a:pPr marL="0" indent="0" eaLnBrk="1" hangingPunct="1"/>
            <a:r>
              <a:rPr lang="ru-RU" altLang="ru-RU" sz="1600" smtClean="0">
                <a:latin typeface="Times New Roman" pitchFamily="18" charset="0"/>
              </a:rPr>
              <a:t>4. Соединительные провода</a:t>
            </a:r>
          </a:p>
          <a:p>
            <a:pPr marL="0" indent="0" eaLnBrk="1" hangingPunct="1"/>
            <a:r>
              <a:rPr lang="ru-RU" altLang="ru-RU" sz="1600" smtClean="0">
                <a:latin typeface="Times New Roman" pitchFamily="18" charset="0"/>
              </a:rPr>
              <a:t>5. Потребитель электрической энергии (электронные часы, лампа и т.д.)</a:t>
            </a:r>
          </a:p>
        </p:txBody>
      </p:sp>
      <p:grpSp>
        <p:nvGrpSpPr>
          <p:cNvPr id="19459" name="Group 4"/>
          <p:cNvGrpSpPr>
            <a:grpSpLocks noChangeAspect="1"/>
          </p:cNvGrpSpPr>
          <p:nvPr/>
        </p:nvGrpSpPr>
        <p:grpSpPr bwMode="auto">
          <a:xfrm>
            <a:off x="1712913" y="1576388"/>
            <a:ext cx="7124700" cy="4121150"/>
            <a:chOff x="2360" y="9194"/>
            <a:chExt cx="7198" cy="4238"/>
          </a:xfrm>
        </p:grpSpPr>
        <p:sp>
          <p:nvSpPr>
            <p:cNvPr id="19460" name="AutoShape 5"/>
            <p:cNvSpPr>
              <a:spLocks noChangeAspect="1" noChangeArrowheads="1"/>
            </p:cNvSpPr>
            <p:nvPr/>
          </p:nvSpPr>
          <p:spPr bwMode="auto">
            <a:xfrm>
              <a:off x="2360" y="9194"/>
              <a:ext cx="7198" cy="4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9461" name="Oval 6"/>
            <p:cNvSpPr>
              <a:spLocks noChangeArrowheads="1"/>
            </p:cNvSpPr>
            <p:nvPr/>
          </p:nvSpPr>
          <p:spPr bwMode="auto">
            <a:xfrm>
              <a:off x="3817" y="11737"/>
              <a:ext cx="1028" cy="157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9462" name="Oval 7"/>
            <p:cNvSpPr>
              <a:spLocks noChangeArrowheads="1"/>
            </p:cNvSpPr>
            <p:nvPr/>
          </p:nvSpPr>
          <p:spPr bwMode="auto">
            <a:xfrm>
              <a:off x="6987" y="11737"/>
              <a:ext cx="1029" cy="157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9463" name="Line 8"/>
            <p:cNvSpPr>
              <a:spLocks noChangeShapeType="1"/>
            </p:cNvSpPr>
            <p:nvPr/>
          </p:nvSpPr>
          <p:spPr bwMode="auto">
            <a:xfrm flipH="1" flipV="1">
              <a:off x="4417" y="12463"/>
              <a:ext cx="1542" cy="4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4" name="Line 9"/>
            <p:cNvSpPr>
              <a:spLocks noChangeShapeType="1"/>
            </p:cNvSpPr>
            <p:nvPr/>
          </p:nvSpPr>
          <p:spPr bwMode="auto">
            <a:xfrm flipV="1">
              <a:off x="5959" y="12463"/>
              <a:ext cx="1371" cy="4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5" name="Line 10"/>
            <p:cNvSpPr>
              <a:spLocks noChangeShapeType="1"/>
            </p:cNvSpPr>
            <p:nvPr/>
          </p:nvSpPr>
          <p:spPr bwMode="auto">
            <a:xfrm flipV="1">
              <a:off x="4074" y="11010"/>
              <a:ext cx="0" cy="12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6" name="Line 11"/>
            <p:cNvSpPr>
              <a:spLocks noChangeShapeType="1"/>
            </p:cNvSpPr>
            <p:nvPr/>
          </p:nvSpPr>
          <p:spPr bwMode="auto">
            <a:xfrm flipV="1">
              <a:off x="4588" y="11010"/>
              <a:ext cx="1" cy="1212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7" name="Line 12"/>
            <p:cNvSpPr>
              <a:spLocks noChangeShapeType="1"/>
            </p:cNvSpPr>
            <p:nvPr/>
          </p:nvSpPr>
          <p:spPr bwMode="auto">
            <a:xfrm flipV="1">
              <a:off x="7759" y="11010"/>
              <a:ext cx="1" cy="1212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8" name="Line 13"/>
            <p:cNvSpPr>
              <a:spLocks noChangeShapeType="1"/>
            </p:cNvSpPr>
            <p:nvPr/>
          </p:nvSpPr>
          <p:spPr bwMode="auto">
            <a:xfrm flipV="1">
              <a:off x="7244" y="11010"/>
              <a:ext cx="1" cy="1212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9" name="Line 14"/>
            <p:cNvSpPr>
              <a:spLocks noChangeShapeType="1"/>
            </p:cNvSpPr>
            <p:nvPr/>
          </p:nvSpPr>
          <p:spPr bwMode="auto">
            <a:xfrm flipH="1">
              <a:off x="4588" y="11252"/>
              <a:ext cx="343" cy="24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0" name="Line 15"/>
            <p:cNvSpPr>
              <a:spLocks noChangeShapeType="1"/>
            </p:cNvSpPr>
            <p:nvPr/>
          </p:nvSpPr>
          <p:spPr bwMode="auto">
            <a:xfrm>
              <a:off x="3645" y="11252"/>
              <a:ext cx="429" cy="24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1" name="Line 16"/>
            <p:cNvSpPr>
              <a:spLocks noChangeShapeType="1"/>
            </p:cNvSpPr>
            <p:nvPr/>
          </p:nvSpPr>
          <p:spPr bwMode="auto">
            <a:xfrm>
              <a:off x="6816" y="11252"/>
              <a:ext cx="343" cy="24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2" name="Line 17"/>
            <p:cNvSpPr>
              <a:spLocks noChangeShapeType="1"/>
            </p:cNvSpPr>
            <p:nvPr/>
          </p:nvSpPr>
          <p:spPr bwMode="auto">
            <a:xfrm flipH="1">
              <a:off x="7844" y="11252"/>
              <a:ext cx="429" cy="24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3" name="Line 18"/>
            <p:cNvSpPr>
              <a:spLocks noChangeShapeType="1"/>
            </p:cNvSpPr>
            <p:nvPr/>
          </p:nvSpPr>
          <p:spPr bwMode="auto">
            <a:xfrm>
              <a:off x="4588" y="11010"/>
              <a:ext cx="265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4" name="Line 19"/>
            <p:cNvSpPr>
              <a:spLocks noChangeShapeType="1"/>
            </p:cNvSpPr>
            <p:nvPr/>
          </p:nvSpPr>
          <p:spPr bwMode="auto">
            <a:xfrm flipV="1">
              <a:off x="4074" y="9678"/>
              <a:ext cx="0" cy="13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5" name="Line 20"/>
            <p:cNvSpPr>
              <a:spLocks noChangeShapeType="1"/>
            </p:cNvSpPr>
            <p:nvPr/>
          </p:nvSpPr>
          <p:spPr bwMode="auto">
            <a:xfrm flipV="1">
              <a:off x="7759" y="9678"/>
              <a:ext cx="0" cy="13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6" name="Rectangle 21"/>
            <p:cNvSpPr>
              <a:spLocks noChangeArrowheads="1"/>
            </p:cNvSpPr>
            <p:nvPr/>
          </p:nvSpPr>
          <p:spPr bwMode="auto">
            <a:xfrm>
              <a:off x="5016" y="9315"/>
              <a:ext cx="1800" cy="84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9477" name="Line 22"/>
            <p:cNvSpPr>
              <a:spLocks noChangeShapeType="1"/>
            </p:cNvSpPr>
            <p:nvPr/>
          </p:nvSpPr>
          <p:spPr bwMode="auto">
            <a:xfrm flipH="1">
              <a:off x="4074" y="9678"/>
              <a:ext cx="94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8" name="Line 23"/>
            <p:cNvSpPr>
              <a:spLocks noChangeShapeType="1"/>
            </p:cNvSpPr>
            <p:nvPr/>
          </p:nvSpPr>
          <p:spPr bwMode="auto">
            <a:xfrm>
              <a:off x="6816" y="9678"/>
              <a:ext cx="94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9" name="Line 24"/>
            <p:cNvSpPr>
              <a:spLocks noChangeShapeType="1"/>
            </p:cNvSpPr>
            <p:nvPr/>
          </p:nvSpPr>
          <p:spPr bwMode="auto">
            <a:xfrm flipV="1">
              <a:off x="5273" y="9799"/>
              <a:ext cx="772" cy="4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0" name="Line 25"/>
            <p:cNvSpPr>
              <a:spLocks noChangeShapeType="1"/>
            </p:cNvSpPr>
            <p:nvPr/>
          </p:nvSpPr>
          <p:spPr bwMode="auto">
            <a:xfrm flipH="1">
              <a:off x="6559" y="10526"/>
              <a:ext cx="343" cy="4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1" name="Line 26"/>
            <p:cNvSpPr>
              <a:spLocks noChangeShapeType="1"/>
            </p:cNvSpPr>
            <p:nvPr/>
          </p:nvSpPr>
          <p:spPr bwMode="auto">
            <a:xfrm>
              <a:off x="6902" y="10526"/>
              <a:ext cx="857" cy="2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2" name="Text Box 27"/>
            <p:cNvSpPr txBox="1">
              <a:spLocks noChangeArrowheads="1"/>
            </p:cNvSpPr>
            <p:nvPr/>
          </p:nvSpPr>
          <p:spPr bwMode="auto">
            <a:xfrm>
              <a:off x="4074" y="12342"/>
              <a:ext cx="341" cy="3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</a:p>
            <a:p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9483" name="Text Box 28"/>
            <p:cNvSpPr txBox="1">
              <a:spLocks noChangeArrowheads="1"/>
            </p:cNvSpPr>
            <p:nvPr/>
          </p:nvSpPr>
          <p:spPr bwMode="auto">
            <a:xfrm>
              <a:off x="7330" y="12342"/>
              <a:ext cx="341" cy="3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</a:p>
            <a:p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9484" name="Text Box 29"/>
            <p:cNvSpPr txBox="1">
              <a:spLocks noChangeArrowheads="1"/>
            </p:cNvSpPr>
            <p:nvPr/>
          </p:nvSpPr>
          <p:spPr bwMode="auto">
            <a:xfrm>
              <a:off x="6902" y="10163"/>
              <a:ext cx="341" cy="3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4</a:t>
              </a:r>
            </a:p>
            <a:p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9485" name="Text Box 30"/>
            <p:cNvSpPr txBox="1">
              <a:spLocks noChangeArrowheads="1"/>
            </p:cNvSpPr>
            <p:nvPr/>
          </p:nvSpPr>
          <p:spPr bwMode="auto">
            <a:xfrm>
              <a:off x="8358" y="11010"/>
              <a:ext cx="342" cy="3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</a:p>
            <a:p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9486" name="Text Box 31"/>
            <p:cNvSpPr txBox="1">
              <a:spLocks noChangeArrowheads="1"/>
            </p:cNvSpPr>
            <p:nvPr/>
          </p:nvSpPr>
          <p:spPr bwMode="auto">
            <a:xfrm>
              <a:off x="6387" y="11131"/>
              <a:ext cx="342" cy="3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</a:p>
            <a:p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9487" name="Text Box 32"/>
            <p:cNvSpPr txBox="1">
              <a:spLocks noChangeArrowheads="1"/>
            </p:cNvSpPr>
            <p:nvPr/>
          </p:nvSpPr>
          <p:spPr bwMode="auto">
            <a:xfrm>
              <a:off x="5016" y="11131"/>
              <a:ext cx="342" cy="3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</a:p>
            <a:p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9488" name="Text Box 33"/>
            <p:cNvSpPr txBox="1">
              <a:spLocks noChangeArrowheads="1"/>
            </p:cNvSpPr>
            <p:nvPr/>
          </p:nvSpPr>
          <p:spPr bwMode="auto">
            <a:xfrm>
              <a:off x="3217" y="11010"/>
              <a:ext cx="341" cy="3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</a:p>
            <a:p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9489" name="Text Box 34"/>
            <p:cNvSpPr txBox="1">
              <a:spLocks noChangeArrowheads="1"/>
            </p:cNvSpPr>
            <p:nvPr/>
          </p:nvSpPr>
          <p:spPr bwMode="auto">
            <a:xfrm>
              <a:off x="4931" y="10284"/>
              <a:ext cx="341" cy="3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5</a:t>
              </a:r>
            </a:p>
            <a:p>
              <a:endParaRPr lang="ru-RU" altLang="ru-RU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98" decel="100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Эксперименты и наблюдения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1313" y="2324100"/>
            <a:ext cx="5640387" cy="35083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12402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3303587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12402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005263"/>
            <a:ext cx="33051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P12402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644900"/>
            <a:ext cx="3527425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P1240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765175"/>
            <a:ext cx="3529012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805</TotalTime>
  <Words>385</Words>
  <Application>Microsoft Office PowerPoint</Application>
  <PresentationFormat>Экран (4:3)</PresentationFormat>
  <Paragraphs>50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Остин</vt:lpstr>
      <vt:lpstr> «ЗЕЛЁНОЕ» ЭЛЕКТРИЧЕСТВО </vt:lpstr>
      <vt:lpstr>Актуальность</vt:lpstr>
      <vt:lpstr>ГИПОТЕЗА:</vt:lpstr>
      <vt:lpstr>Цель проекта</vt:lpstr>
      <vt:lpstr>Задачи исследования</vt:lpstr>
      <vt:lpstr>История появления источника электрического тока</vt:lpstr>
      <vt:lpstr> Схема сборки источника тока</vt:lpstr>
      <vt:lpstr>Эксперименты и наблюдения</vt:lpstr>
      <vt:lpstr>Презентация PowerPoint</vt:lpstr>
      <vt:lpstr>Презентация PowerPoint</vt:lpstr>
      <vt:lpstr>Презентация PowerPoint</vt:lpstr>
      <vt:lpstr>Часы работают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«ЗЕЛЁНОЕ» ЭЛЕКТРИЧЕСТВО</dc:title>
  <dc:creator>User</dc:creator>
  <cp:lastModifiedBy>Наталья</cp:lastModifiedBy>
  <cp:revision>29</cp:revision>
  <dcterms:created xsi:type="dcterms:W3CDTF">2015-03-22T02:02:01Z</dcterms:created>
  <dcterms:modified xsi:type="dcterms:W3CDTF">2016-02-15T17:22:29Z</dcterms:modified>
</cp:coreProperties>
</file>