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48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9D0D4-CF41-45E4-ABF5-8B42398B1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038EB-0394-47ED-AEF2-2CA755A63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EFD99-C77D-4310-AFC1-403BEF538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5033E-787A-4575-A202-49836C39D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2FAF8-58DD-463F-BB29-B84B72267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53E11-CA5B-4784-826A-2C9FABA027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321FA-916C-458C-BF6C-AEDD7CBDE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C0596-FED6-4C07-90B2-C0EF4AC03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EE54F-19F3-486F-AADA-F49552727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642FC-E834-4AC5-B25A-5B024D7402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D42D5-A2F9-4D30-8ABF-EE620683E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B756621-D15C-4B6B-A62C-57E5B2558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timuriego.com/toponimy.html" TargetMode="External"/><Relationship Id="rId2" Type="http://schemas.openxmlformats.org/officeDocument/2006/relationships/hyperlink" Target="http://fb.ru/article/142568/toponim-eto-chto-takoe-klassifikatsiya-i-vidyi-toponimo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yclopedia.ru/" TargetMode="External"/><Relationship Id="rId4" Type="http://schemas.openxmlformats.org/officeDocument/2006/relationships/hyperlink" Target="http://familyhistory.ru/material/onomastics/toponimika/toponimika_1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" name="Рисунок 5" descr="=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85728"/>
            <a:ext cx="7858180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u="sng" dirty="0" smtClean="0"/>
              <a:t>Конкурс «Первые шаги в науку».</a:t>
            </a:r>
            <a:endParaRPr lang="ru-RU" sz="2000" dirty="0" smtClean="0"/>
          </a:p>
          <a:p>
            <a:pPr algn="ctr">
              <a:spcBef>
                <a:spcPct val="50000"/>
              </a:spcBef>
            </a:pPr>
            <a:r>
              <a:rPr lang="ru-RU" altLang="zh-CN" sz="2000" u="sng" dirty="0" smtClean="0"/>
              <a:t>Тема проекта</a:t>
            </a:r>
            <a:r>
              <a:rPr lang="en-US" altLang="zh-CN" sz="2000" u="sng" dirty="0" smtClean="0">
                <a:ea typeface="宋体" charset="-122"/>
              </a:rPr>
              <a:t>: </a:t>
            </a:r>
            <a:r>
              <a:rPr lang="ru-RU" altLang="zh-CN" sz="2000" u="sng" dirty="0" smtClean="0"/>
              <a:t>«По следам великолукских топонимов». </a:t>
            </a:r>
            <a:endParaRPr lang="ru-RU" altLang="zh-CN" sz="2000" dirty="0" smtClean="0"/>
          </a:p>
          <a:p>
            <a:pPr algn="ctr">
              <a:spcBef>
                <a:spcPct val="50000"/>
              </a:spcBef>
            </a:pPr>
            <a:r>
              <a:rPr lang="ru-RU" dirty="0" smtClean="0"/>
              <a:t>                    Выполнил: ученик 3 «В» класса</a:t>
            </a:r>
          </a:p>
          <a:p>
            <a:pPr algn="ctr"/>
            <a:r>
              <a:rPr lang="ru-RU" dirty="0" smtClean="0"/>
              <a:t>                      </a:t>
            </a:r>
            <a:r>
              <a:rPr lang="ru-RU" dirty="0" err="1" smtClean="0"/>
              <a:t>Черников</a:t>
            </a:r>
            <a:r>
              <a:rPr lang="ru-RU" dirty="0" smtClean="0"/>
              <a:t> Герман Вячеславович</a:t>
            </a:r>
          </a:p>
          <a:p>
            <a:pPr algn="ctr"/>
            <a:r>
              <a:rPr lang="ru-RU" dirty="0" smtClean="0"/>
              <a:t>                                            Руководитель: Мацкевич Марина Викторовна</a:t>
            </a:r>
          </a:p>
          <a:p>
            <a:pPr algn="ctr"/>
            <a:r>
              <a:rPr lang="ru-RU" dirty="0" smtClean="0"/>
              <a:t>   </a:t>
            </a:r>
          </a:p>
          <a:p>
            <a:pPr algn="ctr"/>
            <a:r>
              <a:rPr lang="ru-RU" dirty="0" smtClean="0"/>
              <a:t>Великие Луки, 2016 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5143512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 «Дружба». </a:t>
            </a:r>
            <a:r>
              <a:rPr lang="ru-RU" sz="2000" dirty="0" smtClean="0"/>
              <a:t>«Дружба» - в Великих Луках название спального микрорайона. Называют так, потому что первая улица, построенная в этом районе, называлась и называется улицей Дружбы. А улица получила название в честь нефтепровода Дружба, который в 1970 – 1980 годы строился недалеко от Великих Лук. </a:t>
            </a:r>
            <a:endParaRPr lang="ru-RU" sz="2000" dirty="0"/>
          </a:p>
        </p:txBody>
      </p:sp>
      <p:pic>
        <p:nvPicPr>
          <p:cNvPr id="7" name="Содержимое 6" descr="=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1228" y="-1000156"/>
            <a:ext cx="9205228" cy="614366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4929198"/>
            <a:ext cx="90011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        «</a:t>
            </a:r>
            <a:r>
              <a:rPr lang="ru-RU" b="1" dirty="0" err="1" smtClean="0"/>
              <a:t>Дятлинка</a:t>
            </a:r>
            <a:r>
              <a:rPr lang="ru-RU" b="1" dirty="0" smtClean="0"/>
              <a:t>». </a:t>
            </a:r>
            <a:r>
              <a:rPr lang="ru-RU" dirty="0" smtClean="0"/>
              <a:t>До конца </a:t>
            </a:r>
            <a:r>
              <a:rPr lang="en-US" dirty="0" smtClean="0"/>
              <a:t>XIX</a:t>
            </a:r>
            <a:r>
              <a:rPr lang="ru-RU" dirty="0" smtClean="0"/>
              <a:t> века недалеко от острова </a:t>
            </a:r>
            <a:r>
              <a:rPr lang="ru-RU" dirty="0" err="1" smtClean="0"/>
              <a:t>Дятлинка</a:t>
            </a:r>
            <a:r>
              <a:rPr lang="ru-RU" dirty="0" smtClean="0"/>
              <a:t> находился ещё один безымянный остров, который был смыт водой. О нём не сохранилось ни преданий, ни легенд. Но в архиве города Великие Луки есть «План Псковского наместничества городу Великие Луки», утвержденный Екатериной II в 1778 году, где указаны два безымянных острова и небольшая речка </a:t>
            </a:r>
            <a:r>
              <a:rPr lang="ru-RU" dirty="0" err="1" smtClean="0"/>
              <a:t>Дятлинка</a:t>
            </a:r>
            <a:r>
              <a:rPr lang="ru-RU" dirty="0" smtClean="0"/>
              <a:t>. Я думаю, что остров </a:t>
            </a:r>
            <a:r>
              <a:rPr lang="ru-RU" dirty="0" err="1" smtClean="0"/>
              <a:t>Дятлинка</a:t>
            </a:r>
            <a:r>
              <a:rPr lang="ru-RU" dirty="0" smtClean="0"/>
              <a:t> и получил своё название от маленькой речки </a:t>
            </a:r>
            <a:r>
              <a:rPr lang="ru-RU" dirty="0" err="1" smtClean="0"/>
              <a:t>Дятлинка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7" name="Содержимое 6" descr="=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127372"/>
            <a:ext cx="9144000" cy="610280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0034" y="4929198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 «</a:t>
            </a:r>
            <a:r>
              <a:rPr lang="ru-RU" sz="2000" b="1" dirty="0" err="1" smtClean="0"/>
              <a:t>Золотково</a:t>
            </a:r>
            <a:r>
              <a:rPr lang="ru-RU" sz="2000" b="1" dirty="0" smtClean="0"/>
              <a:t>» и «Карцево». </a:t>
            </a:r>
            <a:r>
              <a:rPr lang="ru-RU" sz="2000" dirty="0" smtClean="0"/>
              <a:t>Названы по названию населенных пунктов </a:t>
            </a:r>
            <a:r>
              <a:rPr lang="ru-RU" sz="2000" dirty="0" err="1" smtClean="0"/>
              <a:t>Золотково</a:t>
            </a:r>
            <a:r>
              <a:rPr lang="ru-RU" sz="2000" dirty="0" smtClean="0"/>
              <a:t> и Карцево, которые в свою очередь названы по фамилии помещиков </a:t>
            </a:r>
            <a:r>
              <a:rPr lang="ru-RU" sz="2000" dirty="0" err="1" smtClean="0"/>
              <a:t>Золотков</a:t>
            </a:r>
            <a:r>
              <a:rPr lang="ru-RU" sz="2000" dirty="0" smtClean="0"/>
              <a:t> и Карцев, имения которых там находились. </a:t>
            </a:r>
            <a:endParaRPr lang="ru-RU" sz="2000" dirty="0"/>
          </a:p>
        </p:txBody>
      </p:sp>
      <p:pic>
        <p:nvPicPr>
          <p:cNvPr id="8" name="Содержимое 7" descr="=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00098" y="0"/>
            <a:ext cx="7064442" cy="4714884"/>
          </a:xfrm>
        </p:spPr>
      </p:pic>
      <p:pic>
        <p:nvPicPr>
          <p:cNvPr id="9" name="Рисунок 8" descr="=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0"/>
            <a:ext cx="7072362" cy="47201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4929198"/>
            <a:ext cx="8858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 «Развод» или «На разводе».</a:t>
            </a:r>
            <a:r>
              <a:rPr lang="ru-RU" sz="2000" dirty="0" smtClean="0"/>
              <a:t> Этот топоним появился не раньше 1960-х годов. Так, в обиходе, называется территория в центре города на проспекте Ленина и площади Рокоссовского. Возможно, название связано с тем, что по вечерам, когда расходятся зрители из находящегося рядом великолукского драмтеатра, здесь всегда бывает многолюдно. </a:t>
            </a:r>
            <a:endParaRPr lang="ru-RU" sz="2000" dirty="0"/>
          </a:p>
        </p:txBody>
      </p:sp>
      <p:pic>
        <p:nvPicPr>
          <p:cNvPr id="8" name="Содержимое 7" descr="=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143164"/>
            <a:ext cx="10429916" cy="6961038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5357826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       </a:t>
            </a:r>
            <a:r>
              <a:rPr lang="ru-RU" sz="2000" b="1" dirty="0" smtClean="0"/>
              <a:t>«Теплая канава». </a:t>
            </a:r>
            <a:r>
              <a:rPr lang="ru-RU" sz="2000" dirty="0" smtClean="0"/>
              <a:t>Так называют загрязнённую речушку </a:t>
            </a:r>
            <a:r>
              <a:rPr lang="ru-RU" sz="2000" dirty="0" err="1" smtClean="0"/>
              <a:t>Ситовку</a:t>
            </a:r>
            <a:r>
              <a:rPr lang="ru-RU" sz="2000" dirty="0" smtClean="0"/>
              <a:t> на улице Малышева. Своё название «Теплая канава» получила от бани, построенной в начале </a:t>
            </a:r>
            <a:r>
              <a:rPr lang="en-US" sz="2000" dirty="0" smtClean="0"/>
              <a:t>XX</a:t>
            </a:r>
            <a:r>
              <a:rPr lang="ru-RU" sz="2000" dirty="0" smtClean="0"/>
              <a:t> века. Баня сливала в речушку свою использованную воду и тёплая вода не замерзала даже зимой.</a:t>
            </a:r>
            <a:endParaRPr lang="ru-RU" sz="2000" dirty="0"/>
          </a:p>
        </p:txBody>
      </p:sp>
      <p:pic>
        <p:nvPicPr>
          <p:cNvPr id="9" name="Содержимое 8" descr="=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68265" y="-928718"/>
            <a:ext cx="9312265" cy="6215106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5857892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     Моя гипотеза подтвердилась. Я считаю</a:t>
            </a:r>
            <a:r>
              <a:rPr lang="ru-RU" sz="2000" smtClean="0"/>
              <a:t>, что все топонимы названы </a:t>
            </a:r>
            <a:r>
              <a:rPr lang="ru-RU" sz="2000" dirty="0" smtClean="0"/>
              <a:t>неспроста</a:t>
            </a:r>
            <a:r>
              <a:rPr lang="ru-RU" sz="2000" smtClean="0"/>
              <a:t>, потому, </a:t>
            </a:r>
            <a:r>
              <a:rPr lang="ru-RU" sz="2000" dirty="0" smtClean="0"/>
              <a:t>что у </a:t>
            </a:r>
            <a:r>
              <a:rPr lang="ru-RU" sz="2000" smtClean="0"/>
              <a:t>каждого места </a:t>
            </a:r>
            <a:r>
              <a:rPr lang="ru-RU" sz="2000" dirty="0" smtClean="0"/>
              <a:t>есть своя легенда, только не все жители города знают об этих легендах. </a:t>
            </a:r>
            <a:endParaRPr lang="ru-RU" sz="2000" dirty="0"/>
          </a:p>
        </p:txBody>
      </p:sp>
      <p:pic>
        <p:nvPicPr>
          <p:cNvPr id="7" name="Содержимое 6" descr="=Коллаж топонимы ВЛ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7288" y="-642966"/>
            <a:ext cx="6600860" cy="660086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428604"/>
            <a:ext cx="9358346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Список литературы.</a:t>
            </a:r>
            <a:endParaRPr lang="ru-RU" sz="2400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1.Великолукские были /История края в очерках и документах/П. Борискин//На далекой рабочей окраине - г. Псков, 2003 г.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2.Карпов К.И., Улицы Великих Лук</a:t>
            </a:r>
            <a:r>
              <a:rPr lang="ru-RU" smtClean="0"/>
              <a:t>, г. Великие </a:t>
            </a:r>
            <a:r>
              <a:rPr lang="ru-RU" dirty="0" smtClean="0"/>
              <a:t>Луки,1980 г.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3.Орлов В. В., Путешествие в прошлое/Забытые топонимы - Великие Луки, 2010 г.	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4.</a:t>
            </a:r>
            <a:r>
              <a:rPr lang="en-US" dirty="0" smtClean="0">
                <a:hlinkClick r:id="rId2"/>
              </a:rPr>
              <a:t>http</a:t>
            </a:r>
            <a:r>
              <a:rPr lang="ru-RU" dirty="0" smtClean="0">
                <a:hlinkClick r:id="rId2"/>
              </a:rPr>
              <a:t>://</a:t>
            </a:r>
            <a:r>
              <a:rPr lang="en-US" dirty="0" err="1" smtClean="0">
                <a:hlinkClick r:id="rId2"/>
              </a:rPr>
              <a:t>fb</a:t>
            </a:r>
            <a:r>
              <a:rPr lang="ru-RU" dirty="0" smtClean="0">
                <a:hlinkClick r:id="rId2"/>
              </a:rPr>
              <a:t>.</a:t>
            </a:r>
            <a:r>
              <a:rPr lang="en-US" dirty="0" err="1" smtClean="0">
                <a:hlinkClick r:id="rId2"/>
              </a:rPr>
              <a:t>ru</a:t>
            </a:r>
            <a:r>
              <a:rPr lang="ru-RU" dirty="0" smtClean="0">
                <a:hlinkClick r:id="rId2"/>
              </a:rPr>
              <a:t>/</a:t>
            </a:r>
            <a:r>
              <a:rPr lang="en-US" dirty="0" smtClean="0">
                <a:hlinkClick r:id="rId2"/>
              </a:rPr>
              <a:t>article</a:t>
            </a:r>
            <a:r>
              <a:rPr lang="ru-RU" dirty="0" smtClean="0">
                <a:hlinkClick r:id="rId2"/>
              </a:rPr>
              <a:t>/142568/</a:t>
            </a:r>
            <a:r>
              <a:rPr lang="en-US" dirty="0" err="1" smtClean="0">
                <a:hlinkClick r:id="rId2"/>
              </a:rPr>
              <a:t>toponim</a:t>
            </a:r>
            <a:r>
              <a:rPr lang="ru-RU" dirty="0" smtClean="0">
                <a:hlinkClick r:id="rId2"/>
              </a:rPr>
              <a:t>-</a:t>
            </a:r>
            <a:r>
              <a:rPr lang="en-US" dirty="0" err="1" smtClean="0">
                <a:hlinkClick r:id="rId2"/>
              </a:rPr>
              <a:t>eto</a:t>
            </a:r>
            <a:r>
              <a:rPr lang="ru-RU" dirty="0" smtClean="0">
                <a:hlinkClick r:id="rId2"/>
              </a:rPr>
              <a:t>-</a:t>
            </a:r>
            <a:r>
              <a:rPr lang="en-US" dirty="0" err="1" smtClean="0">
                <a:hlinkClick r:id="rId2"/>
              </a:rPr>
              <a:t>chto</a:t>
            </a:r>
            <a:r>
              <a:rPr lang="ru-RU" dirty="0" smtClean="0">
                <a:hlinkClick r:id="rId2"/>
              </a:rPr>
              <a:t>-</a:t>
            </a:r>
            <a:r>
              <a:rPr lang="en-US" dirty="0" err="1" smtClean="0">
                <a:hlinkClick r:id="rId2"/>
              </a:rPr>
              <a:t>takoe</a:t>
            </a:r>
            <a:r>
              <a:rPr lang="ru-RU" dirty="0" smtClean="0">
                <a:hlinkClick r:id="rId2"/>
              </a:rPr>
              <a:t>-</a:t>
            </a:r>
            <a:r>
              <a:rPr lang="en-US" dirty="0" err="1" smtClean="0">
                <a:hlinkClick r:id="rId2"/>
              </a:rPr>
              <a:t>klassifikatsiya</a:t>
            </a:r>
            <a:r>
              <a:rPr lang="ru-RU" dirty="0" smtClean="0">
                <a:hlinkClick r:id="rId2"/>
              </a:rPr>
              <a:t>-</a:t>
            </a:r>
            <a:r>
              <a:rPr lang="en-US" dirty="0" err="1" smtClean="0">
                <a:hlinkClick r:id="rId2"/>
              </a:rPr>
              <a:t>i</a:t>
            </a:r>
            <a:r>
              <a:rPr lang="ru-RU" dirty="0" smtClean="0">
                <a:hlinkClick r:id="rId2"/>
              </a:rPr>
              <a:t>-</a:t>
            </a:r>
            <a:r>
              <a:rPr lang="en-US" dirty="0" err="1" smtClean="0">
                <a:hlinkClick r:id="rId2"/>
              </a:rPr>
              <a:t>vidyi</a:t>
            </a:r>
            <a:r>
              <a:rPr lang="ru-RU" dirty="0" smtClean="0">
                <a:hlinkClick r:id="rId2"/>
              </a:rPr>
              <a:t>-</a:t>
            </a:r>
            <a:r>
              <a:rPr lang="en-US" dirty="0" err="1" smtClean="0">
                <a:hlinkClick r:id="rId2"/>
              </a:rPr>
              <a:t>toponimov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5.</a:t>
            </a:r>
            <a:r>
              <a:rPr lang="en-US" dirty="0" smtClean="0">
                <a:hlinkClick r:id="rId3"/>
              </a:rPr>
              <a:t>http</a:t>
            </a:r>
            <a:r>
              <a:rPr lang="ru-RU" dirty="0" smtClean="0">
                <a:hlinkClick r:id="rId3"/>
              </a:rPr>
              <a:t>://</a:t>
            </a:r>
            <a:r>
              <a:rPr lang="en-US" dirty="0" err="1" smtClean="0">
                <a:hlinkClick r:id="rId3"/>
              </a:rPr>
              <a:t>timuriego</a:t>
            </a:r>
            <a:r>
              <a:rPr lang="ru-RU" dirty="0" smtClean="0">
                <a:hlinkClick r:id="rId3"/>
              </a:rPr>
              <a:t>.</a:t>
            </a:r>
            <a:r>
              <a:rPr lang="en-US" dirty="0" smtClean="0">
                <a:hlinkClick r:id="rId3"/>
              </a:rPr>
              <a:t>com</a:t>
            </a:r>
            <a:r>
              <a:rPr lang="ru-RU" dirty="0" smtClean="0">
                <a:hlinkClick r:id="rId3"/>
              </a:rPr>
              <a:t>/</a:t>
            </a:r>
            <a:r>
              <a:rPr lang="en-US" dirty="0" err="1" smtClean="0">
                <a:hlinkClick r:id="rId3"/>
              </a:rPr>
              <a:t>toponimy</a:t>
            </a:r>
            <a:r>
              <a:rPr lang="ru-RU" dirty="0" smtClean="0">
                <a:hlinkClick r:id="rId3"/>
              </a:rPr>
              <a:t>.</a:t>
            </a:r>
            <a:r>
              <a:rPr lang="en-US" dirty="0" smtClean="0">
                <a:hlinkClick r:id="rId3"/>
              </a:rPr>
              <a:t>html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6.</a:t>
            </a:r>
            <a:r>
              <a:rPr lang="en-US" dirty="0" smtClean="0">
                <a:hlinkClick r:id="rId4"/>
              </a:rPr>
              <a:t>http</a:t>
            </a:r>
            <a:r>
              <a:rPr lang="ru-RU" dirty="0" smtClean="0">
                <a:hlinkClick r:id="rId4"/>
              </a:rPr>
              <a:t>://</a:t>
            </a:r>
            <a:r>
              <a:rPr lang="en-US" dirty="0" err="1" smtClean="0">
                <a:hlinkClick r:id="rId4"/>
              </a:rPr>
              <a:t>familyhistory</a:t>
            </a:r>
            <a:r>
              <a:rPr lang="ru-RU" dirty="0" smtClean="0">
                <a:hlinkClick r:id="rId4"/>
              </a:rPr>
              <a:t>.</a:t>
            </a:r>
            <a:r>
              <a:rPr lang="en-US" dirty="0" err="1" smtClean="0">
                <a:hlinkClick r:id="rId4"/>
              </a:rPr>
              <a:t>ru</a:t>
            </a:r>
            <a:r>
              <a:rPr lang="ru-RU" dirty="0" smtClean="0">
                <a:hlinkClick r:id="rId4"/>
              </a:rPr>
              <a:t>/</a:t>
            </a:r>
            <a:r>
              <a:rPr lang="en-US" dirty="0" smtClean="0">
                <a:hlinkClick r:id="rId4"/>
              </a:rPr>
              <a:t>material</a:t>
            </a:r>
            <a:r>
              <a:rPr lang="ru-RU" dirty="0" smtClean="0">
                <a:hlinkClick r:id="rId4"/>
              </a:rPr>
              <a:t>/</a:t>
            </a:r>
            <a:r>
              <a:rPr lang="en-US" dirty="0" err="1" smtClean="0">
                <a:hlinkClick r:id="rId4"/>
              </a:rPr>
              <a:t>onomastics</a:t>
            </a:r>
            <a:r>
              <a:rPr lang="ru-RU" dirty="0" smtClean="0">
                <a:hlinkClick r:id="rId4"/>
              </a:rPr>
              <a:t>/</a:t>
            </a:r>
            <a:r>
              <a:rPr lang="en-US" dirty="0" err="1" smtClean="0">
                <a:hlinkClick r:id="rId4"/>
              </a:rPr>
              <a:t>toponimika</a:t>
            </a:r>
            <a:r>
              <a:rPr lang="ru-RU" dirty="0" smtClean="0">
                <a:hlinkClick r:id="rId4"/>
              </a:rPr>
              <a:t>/</a:t>
            </a:r>
            <a:r>
              <a:rPr lang="en-US" dirty="0" err="1" smtClean="0">
                <a:hlinkClick r:id="rId4"/>
              </a:rPr>
              <a:t>toponimika</a:t>
            </a:r>
            <a:r>
              <a:rPr lang="ru-RU" dirty="0" smtClean="0">
                <a:hlinkClick r:id="rId4"/>
              </a:rPr>
              <a:t>_1.</a:t>
            </a:r>
            <a:r>
              <a:rPr lang="en-US" dirty="0" smtClean="0">
                <a:hlinkClick r:id="rId4"/>
              </a:rPr>
              <a:t>html</a:t>
            </a:r>
            <a:r>
              <a:rPr lang="ru-RU" dirty="0" smtClean="0"/>
              <a:t>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7.</a:t>
            </a:r>
            <a:r>
              <a:rPr lang="en-US" dirty="0" smtClean="0">
                <a:hlinkClick r:id="rId5"/>
              </a:rPr>
              <a:t>http</a:t>
            </a:r>
            <a:r>
              <a:rPr lang="ru-RU" dirty="0" smtClean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www</a:t>
            </a:r>
            <a:r>
              <a:rPr lang="ru-RU" dirty="0" smtClean="0">
                <a:hlinkClick r:id="rId5"/>
              </a:rPr>
              <a:t>.</a:t>
            </a:r>
            <a:r>
              <a:rPr lang="en-US" dirty="0" smtClean="0">
                <a:hlinkClick r:id="rId5"/>
              </a:rPr>
              <a:t>cyclopedia</a:t>
            </a:r>
            <a:r>
              <a:rPr lang="ru-RU" dirty="0" smtClean="0">
                <a:hlinkClick r:id="rId5"/>
              </a:rPr>
              <a:t>.</a:t>
            </a:r>
            <a:r>
              <a:rPr lang="en-US" dirty="0" err="1" smtClean="0">
                <a:hlinkClick r:id="rId5"/>
              </a:rPr>
              <a:t>ru</a:t>
            </a:r>
            <a:r>
              <a:rPr lang="ru-RU" dirty="0" smtClean="0">
                <a:hlinkClick r:id="rId5"/>
              </a:rPr>
              <a:t>/</a:t>
            </a:r>
            <a:r>
              <a:rPr lang="ru-RU" dirty="0" smtClean="0"/>
              <a:t>64/194/2038237.</a:t>
            </a:r>
            <a:r>
              <a:rPr lang="en-US" dirty="0" smtClean="0"/>
              <a:t>html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8. </a:t>
            </a:r>
            <a:r>
              <a:rPr lang="en-US" dirty="0" smtClean="0"/>
              <a:t>http</a:t>
            </a:r>
            <a:r>
              <a:rPr lang="ru-RU" dirty="0" smtClean="0"/>
              <a:t>://</a:t>
            </a:r>
            <a:r>
              <a:rPr lang="en-US" dirty="0" err="1" smtClean="0"/>
              <a:t>pln</a:t>
            </a:r>
            <a:r>
              <a:rPr lang="ru-RU" dirty="0" smtClean="0"/>
              <a:t>-</a:t>
            </a:r>
            <a:r>
              <a:rPr lang="en-US" dirty="0" err="1" smtClean="0"/>
              <a:t>pskov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r>
              <a:rPr lang="ru-RU" dirty="0" smtClean="0"/>
              <a:t>/</a:t>
            </a:r>
            <a:r>
              <a:rPr lang="en-US" dirty="0" smtClean="0"/>
              <a:t>tourism</a:t>
            </a:r>
            <a:r>
              <a:rPr lang="ru-RU" dirty="0" smtClean="0"/>
              <a:t>/</a:t>
            </a:r>
            <a:r>
              <a:rPr lang="en-US" dirty="0" err="1" smtClean="0"/>
              <a:t>ptourism</a:t>
            </a:r>
            <a:r>
              <a:rPr lang="ru-RU" dirty="0" smtClean="0"/>
              <a:t>/</a:t>
            </a:r>
            <a:r>
              <a:rPr lang="en-US" dirty="0" smtClean="0"/>
              <a:t>awareness</a:t>
            </a:r>
            <a:r>
              <a:rPr lang="ru-RU" dirty="0" smtClean="0"/>
              <a:t>/184929.</a:t>
            </a:r>
            <a:r>
              <a:rPr lang="en-US" dirty="0" smtClean="0"/>
              <a:t>html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5500702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       Гипотеза </a:t>
            </a:r>
            <a:r>
              <a:rPr lang="ru-RU" sz="2400" dirty="0"/>
              <a:t>– </a:t>
            </a:r>
            <a:r>
              <a:rPr lang="ru-RU" sz="2400" dirty="0" smtClean="0"/>
              <a:t>места города названы </a:t>
            </a:r>
            <a:r>
              <a:rPr lang="ru-RU" sz="2400" dirty="0"/>
              <a:t>не случайно, а по какому-либо происходящему событию, в честь известных людей, названию рядом протекающей речки и т.д.</a:t>
            </a:r>
          </a:p>
        </p:txBody>
      </p:sp>
      <p:pic>
        <p:nvPicPr>
          <p:cNvPr id="7" name="Содержимое 6" descr="=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14404"/>
            <a:ext cx="9144001" cy="610121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521495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     Топоним - это </a:t>
            </a:r>
            <a:r>
              <a:rPr lang="ru-RU" sz="2000" dirty="0"/>
              <a:t>«имя места», то есть название того или иного географического объекта: континента, материка, горы и океана, моря и страны, города и улицы, природных объектов. Основное их назначение – фиксация «привязка» того или иного места на поверхности Земли. </a:t>
            </a:r>
          </a:p>
          <a:p>
            <a:pPr algn="just"/>
            <a:r>
              <a:rPr lang="ru-RU" sz="2000" dirty="0" smtClean="0"/>
              <a:t>       </a:t>
            </a:r>
            <a:endParaRPr lang="ru-RU" sz="2000" dirty="0"/>
          </a:p>
        </p:txBody>
      </p:sp>
      <p:pic>
        <p:nvPicPr>
          <p:cNvPr id="6" name="Содержимое 5" descr="=07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00090"/>
            <a:ext cx="9144000" cy="571504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5357826"/>
            <a:ext cx="885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 «Луки». </a:t>
            </a:r>
            <a:r>
              <a:rPr lang="ru-RU" sz="2000" dirty="0" smtClean="0"/>
              <a:t>Великие Луки – город в Псковской области, был построен в излучине реки </a:t>
            </a:r>
            <a:r>
              <a:rPr lang="ru-RU" sz="2000" dirty="0" err="1" smtClean="0"/>
              <a:t>Ловати</a:t>
            </a:r>
            <a:r>
              <a:rPr lang="ru-RU" sz="2000" dirty="0" smtClean="0"/>
              <a:t>. Вероятнее всего, именно положение города на излучинах реки стало причиной такого названия. </a:t>
            </a:r>
          </a:p>
          <a:p>
            <a:pPr algn="just"/>
            <a:r>
              <a:rPr lang="ru-RU" sz="2000" dirty="0" smtClean="0"/>
              <a:t>       В летописи 1166 года упоминается как г. Луки.</a:t>
            </a:r>
            <a:endParaRPr lang="ru-RU" sz="2000" dirty="0"/>
          </a:p>
        </p:txBody>
      </p:sp>
      <p:pic>
        <p:nvPicPr>
          <p:cNvPr id="7" name="Содержимое 6" descr="=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16416"/>
            <a:ext cx="9144000" cy="610280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5357826"/>
            <a:ext cx="8858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/>
              <a:t>       «Бабья ветка». </a:t>
            </a:r>
            <a:r>
              <a:rPr lang="ru-RU" sz="2200" dirty="0" smtClean="0"/>
              <a:t>Это место находится между </a:t>
            </a:r>
            <a:r>
              <a:rPr lang="ru-RU" sz="2200" dirty="0" err="1" smtClean="0"/>
              <a:t>Лазавицким</a:t>
            </a:r>
            <a:r>
              <a:rPr lang="ru-RU" sz="2200" dirty="0" smtClean="0"/>
              <a:t> и Самарским переездами, их связывает «бабья ветка». Название появилось в 1930-е годы, потому, что там железную дорогу строили </a:t>
            </a:r>
            <a:r>
              <a:rPr lang="ru-RU" sz="2200" smtClean="0"/>
              <a:t>только женщины.</a:t>
            </a:r>
            <a:endParaRPr lang="ru-RU" sz="2200" dirty="0"/>
          </a:p>
        </p:txBody>
      </p:sp>
      <p:pic>
        <p:nvPicPr>
          <p:cNvPr id="7" name="Содержимое 6" descr="=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42966"/>
            <a:ext cx="9144000" cy="593013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5572140"/>
            <a:ext cx="8715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 «Башмачок». </a:t>
            </a:r>
            <a:r>
              <a:rPr lang="ru-RU" sz="2000" dirty="0" smtClean="0"/>
              <a:t>Горожане так называют остановку, возле которой в 1960-е года находился магазин «Башмачок». Магазина давно нет, а название осталось. </a:t>
            </a:r>
            <a:endParaRPr lang="ru-RU" sz="2000" dirty="0"/>
          </a:p>
        </p:txBody>
      </p:sp>
      <p:pic>
        <p:nvPicPr>
          <p:cNvPr id="7" name="Содержимое 6" descr="=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00091"/>
            <a:ext cx="9144000" cy="581705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5214950"/>
            <a:ext cx="864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 «Больничный городок». </a:t>
            </a:r>
            <a:r>
              <a:rPr lang="ru-RU" sz="2000" dirty="0" smtClean="0"/>
              <a:t>Так горожане называют, место где находятся медицинские учреждения разного профиля.  По территории Больничного городка проходит улица Больничная, название получила от построенной здесь больницы. </a:t>
            </a:r>
            <a:endParaRPr lang="ru-RU" sz="2000" dirty="0"/>
          </a:p>
        </p:txBody>
      </p:sp>
      <p:pic>
        <p:nvPicPr>
          <p:cNvPr id="7" name="Содержимое 6" descr="=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28718"/>
            <a:ext cx="9144000" cy="60470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96" y="56435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857760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b="1" dirty="0" smtClean="0"/>
              <a:t>       «</a:t>
            </a:r>
            <a:r>
              <a:rPr lang="ru-RU" sz="1900" b="1" dirty="0" err="1" smtClean="0"/>
              <a:t>Веденщина</a:t>
            </a:r>
            <a:r>
              <a:rPr lang="ru-RU" sz="1900" b="1" dirty="0" smtClean="0"/>
              <a:t>» или «Восьмой городок». </a:t>
            </a:r>
            <a:r>
              <a:rPr lang="ru-RU" sz="1900" dirty="0" smtClean="0"/>
              <a:t>Первоначальное название произошло от большой Введенской горы, на которой находилось Введенское кладбище с церковью Введения во храм Пресвятой Богородицы.</a:t>
            </a:r>
          </a:p>
          <a:p>
            <a:pPr algn="just"/>
            <a:r>
              <a:rPr lang="ru-RU" sz="1900" dirty="0" smtClean="0"/>
              <a:t>       В 1930-е годы в </a:t>
            </a:r>
            <a:r>
              <a:rPr lang="ru-RU" sz="1900" dirty="0" err="1" smtClean="0"/>
              <a:t>Веденщине</a:t>
            </a:r>
            <a:r>
              <a:rPr lang="ru-RU" sz="1900" dirty="0" smtClean="0"/>
              <a:t> были размещены артиллерийский полк и полк авиации дальнего действия. Данная территория стала именоваться 8-м военным городком или просто восьмым городком.</a:t>
            </a:r>
            <a:endParaRPr lang="ru-RU" sz="1900" dirty="0"/>
          </a:p>
        </p:txBody>
      </p:sp>
      <p:pic>
        <p:nvPicPr>
          <p:cNvPr id="8" name="Содержимое 7" descr="=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85908"/>
            <a:ext cx="9182251" cy="612833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5357826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 «</a:t>
            </a:r>
            <a:r>
              <a:rPr lang="ru-RU" sz="2000" b="1" dirty="0" err="1" smtClean="0"/>
              <a:t>Голубая</a:t>
            </a:r>
            <a:r>
              <a:rPr lang="ru-RU" sz="2000" b="1" dirty="0" smtClean="0"/>
              <a:t> дивизия».</a:t>
            </a:r>
            <a:r>
              <a:rPr lang="ru-RU" sz="2000" dirty="0" smtClean="0"/>
              <a:t> Так называли квартал бараков на окраине города. Этот топоним появился в 1960-х годах, когда в благоустроенных бараках </a:t>
            </a:r>
            <a:r>
              <a:rPr lang="ru-RU" sz="2000" dirty="0" err="1" smtClean="0"/>
              <a:t>голубого</a:t>
            </a:r>
            <a:r>
              <a:rPr lang="ru-RU" sz="2000" dirty="0" smtClean="0"/>
              <a:t> цвета жили рабочие строительной бригады. В бригаде царила жёсткая дисциплина. На работу ходили строем и с песней. </a:t>
            </a:r>
            <a:endParaRPr lang="ru-RU" sz="2000" dirty="0"/>
          </a:p>
        </p:txBody>
      </p:sp>
      <p:pic>
        <p:nvPicPr>
          <p:cNvPr id="7" name="Содержимое 6" descr="=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00090"/>
            <a:ext cx="9144000" cy="5834447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o_sledam_velikoluxkikh_toponimov_konkurs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Po_sledam_velikoluxkikh_toponimov_konkurs</Template>
  <TotalTime>0</TotalTime>
  <Words>661</Words>
  <Application>Microsoft Office PowerPoint</Application>
  <PresentationFormat>Экран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Po_sledam_velikoluxkikh_toponimov_konkurs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</cp:revision>
  <dcterms:created xsi:type="dcterms:W3CDTF">2016-02-15T18:07:07Z</dcterms:created>
  <dcterms:modified xsi:type="dcterms:W3CDTF">2016-02-15T18:07:17Z</dcterms:modified>
</cp:coreProperties>
</file>