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8" r:id="rId10"/>
    <p:sldId id="269" r:id="rId11"/>
    <p:sldId id="267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CDFF"/>
    <a:srgbClr val="FF3399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2EE500-4943-4CB6-9E7B-9F446A65D6BB}" type="datetimeFigureOut">
              <a:rPr lang="ru-RU">
                <a:solidFill>
                  <a:prstClr val="black"/>
                </a:solidFill>
              </a:rPr>
              <a:pPr/>
              <a:t>14.02.2016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164FA9-CDEB-4FBB-BC00-DA98D384A73B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2EE500-4943-4CB6-9E7B-9F446A65D6BB}" type="datetimeFigureOut">
              <a:rPr lang="ru-RU">
                <a:solidFill>
                  <a:prstClr val="black"/>
                </a:solidFill>
              </a:rPr>
              <a:pPr/>
              <a:t>14.02.2016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164FA9-CDEB-4FBB-BC00-DA98D384A73B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2EE500-4943-4CB6-9E7B-9F446A65D6BB}" type="datetimeFigureOut">
              <a:rPr lang="ru-RU">
                <a:solidFill>
                  <a:prstClr val="black"/>
                </a:solidFill>
              </a:rPr>
              <a:pPr/>
              <a:t>14.02.2016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164FA9-CDEB-4FBB-BC00-DA98D384A73B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2EE500-4943-4CB6-9E7B-9F446A65D6BB}" type="datetimeFigureOut">
              <a:rPr lang="ru-RU">
                <a:solidFill>
                  <a:prstClr val="black"/>
                </a:solidFill>
              </a:rPr>
              <a:pPr/>
              <a:t>14.02.2016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164FA9-CDEB-4FBB-BC00-DA98D384A73B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2EE500-4943-4CB6-9E7B-9F446A65D6BB}" type="datetimeFigureOut">
              <a:rPr lang="ru-RU">
                <a:solidFill>
                  <a:prstClr val="black"/>
                </a:solidFill>
              </a:rPr>
              <a:pPr/>
              <a:t>14.02.2016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164FA9-CDEB-4FBB-BC00-DA98D384A73B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2EE500-4943-4CB6-9E7B-9F446A65D6BB}" type="datetimeFigureOut">
              <a:rPr lang="ru-RU">
                <a:solidFill>
                  <a:prstClr val="black"/>
                </a:solidFill>
              </a:rPr>
              <a:pPr/>
              <a:t>14.02.2016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164FA9-CDEB-4FBB-BC00-DA98D384A73B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2EE500-4943-4CB6-9E7B-9F446A65D6BB}" type="datetimeFigureOut">
              <a:rPr lang="ru-RU">
                <a:solidFill>
                  <a:prstClr val="black"/>
                </a:solidFill>
              </a:rPr>
              <a:pPr/>
              <a:t>14.02.2016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164FA9-CDEB-4FBB-BC00-DA98D384A73B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2EE500-4943-4CB6-9E7B-9F446A65D6BB}" type="datetimeFigureOut">
              <a:rPr lang="ru-RU">
                <a:solidFill>
                  <a:prstClr val="black"/>
                </a:solidFill>
              </a:rPr>
              <a:pPr/>
              <a:t>14.02.2016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164FA9-CDEB-4FBB-BC00-DA98D384A73B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2EE500-4943-4CB6-9E7B-9F446A65D6BB}" type="datetimeFigureOut">
              <a:rPr lang="ru-RU">
                <a:solidFill>
                  <a:prstClr val="black"/>
                </a:solidFill>
              </a:rPr>
              <a:pPr/>
              <a:t>14.02.2016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164FA9-CDEB-4FBB-BC00-DA98D384A73B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2EE500-4943-4CB6-9E7B-9F446A65D6BB}" type="datetimeFigureOut">
              <a:rPr lang="ru-RU">
                <a:solidFill>
                  <a:prstClr val="black"/>
                </a:solidFill>
              </a:rPr>
              <a:pPr/>
              <a:t>14.02.2016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164FA9-CDEB-4FBB-BC00-DA98D384A73B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2EE500-4943-4CB6-9E7B-9F446A65D6BB}" type="datetimeFigureOut">
              <a:rPr lang="ru-RU">
                <a:solidFill>
                  <a:prstClr val="black"/>
                </a:solidFill>
              </a:rPr>
              <a:pPr/>
              <a:t>14.02.2016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164FA9-CDEB-4FBB-BC00-DA98D384A73B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 userDrawn="1"/>
        </p:nvSpPr>
        <p:spPr>
          <a:xfrm>
            <a:off x="142844" y="142852"/>
            <a:ext cx="8858312" cy="657229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B0F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h="0" prst="softRound"/>
            <a:bevelB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1285852" y="142852"/>
            <a:ext cx="7724860" cy="6572296"/>
          </a:xfrm>
          <a:prstGeom prst="rect">
            <a:avLst/>
          </a:prstGeom>
          <a:solidFill>
            <a:srgbClr val="8BCDFF"/>
          </a:solidFill>
          <a:ln>
            <a:solidFill>
              <a:srgbClr val="00B0F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h="0" prst="softRound"/>
            <a:bevelB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6" name="Рисунок 15" descr="0_6a837_8225efc1_L.png"/>
          <p:cNvPicPr>
            <a:picLocks noChangeAspect="1"/>
          </p:cNvPicPr>
          <p:nvPr userDrawn="1"/>
        </p:nvPicPr>
        <p:blipFill>
          <a:blip r:embed="rId13" cstate="email"/>
          <a:stretch>
            <a:fillRect/>
          </a:stretch>
        </p:blipFill>
        <p:spPr>
          <a:xfrm>
            <a:off x="1285852" y="142852"/>
            <a:ext cx="7715304" cy="6572296"/>
          </a:xfrm>
          <a:prstGeom prst="rect">
            <a:avLst/>
          </a:prstGeom>
        </p:spPr>
      </p:pic>
      <p:pic>
        <p:nvPicPr>
          <p:cNvPr id="19" name="Рисунок 18" descr="0_66cfe_c3d35db6_M.png"/>
          <p:cNvPicPr>
            <a:picLocks noChangeAspect="1"/>
          </p:cNvPicPr>
          <p:nvPr userDrawn="1"/>
        </p:nvPicPr>
        <p:blipFill>
          <a:blip r:embed="rId14" cstate="email"/>
          <a:stretch>
            <a:fillRect/>
          </a:stretch>
        </p:blipFill>
        <p:spPr>
          <a:xfrm flipH="1">
            <a:off x="0" y="4964802"/>
            <a:ext cx="1785917" cy="1893198"/>
          </a:xfrm>
          <a:prstGeom prst="rect">
            <a:avLst/>
          </a:prstGeom>
        </p:spPr>
      </p:pic>
      <p:pic>
        <p:nvPicPr>
          <p:cNvPr id="22" name="Рисунок 21" descr="0_66cfe_c3d35db6_M.png"/>
          <p:cNvPicPr>
            <a:picLocks noChangeAspect="1"/>
          </p:cNvPicPr>
          <p:nvPr userDrawn="1"/>
        </p:nvPicPr>
        <p:blipFill>
          <a:blip r:embed="rId14" cstate="email"/>
          <a:stretch>
            <a:fillRect/>
          </a:stretch>
        </p:blipFill>
        <p:spPr>
          <a:xfrm flipH="1">
            <a:off x="0" y="1571612"/>
            <a:ext cx="1785917" cy="1893198"/>
          </a:xfrm>
          <a:prstGeom prst="rect">
            <a:avLst/>
          </a:prstGeom>
        </p:spPr>
      </p:pic>
      <p:pic>
        <p:nvPicPr>
          <p:cNvPr id="20" name="Рисунок 19" descr="0_66cfe_c3d35db6_M.png"/>
          <p:cNvPicPr>
            <a:picLocks noChangeAspect="1"/>
          </p:cNvPicPr>
          <p:nvPr userDrawn="1"/>
        </p:nvPicPr>
        <p:blipFill>
          <a:blip r:embed="rId14" cstate="email"/>
          <a:stretch>
            <a:fillRect/>
          </a:stretch>
        </p:blipFill>
        <p:spPr>
          <a:xfrm>
            <a:off x="0" y="3214686"/>
            <a:ext cx="1785917" cy="1893198"/>
          </a:xfrm>
          <a:prstGeom prst="rect">
            <a:avLst/>
          </a:prstGeom>
        </p:spPr>
      </p:pic>
      <p:pic>
        <p:nvPicPr>
          <p:cNvPr id="21" name="Рисунок 20" descr="0_66cfe_c3d35db6_M.png"/>
          <p:cNvPicPr>
            <a:picLocks noChangeAspect="1"/>
          </p:cNvPicPr>
          <p:nvPr userDrawn="1"/>
        </p:nvPicPr>
        <p:blipFill>
          <a:blip r:embed="rId14" cstate="email"/>
          <a:stretch>
            <a:fillRect/>
          </a:stretch>
        </p:blipFill>
        <p:spPr>
          <a:xfrm>
            <a:off x="0" y="0"/>
            <a:ext cx="1785917" cy="1893198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>
            <a:off x="0" y="6642556"/>
            <a:ext cx="93862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dic.academic.ru/dic.nsf/ruwiki/1329086" TargetMode="External"/><Relationship Id="rId13" Type="http://schemas.openxmlformats.org/officeDocument/2006/relationships/hyperlink" Target="http://mosstroy-1.ru/krepezh?product_id=370" TargetMode="External"/><Relationship Id="rId3" Type="http://schemas.openxmlformats.org/officeDocument/2006/relationships/hyperlink" Target="http://ssdosug.ru/kak-samomu-neobychno-ukrasit-zabor/" TargetMode="External"/><Relationship Id="rId7" Type="http://schemas.openxmlformats.org/officeDocument/2006/relationships/hyperlink" Target="http://ru.spiderpic.com/stock-photos/istockphoto/11477832-anchor-with-rope" TargetMode="External"/><Relationship Id="rId12" Type="http://schemas.openxmlformats.org/officeDocument/2006/relationships/hyperlink" Target="http://cattewilds.blogspot.ru/2014/03/easter-chicken.html" TargetMode="External"/><Relationship Id="rId2" Type="http://schemas.openxmlformats.org/officeDocument/2006/relationships/hyperlink" Target="http://imgplusdb.com/polevye-cvety-buket-v-vaz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1001golos.ru/794736" TargetMode="External"/><Relationship Id="rId11" Type="http://schemas.openxmlformats.org/officeDocument/2006/relationships/hyperlink" Target="http://www.mir-igrushki.ru/category/fun-frag/-%D1%8D%D1%82%D0%BE/product/plastilin-patarev-bizhuterija/category/5-6-let/category/cause/product/baraban-cause/" TargetMode="External"/><Relationship Id="rId5" Type="http://schemas.openxmlformats.org/officeDocument/2006/relationships/hyperlink" Target="http://exportarya.com/product-of-argentina.asp?hproduct=282" TargetMode="External"/><Relationship Id="rId15" Type="http://schemas.openxmlformats.org/officeDocument/2006/relationships/hyperlink" Target="http://www.graycell.ru/simplemask.php?def=+%E0%F1%F2%F0%EE%ED%EE%EC&amp;first=1" TargetMode="External"/><Relationship Id="rId10" Type="http://schemas.openxmlformats.org/officeDocument/2006/relationships/hyperlink" Target="http://ogorodik-sad.ru/content/kamysh-ozernyy-scirpus-lacustris-opisanie-lechenie-recepty" TargetMode="External"/><Relationship Id="rId4" Type="http://schemas.openxmlformats.org/officeDocument/2006/relationships/hyperlink" Target="http://xitech.ru/recepty/kak-prigotovit-ris-v-multivarke-redmond/" TargetMode="External"/><Relationship Id="rId9" Type="http://schemas.openxmlformats.org/officeDocument/2006/relationships/hyperlink" Target="http://www.news-xl.net/novosti/tehnologii/80656-uchenye-sdelali-almaz-iz-produktov-pitaniya.html" TargetMode="External"/><Relationship Id="rId14" Type="http://schemas.openxmlformats.org/officeDocument/2006/relationships/hyperlink" Target="http://rezept.pro/recepty-dlya-multivarki/1307-gerkulesovaya-kasha-s-izyumom.html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428604"/>
            <a:ext cx="7772400" cy="1470025"/>
          </a:xfrm>
        </p:spPr>
        <p:txBody>
          <a:bodyPr/>
          <a:lstStyle/>
          <a:p>
            <a:r>
              <a:rPr lang="en-US" sz="3600" i="1" dirty="0" smtClean="0">
                <a:solidFill>
                  <a:srgbClr val="002060"/>
                </a:solidFill>
                <a:latin typeface="Arial Black" pitchFamily="34" charset="0"/>
              </a:rPr>
              <a:t>II </a:t>
            </a:r>
            <a:r>
              <a:rPr lang="ru-RU" sz="3600" i="1" dirty="0" smtClean="0">
                <a:solidFill>
                  <a:srgbClr val="002060"/>
                </a:solidFill>
                <a:latin typeface="Arial Black" pitchFamily="34" charset="0"/>
              </a:rPr>
              <a:t>международный творческий конкурс для педагогов «Занимательные головоломки»</a:t>
            </a:r>
            <a:endParaRPr lang="ru-RU" sz="3600" i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8794" y="2928934"/>
            <a:ext cx="6400800" cy="1752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Ребусы «Язык цветов»</a:t>
            </a:r>
          </a:p>
          <a:p>
            <a:pPr>
              <a:spcBef>
                <a:spcPts val="0"/>
              </a:spcBef>
            </a:pP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Луцак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Наталья Александровна, воспитатель,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МБДОУ комбинированного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вида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детский сад № 50 «Аистёнок», г.Североморск, Мурманская область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Ответы на ребусы.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05578" y="1048762"/>
            <a:ext cx="7595578" cy="5594948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1. Незабудка – я тебя никогда не забуду.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2. Ирис – посланник Олимпийских богов.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3. Лилия – чистота.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4. Фиалка – скромность.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5. Бархатцы – верность.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6. Гвоздика – удача, успех.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7. Астра – изящество.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изображений: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1142984"/>
            <a:ext cx="7286676" cy="4525963"/>
          </a:xfrm>
        </p:spPr>
        <p:txBody>
          <a:bodyPr/>
          <a:lstStyle/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1200" dirty="0" smtClean="0">
                <a:latin typeface="Arial" pitchFamily="34" charset="0"/>
                <a:cs typeface="Arial" pitchFamily="34" charset="0"/>
                <a:hlinkClick r:id="rId2"/>
              </a:rPr>
              <a:t>http://imgplusdb.com/polevye-cvety-buket-v-vaze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https://m.fotki.yandex.by/users/dysha-1971/tags/%D1%81%D0%BE%D0%B1%D0%B0%D1%87%D1%8C%D1%8F%20%D0%B1%D1%83%D0%B4%D0%BA%D0%B0/?p=1&amp;ncrnd=9221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  <a:hlinkClick r:id="rId3"/>
              </a:rPr>
              <a:t>3. </a:t>
            </a:r>
            <a:r>
              <a:rPr lang="en-US" sz="1200" dirty="0" smtClean="0">
                <a:latin typeface="Arial" pitchFamily="34" charset="0"/>
                <a:cs typeface="Arial" pitchFamily="34" charset="0"/>
                <a:hlinkClick r:id="rId3"/>
              </a:rPr>
              <a:t>http://ssdosug.ru/kak-samomu-neobychno-ukrasit-zabor/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  <a:hlinkClick r:id="rId4"/>
              </a:rPr>
              <a:t>4. </a:t>
            </a:r>
            <a:r>
              <a:rPr lang="en-US" sz="1200" dirty="0" smtClean="0">
                <a:latin typeface="Arial" pitchFamily="34" charset="0"/>
                <a:cs typeface="Arial" pitchFamily="34" charset="0"/>
                <a:hlinkClick r:id="rId4"/>
              </a:rPr>
              <a:t>http://xitech.ru/recepty/kak-prigotovit-ris-v-multivarke-redmond/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  <a:hlinkClick r:id="rId5"/>
              </a:rPr>
              <a:t>5. </a:t>
            </a:r>
            <a:r>
              <a:rPr lang="en-US" sz="1200" dirty="0" smtClean="0">
                <a:latin typeface="Arial" pitchFamily="34" charset="0"/>
                <a:cs typeface="Arial" pitchFamily="34" charset="0"/>
                <a:hlinkClick r:id="rId5"/>
              </a:rPr>
              <a:t>http://exportarya.com/product-of-argentina.asp?hproduct=282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  <a:hlinkClick r:id="rId6"/>
              </a:rPr>
              <a:t>6. </a:t>
            </a:r>
            <a:r>
              <a:rPr lang="en-US" sz="1200" dirty="0" smtClean="0">
                <a:latin typeface="Arial" pitchFamily="34" charset="0"/>
                <a:cs typeface="Arial" pitchFamily="34" charset="0"/>
                <a:hlinkClick r:id="rId6"/>
              </a:rPr>
              <a:t>http://1001golos.ru/794736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  <a:hlinkClick r:id="rId7"/>
              </a:rPr>
              <a:t>7. </a:t>
            </a:r>
            <a:r>
              <a:rPr lang="en-US" sz="1200" dirty="0" smtClean="0">
                <a:latin typeface="Arial" pitchFamily="34" charset="0"/>
                <a:cs typeface="Arial" pitchFamily="34" charset="0"/>
                <a:hlinkClick r:id="rId7"/>
              </a:rPr>
              <a:t>http://ru.spiderpic.com/stock-photos/istockphoto/11477832-anchor-with-rope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  <a:hlinkClick r:id="rId8"/>
              </a:rPr>
              <a:t>8. </a:t>
            </a:r>
            <a:r>
              <a:rPr lang="en-US" sz="1200" dirty="0" smtClean="0">
                <a:latin typeface="Arial" pitchFamily="34" charset="0"/>
                <a:cs typeface="Arial" pitchFamily="34" charset="0"/>
                <a:hlinkClick r:id="rId8"/>
              </a:rPr>
              <a:t>http://dic.academic.ru/dic.nsf/ruwiki/1329086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  <a:hlinkClick r:id="rId9"/>
              </a:rPr>
              <a:t>9. </a:t>
            </a:r>
            <a:r>
              <a:rPr lang="en-US" sz="1200" dirty="0" smtClean="0">
                <a:latin typeface="Arial" pitchFamily="34" charset="0"/>
                <a:cs typeface="Arial" pitchFamily="34" charset="0"/>
                <a:hlinkClick r:id="rId9"/>
              </a:rPr>
              <a:t>http://www.news-xl.net/novosti/tehnologii/80656-uchenye-sdelali-almaz-iz-produktov-pitaniya.html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  <a:hlinkClick r:id="rId10"/>
              </a:rPr>
              <a:t>10. </a:t>
            </a:r>
            <a:r>
              <a:rPr lang="en-US" sz="1200" dirty="0" smtClean="0">
                <a:latin typeface="Arial" pitchFamily="34" charset="0"/>
                <a:cs typeface="Arial" pitchFamily="34" charset="0"/>
                <a:hlinkClick r:id="rId10"/>
              </a:rPr>
              <a:t>http://ogorodik-sad.ru/content/kamysh-ozernyy-scirpus-lacustris-opisanie-lechenie-recepty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  <a:hlinkClick r:id="rId11"/>
              </a:rPr>
              <a:t>11. </a:t>
            </a:r>
            <a:r>
              <a:rPr lang="en-US" sz="1200" dirty="0" smtClean="0">
                <a:latin typeface="Arial" pitchFamily="34" charset="0"/>
                <a:cs typeface="Arial" pitchFamily="34" charset="0"/>
                <a:hlinkClick r:id="rId11"/>
              </a:rPr>
              <a:t>http://www.mir-igrushki.ru/category/fun-frag/-%D1%8D%D1%82%D0%BE/product/plastilin-patarev-bizhuterija/category/5-6-let/category/cause/product/baraban-cause/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12.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http://likeforyou2.ru/ukrainskaya-hata.html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  <a:hlinkClick r:id="rId12"/>
              </a:rPr>
              <a:t>13. </a:t>
            </a:r>
            <a:r>
              <a:rPr lang="en-US" sz="1200" dirty="0" smtClean="0">
                <a:latin typeface="Arial" pitchFamily="34" charset="0"/>
                <a:cs typeface="Arial" pitchFamily="34" charset="0"/>
                <a:hlinkClick r:id="rId12"/>
              </a:rPr>
              <a:t>http://cattewilds.blogspot.ru/2014/03/easter-chicken.html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  <a:hlinkClick r:id="rId13"/>
              </a:rPr>
              <a:t>14. </a:t>
            </a:r>
            <a:r>
              <a:rPr lang="en-US" sz="1200" dirty="0" smtClean="0">
                <a:latin typeface="Arial" pitchFamily="34" charset="0"/>
                <a:cs typeface="Arial" pitchFamily="34" charset="0"/>
                <a:hlinkClick r:id="rId13"/>
              </a:rPr>
              <a:t>http://mosstroy-1.ru/krepezh?product_id=370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  <a:hlinkClick r:id="rId14"/>
              </a:rPr>
              <a:t>15. </a:t>
            </a:r>
            <a:r>
              <a:rPr lang="en-US" sz="1200" dirty="0" smtClean="0">
                <a:latin typeface="Arial" pitchFamily="34" charset="0"/>
                <a:cs typeface="Arial" pitchFamily="34" charset="0"/>
                <a:hlinkClick r:id="rId14"/>
              </a:rPr>
              <a:t>http://rezept.pro/recepty-dlya-multivarki/1307-gerkulesovaya-kasha-s-izyumom.html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  <a:hlinkClick r:id="rId15"/>
              </a:rPr>
              <a:t>16. </a:t>
            </a:r>
            <a:r>
              <a:rPr lang="en-US" sz="1200" dirty="0" smtClean="0">
                <a:latin typeface="Arial" pitchFamily="34" charset="0"/>
                <a:cs typeface="Arial" pitchFamily="34" charset="0"/>
                <a:hlinkClick r:id="rId15"/>
              </a:rPr>
              <a:t>http://www.graycell.ru/simplemask.php?def=+%E0%F1%F2%F0%EE%ED%EE%EC&amp;first=1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17.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http://www.platinumwall.ru/?go=wallpapers&amp;id=2464</a:t>
            </a:r>
          </a:p>
          <a:p>
            <a:endParaRPr lang="en-US" sz="1100" dirty="0" smtClean="0"/>
          </a:p>
          <a:p>
            <a:endParaRPr lang="en-US" sz="1100" dirty="0" smtClean="0"/>
          </a:p>
          <a:p>
            <a:endParaRPr lang="ru-RU" sz="1100" dirty="0" smtClean="0"/>
          </a:p>
          <a:p>
            <a:endParaRPr lang="ru-RU" sz="1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74638"/>
            <a:ext cx="7186634" cy="1143000"/>
          </a:xfrm>
        </p:spPr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Список библиографических источников </a:t>
            </a:r>
            <a:endParaRPr lang="ru-RU" sz="3200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600200"/>
            <a:ext cx="7258072" cy="4525963"/>
          </a:xfrm>
        </p:spPr>
        <p:txBody>
          <a:bodyPr/>
          <a:lstStyle/>
          <a:p>
            <a:r>
              <a:rPr lang="ru-RU" dirty="0" smtClean="0"/>
              <a:t>«Магия цветов», специальный выпуск газеты «Десятки идей», № 2, март, 2010 г. – 35 с.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002060"/>
                </a:solidFill>
                <a:latin typeface="Arial Black" pitchFamily="34" charset="0"/>
              </a:rPr>
              <a:t>Язык цветов.</a:t>
            </a:r>
            <a:endParaRPr lang="ru-RU" i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071546"/>
            <a:ext cx="7400948" cy="2543180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Язык цветов – это не только обычай украшать помещения цветами, дарить букеты, но и каждый цветок заключал в себе необычное пожелание.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мои документы\маминазаявкасотворение\почемучка\9a6da1114c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3786190"/>
            <a:ext cx="3452810" cy="2589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543824" cy="1143000"/>
          </a:xfrm>
        </p:spPr>
        <p:txBody>
          <a:bodyPr/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Ребусы «Язык цветов»</a:t>
            </a:r>
            <a:b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детей старшего дошкольного возраста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786446" y="3143248"/>
            <a:ext cx="828652" cy="685791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Arial Black" pitchFamily="34" charset="0"/>
              </a:rPr>
              <a:t>’’’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8195" name="WordArt 3"/>
          <p:cNvSpPr>
            <a:spLocks noChangeArrowheads="1" noChangeShapeType="1" noTextEdit="1"/>
          </p:cNvSpPr>
          <p:nvPr/>
        </p:nvSpPr>
        <p:spPr bwMode="auto">
          <a:xfrm>
            <a:off x="1214414" y="2928934"/>
            <a:ext cx="1928826" cy="17145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 rtl="0"/>
            <a:r>
              <a:rPr lang="ru-RU" sz="44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Arial Black"/>
              </a:rPr>
              <a:t>НЕ</a:t>
            </a:r>
            <a:endParaRPr lang="ru-RU" sz="44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Arial Black"/>
            </a:endParaRPr>
          </a:p>
        </p:txBody>
      </p:sp>
      <p:pic>
        <p:nvPicPr>
          <p:cNvPr id="8194" name="Рисунок 4" descr="fu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2857496"/>
            <a:ext cx="2105025" cy="1543050"/>
          </a:xfrm>
          <a:prstGeom prst="rect">
            <a:avLst/>
          </a:prstGeom>
          <a:noFill/>
        </p:spPr>
      </p:pic>
      <p:pic>
        <p:nvPicPr>
          <p:cNvPr id="8193" name="Рисунок 9" descr="23217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2786058"/>
            <a:ext cx="1800225" cy="1762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8000" dirty="0" smtClean="0">
                <a:latin typeface="Arial Black" pitchFamily="34" charset="0"/>
              </a:rPr>
              <a:t>    </a:t>
            </a:r>
          </a:p>
          <a:p>
            <a:pPr>
              <a:buNone/>
            </a:pPr>
            <a:r>
              <a:rPr lang="ru-RU" sz="8000" dirty="0" smtClean="0">
                <a:latin typeface="Arial Black" pitchFamily="34" charset="0"/>
              </a:rPr>
              <a:t>    И</a:t>
            </a:r>
            <a:endParaRPr lang="ru-RU" sz="8000" dirty="0">
              <a:latin typeface="Arial Black" pitchFamily="34" charset="0"/>
            </a:endParaRPr>
          </a:p>
        </p:txBody>
      </p:sp>
      <p:pic>
        <p:nvPicPr>
          <p:cNvPr id="7170" name="Picture 2" descr="http://dietyexpert.ru/wp-content/uploads/2015/09/dieta-pri-disbakterioze-u-vzroslyx-s-menyu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2285992"/>
            <a:ext cx="4143404" cy="2535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36" y="2000240"/>
            <a:ext cx="785818" cy="714381"/>
          </a:xfrm>
        </p:spPr>
        <p:txBody>
          <a:bodyPr/>
          <a:lstStyle/>
          <a:p>
            <a:pPr>
              <a:buNone/>
            </a:pPr>
            <a:r>
              <a:rPr lang="en-US" sz="4000" b="1" dirty="0" smtClean="0">
                <a:latin typeface="Arial Black" pitchFamily="34" charset="0"/>
              </a:rPr>
              <a:t>’’’</a:t>
            </a:r>
            <a:endParaRPr lang="ru-RU" sz="4000" b="1" dirty="0">
              <a:latin typeface="Arial Black" pitchFamily="34" charset="0"/>
            </a:endParaRPr>
          </a:p>
        </p:txBody>
      </p:sp>
      <p:pic>
        <p:nvPicPr>
          <p:cNvPr id="6145" name="Picture 1" descr="D:\мои документы\маминазаявкасотворение\почемучка\limon2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00240"/>
            <a:ext cx="2220902" cy="1714512"/>
          </a:xfrm>
          <a:prstGeom prst="rect">
            <a:avLst/>
          </a:prstGeom>
          <a:noFill/>
        </p:spPr>
      </p:pic>
      <p:pic>
        <p:nvPicPr>
          <p:cNvPr id="6146" name="Picture 2" descr="D:\мои документы\маминазаявкасотворение\почемучка\lis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000240"/>
            <a:ext cx="1928826" cy="1815858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5500694" y="2000240"/>
            <a:ext cx="785818" cy="714381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’’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6147" name="Picture 3" descr="D:\мои документы\маминазаявкасотворение\почемучка\stock-illustration-11477832-anchor-with-rop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1928802"/>
            <a:ext cx="1500198" cy="1928826"/>
          </a:xfrm>
          <a:prstGeom prst="rect">
            <a:avLst/>
          </a:prstGeom>
          <a:noFill/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7858148" y="2071678"/>
            <a:ext cx="785818" cy="714381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’’”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14546" y="2143117"/>
            <a:ext cx="785818" cy="928694"/>
          </a:xfrm>
        </p:spPr>
        <p:txBody>
          <a:bodyPr/>
          <a:lstStyle/>
          <a:p>
            <a:pPr>
              <a:buNone/>
              <a:tabLst>
                <a:tab pos="531813" algn="l"/>
              </a:tabLst>
            </a:pPr>
            <a:r>
              <a:rPr lang="en-US" sz="4000" b="1" dirty="0" smtClean="0">
                <a:latin typeface="Arial Black" pitchFamily="34" charset="0"/>
              </a:rPr>
              <a:t>’’’</a:t>
            </a:r>
            <a:endParaRPr lang="ru-RU" sz="4000" b="1" dirty="0">
              <a:latin typeface="Arial Black" pitchFamily="34" charset="0"/>
            </a:endParaRPr>
          </a:p>
        </p:txBody>
      </p:sp>
      <p:pic>
        <p:nvPicPr>
          <p:cNvPr id="5121" name="Picture 1" descr="D:\мои документы\маминазаявкасотворение\почемучка\Eurpoean_Eagle_Ow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1857364"/>
            <a:ext cx="2000264" cy="2083608"/>
          </a:xfrm>
          <a:prstGeom prst="rect">
            <a:avLst/>
          </a:prstGeom>
          <a:noFill/>
        </p:spPr>
      </p:pic>
      <p:pic>
        <p:nvPicPr>
          <p:cNvPr id="5122" name="Picture 2" descr="D:\мои документы\маминазаявкасотворение\почемучка\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2143116"/>
            <a:ext cx="1966345" cy="1428760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4857752" y="2143116"/>
            <a:ext cx="785818" cy="928694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531813" algn="l"/>
              </a:tabLst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’’’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5123" name="Picture 3" descr="D:\мои документы\маминазаявкасотворение\почемучка\img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2000240"/>
            <a:ext cx="2214578" cy="1660934"/>
          </a:xfrm>
          <a:prstGeom prst="rect">
            <a:avLst/>
          </a:prstGeom>
          <a:noFill/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7929586" y="2071678"/>
            <a:ext cx="785818" cy="928694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531813" algn="l"/>
              </a:tabLst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’’’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14546" y="2143116"/>
            <a:ext cx="828652" cy="614353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Arial Black" pitchFamily="34" charset="0"/>
              </a:rPr>
              <a:t>’’’’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4097" name="Picture 1" descr="D:\мои документы\маминазаявкасотворение\почемучка\4240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000240"/>
            <a:ext cx="2071702" cy="1974333"/>
          </a:xfrm>
          <a:prstGeom prst="rect">
            <a:avLst/>
          </a:prstGeom>
          <a:noFill/>
        </p:spPr>
      </p:pic>
      <p:pic>
        <p:nvPicPr>
          <p:cNvPr id="4098" name="Picture 2" descr="D:\мои документы\маминазаявкасотворение\почемучка\service_268688_13768442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2071678"/>
            <a:ext cx="2455976" cy="1747836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5357818" y="2143116"/>
            <a:ext cx="357190" cy="61435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’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4100" name="Picture 4" descr="http://www.wyzu.cn/uploadfile/2013/0904/201309041157008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2071678"/>
            <a:ext cx="2214578" cy="1660934"/>
          </a:xfrm>
          <a:prstGeom prst="rect">
            <a:avLst/>
          </a:prstGeom>
          <a:noFill/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8001024" y="2143116"/>
            <a:ext cx="928694" cy="61435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’’’’’’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071802" y="2428868"/>
            <a:ext cx="571505" cy="911215"/>
          </a:xfrm>
        </p:spPr>
        <p:txBody>
          <a:bodyPr/>
          <a:lstStyle/>
          <a:p>
            <a:r>
              <a:rPr lang="en-US" dirty="0" smtClean="0">
                <a:latin typeface="Arial Black" pitchFamily="34" charset="0"/>
              </a:rPr>
              <a:t>’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3073" name="Picture 1" descr="D:\мои документы\маминазаявкасотворение\почемучка\ac6312f5ad9b1346746433986f6fc09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1357290" y="2285992"/>
            <a:ext cx="1785950" cy="1785950"/>
          </a:xfrm>
          <a:prstGeom prst="rect">
            <a:avLst/>
          </a:prstGeom>
          <a:noFill/>
        </p:spPr>
      </p:pic>
      <p:sp>
        <p:nvSpPr>
          <p:cNvPr id="8" name="Заголовок 5"/>
          <p:cNvSpPr txBox="1">
            <a:spLocks/>
          </p:cNvSpPr>
          <p:nvPr/>
        </p:nvSpPr>
        <p:spPr>
          <a:xfrm>
            <a:off x="3643306" y="2571744"/>
            <a:ext cx="1000132" cy="1000132"/>
          </a:xfrm>
          <a:prstGeom prst="rect">
            <a:avLst/>
          </a:prstGeom>
        </p:spPr>
        <p:txBody>
          <a:bodyPr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и</a:t>
            </a:r>
            <a:endParaRPr kumimoji="0" lang="ru-RU" sz="66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3075" name="Picture 3" descr="https://iichan.moe/b/src/14521225634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357430"/>
            <a:ext cx="2937247" cy="1652201"/>
          </a:xfrm>
          <a:prstGeom prst="rect">
            <a:avLst/>
          </a:prstGeom>
          <a:noFill/>
        </p:spPr>
      </p:pic>
      <p:sp>
        <p:nvSpPr>
          <p:cNvPr id="10" name="Заголовок 5"/>
          <p:cNvSpPr txBox="1">
            <a:spLocks/>
          </p:cNvSpPr>
          <p:nvPr/>
        </p:nvSpPr>
        <p:spPr>
          <a:xfrm>
            <a:off x="7643834" y="2428868"/>
            <a:ext cx="571505" cy="911215"/>
          </a:xfrm>
          <a:prstGeom prst="rect">
            <a:avLst/>
          </a:prstGeom>
        </p:spPr>
        <p:txBody>
          <a:bodyPr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’’</a:t>
            </a:r>
            <a:endParaRPr kumimoji="0" lang="ru-RU" sz="40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00496" y="2000240"/>
            <a:ext cx="1000132" cy="857256"/>
          </a:xfrm>
        </p:spPr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  <a:latin typeface="Arial Black" pitchFamily="34" charset="0"/>
              </a:rPr>
              <a:t>’’’’’’</a:t>
            </a:r>
            <a:endParaRPr lang="ru-RU" sz="3200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22530" name="Picture 2" descr="http://cp12.nevsepic.com.ua/83/1350254552-0123836-www.nevsepic.com.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643050"/>
            <a:ext cx="2071702" cy="2690737"/>
          </a:xfrm>
          <a:prstGeom prst="rect">
            <a:avLst/>
          </a:prstGeom>
          <a:noFill/>
        </p:spPr>
      </p:pic>
      <p:pic>
        <p:nvPicPr>
          <p:cNvPr id="22532" name="Picture 4" descr="http://oboi-na.ru/files/2009/05/09/nature/oboi-na.ru_nature_4877_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2071678"/>
            <a:ext cx="2762268" cy="2071702"/>
          </a:xfrm>
          <a:prstGeom prst="rect">
            <a:avLst/>
          </a:prstGeom>
          <a:noFill/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5715008" y="2000240"/>
            <a:ext cx="428628" cy="857256"/>
          </a:xfrm>
          <a:prstGeom prst="rect">
            <a:avLst/>
          </a:prstGeom>
        </p:spPr>
        <p:txBody>
          <a:bodyPr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’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00206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267</Words>
  <Application>Microsoft Office PowerPoint</Application>
  <PresentationFormat>Экран (4:3)</PresentationFormat>
  <Paragraphs>55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1_Тема Office</vt:lpstr>
      <vt:lpstr>II международный творческий конкурс для педагогов «Занимательные головоломки»</vt:lpstr>
      <vt:lpstr>Язык цветов.</vt:lpstr>
      <vt:lpstr>Ребусы «Язык цветов» для детей старшего дошкольного возраста</vt:lpstr>
      <vt:lpstr>Слайд 4</vt:lpstr>
      <vt:lpstr>Слайд 5</vt:lpstr>
      <vt:lpstr>Слайд 6</vt:lpstr>
      <vt:lpstr>Слайд 7</vt:lpstr>
      <vt:lpstr>’</vt:lpstr>
      <vt:lpstr>Слайд 9</vt:lpstr>
      <vt:lpstr>Ответы на ребусы.</vt:lpstr>
      <vt:lpstr>Источники изображений:  </vt:lpstr>
      <vt:lpstr>Список библиографических источников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home-pc</cp:lastModifiedBy>
  <cp:revision>12</cp:revision>
  <dcterms:created xsi:type="dcterms:W3CDTF">2014-06-14T15:32:23Z</dcterms:created>
  <dcterms:modified xsi:type="dcterms:W3CDTF">2016-02-14T18:10:06Z</dcterms:modified>
</cp:coreProperties>
</file>