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72" r:id="rId4"/>
    <p:sldId id="259" r:id="rId5"/>
    <p:sldId id="270" r:id="rId6"/>
    <p:sldId id="273" r:id="rId7"/>
    <p:sldId id="261" r:id="rId8"/>
    <p:sldId id="262" r:id="rId9"/>
    <p:sldId id="263" r:id="rId10"/>
    <p:sldId id="274" r:id="rId11"/>
    <p:sldId id="264" r:id="rId12"/>
    <p:sldId id="271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41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2280" y="-492"/>
      </p:cViewPr>
      <p:guideLst>
        <p:guide orient="horz" pos="2341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6E6A4A-DD50-414C-B82B-053E093BA73E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9DC518-ECE1-4F17-8104-09E0B239C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748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DC518-ECE1-4F17-8104-09E0B239C05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430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49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85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86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37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09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13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57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68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90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14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73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38F14-85D8-48FC-AAB0-2934DC82E4D5}" type="datetimeFigureOut">
              <a:rPr lang="ru-RU" smtClean="0"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A171A-A1DA-437F-8031-84202CB5D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420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548680"/>
            <a:ext cx="777686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chemeClr val="bg1"/>
                </a:solidFill>
                <a:latin typeface="Arbat" pitchFamily="2" charset="0"/>
              </a:rPr>
              <a:t>«</a:t>
            </a:r>
            <a:r>
              <a:rPr lang="ru-RU" sz="3600" u="sng" dirty="0">
                <a:solidFill>
                  <a:schemeClr val="bg1"/>
                </a:solidFill>
                <a:latin typeface="Arbat" pitchFamily="2" charset="0"/>
              </a:rPr>
              <a:t>Изучение тепловых свойств термоса</a:t>
            </a:r>
            <a:r>
              <a:rPr lang="ru-RU" sz="3600" u="sng" dirty="0" smtClean="0">
                <a:solidFill>
                  <a:schemeClr val="bg1"/>
                </a:solidFill>
                <a:latin typeface="Arbat" pitchFamily="2" charset="0"/>
              </a:rPr>
              <a:t>»</a:t>
            </a:r>
          </a:p>
          <a:p>
            <a:pPr algn="ctr"/>
            <a:endParaRPr lang="ru-RU" sz="3600" u="sng" dirty="0" smtClean="0">
              <a:solidFill>
                <a:schemeClr val="bg1"/>
              </a:solidFill>
              <a:latin typeface="Arbat" pitchFamily="2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bat" pitchFamily="2" charset="0"/>
              </a:rPr>
              <a:t>Исследовательский проект по физике</a:t>
            </a:r>
          </a:p>
          <a:p>
            <a:pPr algn="ctr"/>
            <a:endParaRPr lang="ru-RU" sz="2000" dirty="0">
              <a:solidFill>
                <a:schemeClr val="bg1"/>
              </a:solidFill>
              <a:latin typeface="Arbat" pitchFamily="2" charset="0"/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Arbat" pitchFamily="2" charset="0"/>
              </a:rPr>
              <a:t>Автор: </a:t>
            </a:r>
            <a:r>
              <a:rPr lang="ru-RU" sz="3600" dirty="0" err="1" smtClean="0">
                <a:solidFill>
                  <a:schemeClr val="bg1"/>
                </a:solidFill>
                <a:latin typeface="Arbat" pitchFamily="2" charset="0"/>
              </a:rPr>
              <a:t>Трунтаева</a:t>
            </a:r>
            <a:r>
              <a:rPr lang="ru-RU" sz="3600" dirty="0" smtClean="0">
                <a:solidFill>
                  <a:schemeClr val="bg1"/>
                </a:solidFill>
                <a:latin typeface="Arbat" pitchFamily="2" charset="0"/>
              </a:rPr>
              <a:t> Екатерина, учащаяся 5 «А» класса МБОУ им. Л. Н. Толстого</a:t>
            </a:r>
          </a:p>
          <a:p>
            <a:pPr algn="ctr"/>
            <a:endParaRPr lang="ru-RU" sz="3600" dirty="0">
              <a:solidFill>
                <a:schemeClr val="bg1"/>
              </a:solidFill>
              <a:latin typeface="Arbat" pitchFamily="2" charset="0"/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Arbat" pitchFamily="2" charset="0"/>
              </a:rPr>
              <a:t>Руководитель: учитель физики </a:t>
            </a:r>
            <a:r>
              <a:rPr lang="ru-RU" sz="3600" dirty="0" err="1" smtClean="0">
                <a:solidFill>
                  <a:schemeClr val="bg1"/>
                </a:solidFill>
                <a:latin typeface="Arbat" pitchFamily="2" charset="0"/>
              </a:rPr>
              <a:t>Трунтаева</a:t>
            </a:r>
            <a:r>
              <a:rPr lang="ru-RU" sz="3600" dirty="0" smtClean="0">
                <a:solidFill>
                  <a:schemeClr val="bg1"/>
                </a:solidFill>
                <a:latin typeface="Arbat" pitchFamily="2" charset="0"/>
              </a:rPr>
              <a:t> Светлана Юрьевна</a:t>
            </a:r>
            <a:endParaRPr lang="ru-RU" sz="3600" dirty="0">
              <a:solidFill>
                <a:schemeClr val="bg1"/>
              </a:solidFill>
              <a:latin typeface="Arb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50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27" y="116105"/>
            <a:ext cx="91095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Практическая часть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426" y="1038858"/>
            <a:ext cx="90735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График  изменения температуры воды в стеклянных термосах разного объема с течением времени</a:t>
            </a:r>
            <a:endParaRPr lang="ru-RU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4" name="Диаграмма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00897"/>
            <a:ext cx="7056784" cy="3161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7675" y="5988932"/>
            <a:ext cx="9144000" cy="8367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>
                <a:solidFill>
                  <a:srgbClr val="C00000"/>
                </a:solidFill>
              </a:rPr>
              <a:t>Вывод</a:t>
            </a:r>
            <a:r>
              <a:rPr lang="ru-RU" sz="2400" b="1" dirty="0" smtClean="0">
                <a:solidFill>
                  <a:srgbClr val="C00000"/>
                </a:solidFill>
              </a:rPr>
              <a:t>: стеклянный термос большего объема дольше сохраняет тепло.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426" y="6002905"/>
            <a:ext cx="9144000" cy="8367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>
                <a:solidFill>
                  <a:srgbClr val="C00000"/>
                </a:solidFill>
              </a:rPr>
              <a:t>Вывод</a:t>
            </a:r>
            <a:r>
              <a:rPr lang="ru-RU" sz="2400" b="1" dirty="0" smtClean="0">
                <a:solidFill>
                  <a:srgbClr val="C00000"/>
                </a:solidFill>
              </a:rPr>
              <a:t>: стеклянный термос большего объема дольше сохраняет тепло.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04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427" y="116105"/>
            <a:ext cx="91095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Практическая часть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57472" y="991817"/>
            <a:ext cx="8263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езультаты </a:t>
            </a:r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нашего эксперимента 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544566"/>
              </p:ext>
            </p:extLst>
          </p:nvPr>
        </p:nvGraphicFramePr>
        <p:xfrm>
          <a:off x="884844" y="1699703"/>
          <a:ext cx="7408736" cy="417576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091728"/>
                <a:gridCol w="219170"/>
                <a:gridCol w="1104356"/>
                <a:gridCol w="832247"/>
                <a:gridCol w="832247"/>
                <a:gridCol w="832247"/>
                <a:gridCol w="832247"/>
                <a:gridCol w="1043163"/>
                <a:gridCol w="621331"/>
              </a:tblGrid>
              <a:tr h="3963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                                                                      </a:t>
                      </a:r>
                      <a:r>
                        <a:rPr lang="ru-RU" sz="2000" b="0" dirty="0" smtClean="0"/>
                        <a:t> </a:t>
                      </a:r>
                    </a:p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ru-RU" sz="2000" b="0" dirty="0" smtClean="0"/>
                        <a:t>                                     </a:t>
                      </a:r>
                      <a:r>
                        <a:rPr lang="ru-RU" sz="3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Время</a:t>
                      </a:r>
                      <a:endParaRPr lang="ru-RU" sz="3600" b="1" i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8236"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Вид/</a:t>
                      </a:r>
                    </a:p>
                    <a:p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объём</a:t>
                      </a:r>
                      <a:endParaRPr lang="ru-RU" sz="2000" b="1" i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0 ч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1 ч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2 ч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3 ч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4 ч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5 ч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6 ч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38573"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solidFill>
                            <a:srgbClr val="C00000"/>
                          </a:solidFill>
                        </a:rPr>
                        <a:t>Метал. 1л.</a:t>
                      </a:r>
                      <a:endParaRPr lang="ru-RU" sz="2000" b="1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89°С 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107950" indent="252095" algn="just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87°С 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09877"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solidFill>
                            <a:srgbClr val="C00000"/>
                          </a:solidFill>
                        </a:rPr>
                        <a:t>Метал. 2л.</a:t>
                      </a:r>
                      <a:endParaRPr lang="ru-RU" sz="2000" b="1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90°С 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88°С 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09877">
                <a:tc>
                  <a:txBody>
                    <a:bodyPr/>
                    <a:lstStyle/>
                    <a:p>
                      <a:r>
                        <a:rPr lang="ru-RU" sz="2000" b="1" i="1" dirty="0" err="1" smtClean="0">
                          <a:solidFill>
                            <a:srgbClr val="C00000"/>
                          </a:solidFill>
                        </a:rPr>
                        <a:t>Стекл</a:t>
                      </a:r>
                      <a:r>
                        <a:rPr lang="ru-RU" sz="2000" b="1" i="1" dirty="0" smtClean="0">
                          <a:solidFill>
                            <a:srgbClr val="C00000"/>
                          </a:solidFill>
                        </a:rPr>
                        <a:t>. </a:t>
                      </a:r>
                    </a:p>
                    <a:p>
                      <a:r>
                        <a:rPr lang="ru-RU" sz="2000" b="1" i="1" dirty="0" smtClean="0">
                          <a:solidFill>
                            <a:srgbClr val="C00000"/>
                          </a:solidFill>
                        </a:rPr>
                        <a:t>1л.</a:t>
                      </a:r>
                      <a:endParaRPr lang="ru-RU" sz="2000" b="1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91°С 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90°С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09877">
                <a:tc>
                  <a:txBody>
                    <a:bodyPr/>
                    <a:lstStyle/>
                    <a:p>
                      <a:r>
                        <a:rPr lang="ru-RU" sz="2000" b="1" i="1" dirty="0" err="1" smtClean="0">
                          <a:solidFill>
                            <a:srgbClr val="C00000"/>
                          </a:solidFill>
                        </a:rPr>
                        <a:t>Стекл</a:t>
                      </a:r>
                      <a:r>
                        <a:rPr lang="ru-RU" sz="2000" b="1" i="1" dirty="0" smtClean="0">
                          <a:solidFill>
                            <a:srgbClr val="C00000"/>
                          </a:solidFill>
                        </a:rPr>
                        <a:t>. </a:t>
                      </a:r>
                    </a:p>
                    <a:p>
                      <a:r>
                        <a:rPr lang="ru-RU" sz="2000" b="1" i="1" dirty="0" smtClean="0">
                          <a:solidFill>
                            <a:srgbClr val="C00000"/>
                          </a:solidFill>
                        </a:rPr>
                        <a:t>2л.</a:t>
                      </a:r>
                      <a:endParaRPr lang="ru-RU" sz="2000" b="1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100°С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92°С 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91°С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90°С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34426" y="6002905"/>
            <a:ext cx="9144000" cy="8367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>
                <a:solidFill>
                  <a:srgbClr val="C00000"/>
                </a:solidFill>
              </a:rPr>
              <a:t>Вывод</a:t>
            </a:r>
            <a:r>
              <a:rPr lang="ru-RU" sz="2400" b="1" dirty="0" smtClean="0">
                <a:solidFill>
                  <a:srgbClr val="C00000"/>
                </a:solidFill>
              </a:rPr>
              <a:t>: стеклянный термос большего объема дольше сохраняет тепло.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2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21347" y="0"/>
            <a:ext cx="31013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Вывод:</a:t>
            </a:r>
            <a:endParaRPr lang="ru-RU" sz="6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1540" y="1484784"/>
            <a:ext cx="8280920" cy="3458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Все исследованные термоса показали очень высокий результат: в течение 6 </a:t>
            </a:r>
            <a:r>
              <a:rPr lang="ru-RU" sz="2400" b="1" i="1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температуруа</a:t>
            </a:r>
            <a:r>
              <a:rPr lang="ru-RU" sz="2400" b="1" i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воды </a:t>
            </a:r>
            <a:r>
              <a:rPr lang="ru-RU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более 85°С.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Можем сделать вывод: термоса со стеклянной колбой лучше сохраняют тепло и, кроме того, чем больше объем термоса, тем лучше он сохраняет тепло.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Наша гипотеза о том, что физические свойства термоса зависят от материала, из которого он изготовлен - подтвердилась. </a:t>
            </a:r>
            <a:endParaRPr lang="ru-RU" sz="2400" b="1" i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34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643" y="2286064"/>
            <a:ext cx="853150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544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68760"/>
            <a:ext cx="85689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Гипотеза исследования: </a:t>
            </a:r>
            <a:r>
              <a:rPr lang="ru-RU" sz="2400" b="1" i="1" dirty="0"/>
              <a:t>физические свойства термоса зависят от материала из которого он изготовлен.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Цель работы: </a:t>
            </a:r>
            <a:r>
              <a:rPr lang="ru-RU" sz="2400" b="1" i="1" dirty="0"/>
              <a:t>исследовать имеющиеся термосы на способность сохранять тепло и их свойства, обеспечивающие удобство и практичность для использования в повседневной жизни.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Объект исследования: </a:t>
            </a:r>
            <a:r>
              <a:rPr lang="ru-RU" sz="2400" b="1" i="1" dirty="0" smtClean="0"/>
              <a:t>термоса из разного материала ( стеклянный и металлический) и разного объема.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Предмет </a:t>
            </a:r>
            <a:r>
              <a:rPr lang="ru-RU" sz="2400" b="1" i="1" dirty="0">
                <a:solidFill>
                  <a:srgbClr val="C00000"/>
                </a:solidFill>
              </a:rPr>
              <a:t>исследования: </a:t>
            </a:r>
            <a:r>
              <a:rPr lang="ru-RU" sz="2400" b="1" dirty="0"/>
              <a:t>измерение физических характеристик </a:t>
            </a:r>
            <a:r>
              <a:rPr lang="ru-RU" sz="2400" b="1" dirty="0" smtClean="0"/>
              <a:t>термоса.</a:t>
            </a:r>
            <a:endParaRPr lang="ru-RU" sz="2400" b="1" dirty="0"/>
          </a:p>
          <a:p>
            <a:pPr algn="ctr"/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427" y="260648"/>
            <a:ext cx="910957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Arbat" pitchFamily="2" charset="0"/>
              </a:rPr>
              <a:t>Изучение тепловых свойств термоса</a:t>
            </a:r>
            <a:r>
              <a:rPr lang="ru-RU" sz="3600" b="1" dirty="0" smtClean="0">
                <a:solidFill>
                  <a:srgbClr val="7030A0"/>
                </a:solidFill>
                <a:latin typeface="Arbat" pitchFamily="2" charset="0"/>
              </a:rPr>
              <a:t>»</a:t>
            </a:r>
            <a:endParaRPr lang="ru-RU" sz="3600" b="1" dirty="0">
              <a:solidFill>
                <a:srgbClr val="7030A0"/>
              </a:solidFill>
              <a:latin typeface="Arb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22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27" y="260648"/>
            <a:ext cx="910957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Arbat" pitchFamily="2" charset="0"/>
              </a:rPr>
              <a:t>Изучение тепловых свойств термоса</a:t>
            </a:r>
            <a:r>
              <a:rPr lang="ru-RU" sz="3600" b="1" dirty="0" smtClean="0">
                <a:solidFill>
                  <a:srgbClr val="7030A0"/>
                </a:solidFill>
                <a:latin typeface="Arbat" pitchFamily="2" charset="0"/>
              </a:rPr>
              <a:t>»</a:t>
            </a:r>
            <a:endParaRPr lang="ru-RU" sz="3600" b="1" dirty="0">
              <a:solidFill>
                <a:srgbClr val="7030A0"/>
              </a:solidFill>
              <a:latin typeface="Arba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196752"/>
            <a:ext cx="7831659" cy="5366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Задачи исследования: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Изучить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историю создания термоса,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рассмотреть устройство термоса,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исследовать разнообразие термосов на современном потребительском рынке, 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из имеющихся термосов выбрать тот, который лучше других сохраняет тепло,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выяснить зависит ли скорость остывания жидкости от объема термоса,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выяснить какая колба лучше сохраняет тепло – стеклянная или металлическая,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представить рекомендации для покупателей термосов. </a:t>
            </a:r>
          </a:p>
          <a:p>
            <a:endParaRPr lang="ru-RU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14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427" y="116105"/>
            <a:ext cx="91095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Теоретическая часть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42501" y="892404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>
                <a:solidFill>
                  <a:schemeClr val="tx2">
                    <a:lumMod val="75000"/>
                  </a:schemeClr>
                </a:solidFill>
              </a:rPr>
              <a:t>История создания</a:t>
            </a:r>
            <a:endParaRPr lang="ru-RU" sz="4800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Рисунок 7" descr="Описание: http://upload.wikimedia.org/wikipedia/commons/thumb/4/4e/Dewargef%C3%A4%C3%9F_Deutsches_Museum.jpg/160px-Dewargef%C3%A4%C3%9F_Deutsches_Museum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85066"/>
            <a:ext cx="3240360" cy="321905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69484" y="5404120"/>
            <a:ext cx="2156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</a:rPr>
              <a:t>Сосуд </a:t>
            </a:r>
            <a:r>
              <a:rPr lang="ru-RU" sz="2400" b="1" i="1" dirty="0" err="1">
                <a:solidFill>
                  <a:schemeClr val="tx2">
                    <a:lumMod val="50000"/>
                  </a:schemeClr>
                </a:solidFill>
              </a:rPr>
              <a:t>Дьюара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723401"/>
            <a:ext cx="52920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В 1892 году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Джеймс </a:t>
            </a:r>
            <a:r>
              <a:rPr lang="ru-RU" sz="2400" b="1" i="1" dirty="0" err="1">
                <a:solidFill>
                  <a:schemeClr val="tx2">
                    <a:lumMod val="75000"/>
                  </a:schemeClr>
                </a:solidFill>
              </a:rPr>
              <a:t>Дьюар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 изготовил этот контейнер в виде колбы с узким горлом и покрыл внутреннюю часть тонким слоем серебра. Для удобства эта колба подвешивалась на пружинах в металлическом кожухе. Это устройство было названо «сосуд </a:t>
            </a:r>
            <a:r>
              <a:rPr lang="ru-RU" sz="2400" b="1" i="1" dirty="0" err="1">
                <a:solidFill>
                  <a:schemeClr val="tx2">
                    <a:lumMod val="75000"/>
                  </a:schemeClr>
                </a:solidFill>
              </a:rPr>
              <a:t>Дьюара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».</a:t>
            </a:r>
          </a:p>
          <a:p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Сегодня этот сосуд находится в музее в Германии</a:t>
            </a:r>
          </a:p>
        </p:txBody>
      </p:sp>
    </p:spTree>
    <p:extLst>
      <p:ext uri="{BB962C8B-B14F-4D97-AF65-F5344CB8AC3E}">
        <p14:creationId xmlns:p14="http://schemas.microsoft.com/office/powerpoint/2010/main" val="252566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162" y="116632"/>
            <a:ext cx="85036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>
                <a:solidFill>
                  <a:schemeClr val="tx2">
                    <a:lumMod val="75000"/>
                  </a:schemeClr>
                </a:solidFill>
              </a:rPr>
              <a:t>Устройство и виды термосов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3834" y="1484784"/>
            <a:ext cx="525433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Основной элемент термоса — </a:t>
            </a:r>
          </a:p>
          <a:p>
            <a:r>
              <a:rPr lang="ru-RU" sz="2000" b="1" i="1" dirty="0"/>
              <a:t>колба из стекла или нержавеющей стали </a:t>
            </a:r>
            <a:r>
              <a:rPr lang="ru-RU" sz="2000" b="1" i="1" dirty="0" smtClean="0"/>
              <a:t>с </a:t>
            </a:r>
            <a:r>
              <a:rPr lang="ru-RU" sz="2000" b="1" i="1" dirty="0"/>
              <a:t>двойными стенками, между которыми </a:t>
            </a:r>
            <a:r>
              <a:rPr lang="ru-RU" sz="2000" b="1" i="1" dirty="0" smtClean="0"/>
              <a:t>создан </a:t>
            </a:r>
            <a:r>
              <a:rPr lang="ru-RU" sz="2000" b="1" i="1" dirty="0"/>
              <a:t>вакуум для уменьшения теплопроводности с внешней средой. </a:t>
            </a:r>
            <a:r>
              <a:rPr lang="ru-RU" sz="2000" b="1" i="1" dirty="0" smtClean="0"/>
              <a:t>Внутренние </a:t>
            </a:r>
            <a:r>
              <a:rPr lang="ru-RU" sz="2000" b="1" i="1" dirty="0"/>
              <a:t>поверхности стеклянной колбы покрывают слоем из отражающего, зеркального материала – это даст отражение излучения. Наружный корпус термосов со стеклянной колбой изготавливается из пластмассы или металла – пластик плохой проводник тепла, поэтому теплообмен небольшой</a:t>
            </a:r>
            <a:r>
              <a:rPr lang="ru-RU" sz="2400" b="1" i="1" dirty="0"/>
              <a:t>. </a:t>
            </a:r>
          </a:p>
        </p:txBody>
      </p:sp>
      <p:pic>
        <p:nvPicPr>
          <p:cNvPr id="7" name="Picture 2" descr="http://yznavai.ru/wp-content/uploads/2014/03/ustrojst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2" y="2420888"/>
            <a:ext cx="381000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20869" y="3244334"/>
            <a:ext cx="1702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Виды термосов</a:t>
            </a:r>
          </a:p>
        </p:txBody>
      </p:sp>
    </p:spTree>
    <p:extLst>
      <p:ext uri="{BB962C8B-B14F-4D97-AF65-F5344CB8AC3E}">
        <p14:creationId xmlns:p14="http://schemas.microsoft.com/office/powerpoint/2010/main" val="186159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5087" y="35696"/>
            <a:ext cx="50738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chemeClr val="tx2">
                    <a:lumMod val="75000"/>
                  </a:schemeClr>
                </a:solidFill>
              </a:rPr>
              <a:t>Виды термосов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340768"/>
            <a:ext cx="52565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</a:rPr>
              <a:t>Термосы для напитков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</a:rPr>
              <a:t>Термосы с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пневмонасосом</a:t>
            </a:r>
            <a:endParaRPr lang="ru-RU" sz="2800" b="1" i="1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</a:rPr>
              <a:t>Пищевые термосы                                                   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endParaRPr lang="ru-RU" sz="2800" b="1" i="1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</a:rPr>
              <a:t>Универсальные термосы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</a:rPr>
              <a:t>Пищевые </a:t>
            </a:r>
            <a:r>
              <a:rPr lang="ru-RU" sz="2800" b="1" i="1" dirty="0">
                <a:solidFill>
                  <a:srgbClr val="002060"/>
                </a:solidFill>
              </a:rPr>
              <a:t>термосы с судками</a:t>
            </a:r>
            <a:r>
              <a:rPr lang="ru-RU" sz="2800" b="1" i="1" dirty="0"/>
              <a:t/>
            </a:r>
            <a:br>
              <a:rPr lang="ru-RU" sz="2800" b="1" i="1" dirty="0"/>
            </a:br>
            <a:r>
              <a:rPr lang="ru-RU" sz="2400" b="1" i="1" dirty="0"/>
              <a:t/>
            </a:r>
            <a:br>
              <a:rPr lang="ru-RU" sz="2400" b="1" i="1" dirty="0"/>
            </a:br>
            <a:endParaRPr lang="ru-RU" sz="24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1124744"/>
            <a:ext cx="2408423" cy="24084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3" t="1353" r="15994"/>
          <a:stretch>
            <a:fillRect/>
          </a:stretch>
        </p:blipFill>
        <p:spPr bwMode="auto">
          <a:xfrm>
            <a:off x="539552" y="4077072"/>
            <a:ext cx="1624296" cy="254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4" descr="Описание: http://upload.wikimedia.org/wikipedia/commons/thumb/2/2b/Thermoskaffeekanne.jpg/99px-Thermoskaffeekan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14909"/>
            <a:ext cx="2464652" cy="2753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5" descr="Описание: http://upload.wikimedia.org/wikipedia/commons/thumb/7/7e/Thermos_bottle.jpg/90px-Thermos_bottl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26045"/>
            <a:ext cx="2243785" cy="321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990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27" y="116105"/>
            <a:ext cx="91095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Практическая часть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98993" y="1132386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График  изменения температуры воды с </a:t>
            </a:r>
            <a:r>
              <a:rPr lang="ru-RU" sz="2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течением времени </a:t>
            </a:r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в термосах изготовленных из разного материала объёмом 1л</a:t>
            </a:r>
            <a:endParaRPr lang="ru-RU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427" y="5877272"/>
            <a:ext cx="9144000" cy="8367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51520" y="5882987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</a:rPr>
              <a:t> </a:t>
            </a:r>
            <a:r>
              <a:rPr lang="ru-RU" sz="2400" b="1" u="sng" dirty="0">
                <a:solidFill>
                  <a:srgbClr val="C00000"/>
                </a:solidFill>
              </a:rPr>
              <a:t>Вывод: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температура воды в стеклянном термосе выше, чем в </a:t>
            </a:r>
            <a:r>
              <a:rPr lang="ru-RU" sz="2400" dirty="0" smtClean="0">
                <a:solidFill>
                  <a:srgbClr val="C00000"/>
                </a:solidFill>
              </a:rPr>
              <a:t>металлическом.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9" name="Диаграмма 1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93" y="2517381"/>
            <a:ext cx="8146014" cy="318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250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27" y="116105"/>
            <a:ext cx="91095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Практическая часть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765" y="6010744"/>
            <a:ext cx="9144000" cy="8367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</a:rPr>
              <a:t>Вывод: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температура воды в стеклянном термосе выше, чем в металлическом.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7" name="Диаграмма 1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85" y="2492896"/>
            <a:ext cx="8569487" cy="33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98993" y="1132386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График  изменения температуры воды с </a:t>
            </a:r>
            <a:r>
              <a:rPr lang="ru-RU" sz="2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течением времени </a:t>
            </a:r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в термосах изготовленных из разного материала объёмом 2л</a:t>
            </a:r>
            <a:endParaRPr lang="ru-RU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4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27" y="116105"/>
            <a:ext cx="91095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Практическая часть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340768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7675" y="5988932"/>
            <a:ext cx="9144000" cy="8367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>
                <a:solidFill>
                  <a:srgbClr val="C00000"/>
                </a:solidFill>
              </a:rPr>
              <a:t>Вывод</a:t>
            </a:r>
            <a:r>
              <a:rPr lang="ru-RU" sz="2400" b="1" dirty="0" smtClean="0">
                <a:solidFill>
                  <a:srgbClr val="C00000"/>
                </a:solidFill>
              </a:rPr>
              <a:t>: металлический термос большего объема дольше сохраняет тепло.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2050" name="Диаграмма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23853"/>
            <a:ext cx="6319031" cy="3168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426" y="1038858"/>
            <a:ext cx="90735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График  изменения температуры воды в металлических термосах разного объема с течением времени</a:t>
            </a:r>
            <a:endParaRPr lang="ru-RU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34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573</Words>
  <Application>Microsoft Office PowerPoint</Application>
  <PresentationFormat>Экран (4:3)</PresentationFormat>
  <Paragraphs>103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Наталья</cp:lastModifiedBy>
  <cp:revision>94</cp:revision>
  <dcterms:created xsi:type="dcterms:W3CDTF">2014-03-15T17:14:01Z</dcterms:created>
  <dcterms:modified xsi:type="dcterms:W3CDTF">2016-02-19T12:50:44Z</dcterms:modified>
</cp:coreProperties>
</file>