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MOV" ContentType="video/unknown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17"/>
  </p:notesMasterIdLst>
  <p:sldIdLst>
    <p:sldId id="256" r:id="rId3"/>
    <p:sldId id="259" r:id="rId4"/>
    <p:sldId id="257" r:id="rId5"/>
    <p:sldId id="258" r:id="rId6"/>
    <p:sldId id="268" r:id="rId7"/>
    <p:sldId id="261" r:id="rId8"/>
    <p:sldId id="262" r:id="rId9"/>
    <p:sldId id="264" r:id="rId10"/>
    <p:sldId id="263" r:id="rId11"/>
    <p:sldId id="265" r:id="rId12"/>
    <p:sldId id="266" r:id="rId13"/>
    <p:sldId id="267" r:id="rId14"/>
    <p:sldId id="269" r:id="rId15"/>
    <p:sldId id="26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FF575B"/>
    <a:srgbClr val="FF65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1" d="100"/>
          <a:sy n="111" d="100"/>
        </p:scale>
        <p:origin x="-1530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Не знаю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1. Любите ли вы слушать музыку?</c:v>
                </c:pt>
                <c:pt idx="1">
                  <c:v>2.Может ли природа быть автором музыки?</c:v>
                </c:pt>
                <c:pt idx="2">
                  <c:v>3. Могут ли музыкальные инструменты исполнять музыку без человека ?</c:v>
                </c:pt>
                <c:pt idx="3">
                  <c:v>4. Может ли музыка лечить?</c:v>
                </c:pt>
                <c:pt idx="4">
                  <c:v>5. Хотели бы вы сконструировать свой собственный музыкальный инструмент? </c:v>
                </c:pt>
              </c:strCache>
            </c:strRef>
          </c:cat>
          <c:val>
            <c:numRef>
              <c:f>Лист1!$B$2:$B$6</c:f>
              <c:numCache>
                <c:formatCode>0.0</c:formatCode>
                <c:ptCount val="5"/>
                <c:pt idx="0">
                  <c:v>10.714285714285714</c:v>
                </c:pt>
                <c:pt idx="1">
                  <c:v>7.1428571428571432</c:v>
                </c:pt>
                <c:pt idx="2">
                  <c:v>17.857142857142858</c:v>
                </c:pt>
                <c:pt idx="3">
                  <c:v>14.285714285714286</c:v>
                </c:pt>
                <c:pt idx="4">
                  <c:v>14.285714285714286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Нет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1. Любите ли вы слушать музыку?</c:v>
                </c:pt>
                <c:pt idx="1">
                  <c:v>2.Может ли природа быть автором музыки?</c:v>
                </c:pt>
                <c:pt idx="2">
                  <c:v>3. Могут ли музыкальные инструменты исполнять музыку без человека ?</c:v>
                </c:pt>
                <c:pt idx="3">
                  <c:v>4. Может ли музыка лечить?</c:v>
                </c:pt>
                <c:pt idx="4">
                  <c:v>5. Хотели бы вы сконструировать свой собственный музыкальный инструмент? </c:v>
                </c:pt>
              </c:strCache>
            </c:strRef>
          </c:cat>
          <c:val>
            <c:numRef>
              <c:f>Лист1!$C$2:$C$6</c:f>
              <c:numCache>
                <c:formatCode>0.0</c:formatCode>
                <c:ptCount val="5"/>
                <c:pt idx="0">
                  <c:v>3.5714285714285716</c:v>
                </c:pt>
                <c:pt idx="1">
                  <c:v>7.1428571428571432</c:v>
                </c:pt>
                <c:pt idx="2">
                  <c:v>57.142857142857146</c:v>
                </c:pt>
                <c:pt idx="3">
                  <c:v>10.714285714285714</c:v>
                </c:pt>
                <c:pt idx="4">
                  <c:v>14.285714285714286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Да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1. Любите ли вы слушать музыку?</c:v>
                </c:pt>
                <c:pt idx="1">
                  <c:v>2.Может ли природа быть автором музыки?</c:v>
                </c:pt>
                <c:pt idx="2">
                  <c:v>3. Могут ли музыкальные инструменты исполнять музыку без человека ?</c:v>
                </c:pt>
                <c:pt idx="3">
                  <c:v>4. Может ли музыка лечить?</c:v>
                </c:pt>
                <c:pt idx="4">
                  <c:v>5. Хотели бы вы сконструировать свой собственный музыкальный инструмент? </c:v>
                </c:pt>
              </c:strCache>
            </c:strRef>
          </c:cat>
          <c:val>
            <c:numRef>
              <c:f>Лист1!$D$2:$D$6</c:f>
              <c:numCache>
                <c:formatCode>0.0</c:formatCode>
                <c:ptCount val="5"/>
                <c:pt idx="0">
                  <c:v>85.714285714285708</c:v>
                </c:pt>
                <c:pt idx="1">
                  <c:v>85.714285714285708</c:v>
                </c:pt>
                <c:pt idx="2" formatCode="General">
                  <c:v>25</c:v>
                </c:pt>
                <c:pt idx="3" formatCode="General">
                  <c:v>75</c:v>
                </c:pt>
                <c:pt idx="4">
                  <c:v>71.428571428571431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3968000"/>
        <c:axId val="43878080"/>
        <c:axId val="0"/>
      </c:bar3DChart>
      <c:catAx>
        <c:axId val="4396800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43878080"/>
        <c:crosses val="autoZero"/>
        <c:auto val="1"/>
        <c:lblAlgn val="ctr"/>
        <c:lblOffset val="100"/>
        <c:noMultiLvlLbl val="0"/>
      </c:catAx>
      <c:valAx>
        <c:axId val="43878080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4396800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5" y="4"/>
            <a:ext cx="2971802" cy="457197"/>
          </a:xfrm>
          <a:prstGeom prst="rect">
            <a:avLst/>
          </a:prstGeom>
        </p:spPr>
        <p:txBody>
          <a:bodyPr vert="horz" lIns="91368" tIns="45683" rIns="91368" bIns="45683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7" y="4"/>
            <a:ext cx="2971802" cy="457197"/>
          </a:xfrm>
          <a:prstGeom prst="rect">
            <a:avLst/>
          </a:prstGeom>
        </p:spPr>
        <p:txBody>
          <a:bodyPr vert="horz" lIns="91368" tIns="45683" rIns="91368" bIns="45683" rtlCol="0"/>
          <a:lstStyle>
            <a:lvl1pPr algn="r">
              <a:defRPr sz="1300"/>
            </a:lvl1pPr>
          </a:lstStyle>
          <a:p>
            <a:fld id="{13F90FC4-2E5C-42BC-AD92-2EFD3214A946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4588" y="685800"/>
            <a:ext cx="4568825" cy="34274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68" tIns="45683" rIns="91368" bIns="45683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3" y="4343399"/>
            <a:ext cx="5486399" cy="4114803"/>
          </a:xfrm>
          <a:prstGeom prst="rect">
            <a:avLst/>
          </a:prstGeom>
        </p:spPr>
        <p:txBody>
          <a:bodyPr vert="horz" lIns="91368" tIns="45683" rIns="91368" bIns="45683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5" y="8685215"/>
            <a:ext cx="2971802" cy="457197"/>
          </a:xfrm>
          <a:prstGeom prst="rect">
            <a:avLst/>
          </a:prstGeom>
        </p:spPr>
        <p:txBody>
          <a:bodyPr vert="horz" lIns="91368" tIns="45683" rIns="91368" bIns="45683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7" y="8685215"/>
            <a:ext cx="2971802" cy="457197"/>
          </a:xfrm>
          <a:prstGeom prst="rect">
            <a:avLst/>
          </a:prstGeom>
        </p:spPr>
        <p:txBody>
          <a:bodyPr vert="horz" lIns="91368" tIns="45683" rIns="91368" bIns="45683" rtlCol="0" anchor="b"/>
          <a:lstStyle>
            <a:lvl1pPr algn="r">
              <a:defRPr sz="1300"/>
            </a:lvl1pPr>
          </a:lstStyle>
          <a:p>
            <a:fld id="{B2AA0464-4A62-4B69-AEBC-60F060CB9B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08834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AA0464-4A62-4B69-AEBC-60F060CB9BE8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4316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AA0464-4A62-4B69-AEBC-60F060CB9BE8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245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98E7C-B7EF-4AF0-8437-9745131D41DE}" type="datetimeFigureOut">
              <a:rPr lang="ru-RU" smtClean="0"/>
              <a:pPr/>
              <a:t>20.02.2016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4C50F-8947-48FE-94EF-F83B43D1A9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98E7C-B7EF-4AF0-8437-9745131D41DE}" type="datetimeFigureOut">
              <a:rPr lang="ru-RU" smtClean="0"/>
              <a:pPr/>
              <a:t>20.02.2016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4C50F-8947-48FE-94EF-F83B43D1A9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98E7C-B7EF-4AF0-8437-9745131D41DE}" type="datetimeFigureOut">
              <a:rPr lang="ru-RU" smtClean="0"/>
              <a:pPr/>
              <a:t>20.02.2016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4C50F-8947-48FE-94EF-F83B43D1A9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98E7C-B7EF-4AF0-8437-9745131D41DE}" type="datetimeFigureOut">
              <a:rPr lang="ru-RU" smtClean="0"/>
              <a:pPr/>
              <a:t>20.02.2016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4C50F-8947-48FE-94EF-F83B43D1A9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98E7C-B7EF-4AF0-8437-9745131D41DE}" type="datetimeFigureOut">
              <a:rPr lang="ru-RU" smtClean="0"/>
              <a:pPr/>
              <a:t>20.02.2016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4C50F-8947-48FE-94EF-F83B43D1A9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98E7C-B7EF-4AF0-8437-9745131D41DE}" type="datetimeFigureOut">
              <a:rPr lang="ru-RU" smtClean="0"/>
              <a:pPr/>
              <a:t>20.02.2016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4C50F-8947-48FE-94EF-F83B43D1A9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98E7C-B7EF-4AF0-8437-9745131D41DE}" type="datetimeFigureOut">
              <a:rPr lang="ru-RU" smtClean="0"/>
              <a:pPr/>
              <a:t>20.02.2016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4C50F-8947-48FE-94EF-F83B43D1A9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98E7C-B7EF-4AF0-8437-9745131D41DE}" type="datetimeFigureOut">
              <a:rPr lang="ru-RU" smtClean="0"/>
              <a:pPr/>
              <a:t>20.02.2016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4C50F-8947-48FE-94EF-F83B43D1A9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98E7C-B7EF-4AF0-8437-9745131D41DE}" type="datetimeFigureOut">
              <a:rPr lang="ru-RU" smtClean="0"/>
              <a:pPr/>
              <a:t>20.02.2016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4C50F-8947-48FE-94EF-F83B43D1A9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98E7C-B7EF-4AF0-8437-9745131D41DE}" type="datetimeFigureOut">
              <a:rPr lang="ru-RU" smtClean="0"/>
              <a:pPr/>
              <a:t>20.02.2016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4C50F-8947-48FE-94EF-F83B43D1A9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98E7C-B7EF-4AF0-8437-9745131D41DE}" type="datetimeFigureOut">
              <a:rPr lang="ru-RU" smtClean="0"/>
              <a:pPr/>
              <a:t>20.02.2016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4C50F-8947-48FE-94EF-F83B43D1A9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A98E7C-B7EF-4AF0-8437-9745131D41DE}" type="datetimeFigureOut">
              <a:rPr lang="ru-RU" smtClean="0"/>
              <a:pPr/>
              <a:t>20.02.2016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54C50F-8947-48FE-94EF-F83B43D1A9A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microsoft.com/office/2007/relationships/hdphoto" Target="../media/hdphoto1.wdp"/><Relationship Id="rId7" Type="http://schemas.openxmlformats.org/officeDocument/2006/relationships/image" Target="../media/image46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11" Type="http://schemas.openxmlformats.org/officeDocument/2006/relationships/image" Target="../media/image50.gif"/><Relationship Id="rId5" Type="http://schemas.openxmlformats.org/officeDocument/2006/relationships/image" Target="../media/image44.jpeg"/><Relationship Id="rId10" Type="http://schemas.openxmlformats.org/officeDocument/2006/relationships/image" Target="../media/image49.gif"/><Relationship Id="rId4" Type="http://schemas.openxmlformats.org/officeDocument/2006/relationships/image" Target="../media/image43.jpeg"/><Relationship Id="rId9" Type="http://schemas.openxmlformats.org/officeDocument/2006/relationships/image" Target="../media/image4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mbrana.ru/particle/1320" TargetMode="External"/><Relationship Id="rId2" Type="http://schemas.openxmlformats.org/officeDocument/2006/relationships/hyperlink" Target="http://m.forbes.ru/article.php?id=79835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alizbar-harp.com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13" Type="http://schemas.openxmlformats.org/officeDocument/2006/relationships/image" Target="../media/image19.png"/><Relationship Id="rId3" Type="http://schemas.microsoft.com/office/2007/relationships/hdphoto" Target="../media/hdphoto1.wdp"/><Relationship Id="rId7" Type="http://schemas.openxmlformats.org/officeDocument/2006/relationships/image" Target="../media/image13.jpeg"/><Relationship Id="rId12" Type="http://schemas.openxmlformats.org/officeDocument/2006/relationships/image" Target="../media/image1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11" Type="http://schemas.openxmlformats.org/officeDocument/2006/relationships/image" Target="../media/image17.png"/><Relationship Id="rId5" Type="http://schemas.openxmlformats.org/officeDocument/2006/relationships/image" Target="../media/image11.jpeg"/><Relationship Id="rId10" Type="http://schemas.openxmlformats.org/officeDocument/2006/relationships/image" Target="../media/image16.png"/><Relationship Id="rId4" Type="http://schemas.openxmlformats.org/officeDocument/2006/relationships/image" Target="../media/image10.jpe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gif"/><Relationship Id="rId4" Type="http://schemas.openxmlformats.org/officeDocument/2006/relationships/image" Target="../media/image20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slideLayout" Target="../slideLayouts/slideLayout2.xml"/><Relationship Id="rId7" Type="http://schemas.openxmlformats.org/officeDocument/2006/relationships/image" Target="http://www.gulliverpress.com/wp-content/uploads/2015/05/sea-organ.jpg" TargetMode="Externa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23.jpeg"/><Relationship Id="rId11" Type="http://schemas.openxmlformats.org/officeDocument/2006/relationships/image" Target="../media/image26.jpg"/><Relationship Id="rId5" Type="http://schemas.microsoft.com/office/2007/relationships/hdphoto" Target="../media/hdphoto1.wdp"/><Relationship Id="rId10" Type="http://schemas.openxmlformats.org/officeDocument/2006/relationships/image" Target="../media/image25.png"/><Relationship Id="rId4" Type="http://schemas.openxmlformats.org/officeDocument/2006/relationships/image" Target="../media/image22.png"/><Relationship Id="rId9" Type="http://schemas.openxmlformats.org/officeDocument/2006/relationships/image" Target="http://img1.liveinternet.ru/images/attach/c/11/116/485/116485989_3427777_02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microsoft.com/office/2007/relationships/hdphoto" Target="../media/hdphoto1.wdp"/><Relationship Id="rId7" Type="http://schemas.openxmlformats.org/officeDocument/2006/relationships/image" Target="../media/image33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7.jpeg"/><Relationship Id="rId12" Type="http://schemas.openxmlformats.org/officeDocument/2006/relationships/image" Target="../media/image42.jpeg"/><Relationship Id="rId2" Type="http://schemas.openxmlformats.org/officeDocument/2006/relationships/video" Target="../media/media2.MOV"/><Relationship Id="rId1" Type="http://schemas.microsoft.com/office/2007/relationships/media" Target="../media/media2.MOV"/><Relationship Id="rId6" Type="http://schemas.openxmlformats.org/officeDocument/2006/relationships/image" Target="../media/image36.jpeg"/><Relationship Id="rId11" Type="http://schemas.openxmlformats.org/officeDocument/2006/relationships/image" Target="../media/image41.png"/><Relationship Id="rId5" Type="http://schemas.microsoft.com/office/2007/relationships/hdphoto" Target="../media/hdphoto1.wdp"/><Relationship Id="rId10" Type="http://schemas.openxmlformats.org/officeDocument/2006/relationships/image" Target="../media/image40.JPG"/><Relationship Id="rId4" Type="http://schemas.openxmlformats.org/officeDocument/2006/relationships/image" Target="../media/image35.png"/><Relationship Id="rId9" Type="http://schemas.openxmlformats.org/officeDocument/2006/relationships/image" Target="../media/image3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>
          <a:xfrm>
            <a:off x="1115616" y="1772816"/>
            <a:ext cx="7772400" cy="1470025"/>
          </a:xfrm>
        </p:spPr>
        <p:txBody>
          <a:bodyPr>
            <a:normAutofit/>
          </a:bodyPr>
          <a:lstStyle/>
          <a:p>
            <a:pPr marL="182880" indent="0" algn="ctr">
              <a:buNone/>
            </a:pPr>
            <a:r>
              <a:rPr lang="ru-RU" sz="3600" b="1" dirty="0" smtClean="0"/>
              <a:t>Исследовательская работа </a:t>
            </a:r>
            <a:br>
              <a:rPr lang="ru-RU" sz="3600" b="1" dirty="0" smtClean="0"/>
            </a:br>
            <a:r>
              <a:rPr lang="ru-RU" sz="3600" b="1" dirty="0" smtClean="0"/>
              <a:t>«Необычные жители страны Музыки»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03648" y="4613809"/>
            <a:ext cx="33478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/>
              <a:t>Выполнила:</a:t>
            </a:r>
          </a:p>
          <a:p>
            <a:r>
              <a:rPr lang="ru-RU" i="1" dirty="0" smtClean="0"/>
              <a:t>Ученица 2 класса «И»</a:t>
            </a:r>
          </a:p>
          <a:p>
            <a:r>
              <a:rPr lang="ru-RU" b="1" i="1" dirty="0" smtClean="0"/>
              <a:t>Лебедева Маша</a:t>
            </a:r>
          </a:p>
          <a:p>
            <a:r>
              <a:rPr lang="ru-RU" i="1" dirty="0" smtClean="0"/>
              <a:t>Руководитель работы:</a:t>
            </a:r>
          </a:p>
          <a:p>
            <a:r>
              <a:rPr lang="ru-RU" b="1" i="1" dirty="0" smtClean="0"/>
              <a:t>Ярошенко О.О.</a:t>
            </a:r>
          </a:p>
          <a:p>
            <a:r>
              <a:rPr lang="ru-RU" i="1" dirty="0" smtClean="0"/>
              <a:t>ГБОУ Гимназия № 1519/2</a:t>
            </a:r>
            <a:endParaRPr lang="ru-RU" i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 trans="26000" intensity="7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://cs543108.vk.me/v543108689/7f8c/Yilw9vQXcAQ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4835" y="3957861"/>
            <a:ext cx="3379165" cy="209799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mamajournal.ru/wp-content/uploads/2008/11/clip-image00114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626" y="227080"/>
            <a:ext cx="2631583" cy="15841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://img0.liveinternet.ru/images/attach/c/6/89/960/89960084_orfei_evridika1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27080"/>
            <a:ext cx="2418279" cy="154366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00395" y="3812241"/>
            <a:ext cx="45496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Таблеткам – нет!!!  Музыке – Да!!!</a:t>
            </a:r>
            <a:endParaRPr lang="ru-RU" sz="24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608846"/>
            <a:ext cx="3710394" cy="234226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60" name="Picture 16" descr="http://ekabu1.unistoreserve.ru/50efbeb97efa6e693b5bd5c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43074"/>
            <a:ext cx="3154218" cy="223224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2" name="Picture 18" descr="https://img-fotki.yandex.ru/get/15533/200418627.63/0_11a2f1_acc82c32_orig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347" y="4331105"/>
            <a:ext cx="800548" cy="828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911" y="6197526"/>
            <a:ext cx="35283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Музыка – колоссальный, мощный источник энергии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91084" y="5877272"/>
            <a:ext cx="34983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Музыка -  улучшает </a:t>
            </a:r>
            <a:r>
              <a:rPr lang="ru-RU" dirty="0"/>
              <a:t>логическое мышление, память и </a:t>
            </a:r>
            <a:r>
              <a:rPr lang="ru-RU" dirty="0" smtClean="0"/>
              <a:t> развивает математические способности</a:t>
            </a:r>
            <a:endParaRPr lang="ru-RU" dirty="0"/>
          </a:p>
        </p:txBody>
      </p:sp>
      <p:pic>
        <p:nvPicPr>
          <p:cNvPr id="6168" name="Picture 24" descr="http://s15.rimg.info/1e2c5a75fc89b2cc5653d392997b7ab6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943997">
            <a:off x="6862635" y="3497852"/>
            <a:ext cx="866775" cy="48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0" name="Picture 26" descr="http://association.lapolle.pagesperso-orange.fr/eveil_musical.gif?v=4mvh0o5ls19g73q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9167" y="2175370"/>
            <a:ext cx="2320316" cy="1597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2540" y="1969935"/>
            <a:ext cx="27996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Б</a:t>
            </a:r>
            <a:r>
              <a:rPr lang="ru-RU" dirty="0" smtClean="0"/>
              <a:t>лаготворное </a:t>
            </a:r>
            <a:r>
              <a:rPr lang="ru-RU" dirty="0"/>
              <a:t>влияние на работу сердца и сосудов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950038" y="1921961"/>
            <a:ext cx="1394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Арфотерапия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021371" y="273787"/>
            <a:ext cx="324479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dirty="0" smtClean="0"/>
              <a:t>Влияние музыки на человека</a:t>
            </a:r>
            <a:endParaRPr lang="ru-RU" sz="2200" b="1" dirty="0"/>
          </a:p>
        </p:txBody>
      </p:sp>
    </p:spTree>
    <p:extLst>
      <p:ext uri="{BB962C8B-B14F-4D97-AF65-F5344CB8AC3E}">
        <p14:creationId xmlns:p14="http://schemas.microsoft.com/office/powerpoint/2010/main" val="2275441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 trans="11000" intensity="7"/>
                    </a14:imgEffect>
                    <a14:imgEffect>
                      <a14:saturation sat="3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051720" y="260648"/>
            <a:ext cx="51299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/>
              <a:t>Анкетирование одноклассников.</a:t>
            </a:r>
            <a:endParaRPr lang="ru-RU" sz="3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640250233"/>
              </p:ext>
            </p:extLst>
          </p:nvPr>
        </p:nvGraphicFramePr>
        <p:xfrm>
          <a:off x="683568" y="845423"/>
          <a:ext cx="7992888" cy="56799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81483459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 trans="14000" intensity="7"/>
                    </a14:imgEffect>
                    <a14:imgEffect>
                      <a14:colorTemperature colorTemp="7500"/>
                    </a14:imgEffect>
                    <a14:imgEffect>
                      <a14:saturation sat="6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gic5.mycdn.me/image?t=35&amp;bid=805047222946&amp;id=805047222946&amp;plc=WEB&amp;tkn=*QfwJ8gy6usCQ1F0SzYcpXvGWoD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7631" y="1693818"/>
            <a:ext cx="5730673" cy="29593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3626915" y="188640"/>
            <a:ext cx="1516762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Выводы: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3423" y="727682"/>
            <a:ext cx="360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/>
              <a:t>1. Гипотеза подтвердилась, создан  новый музыкальный инструмент и придумана новая музыка.</a:t>
            </a:r>
            <a:endParaRPr lang="ru-RU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801445" y="770488"/>
            <a:ext cx="431704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2.  Научилась всматриваться в красоту окружающей нас природы, находить взаимосвязь звуков природы и музыки.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3423" y="4653136"/>
            <a:ext cx="310841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3.</a:t>
            </a:r>
            <a:r>
              <a:rPr lang="ru-RU" dirty="0"/>
              <a:t> П</a:t>
            </a:r>
            <a:r>
              <a:rPr lang="ru-RU" dirty="0" smtClean="0"/>
              <a:t>риобрела </a:t>
            </a:r>
            <a:r>
              <a:rPr lang="ru-RU" dirty="0"/>
              <a:t>опыт в проведении анкетирования, обработке данных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419872" y="4837802"/>
            <a:ext cx="260436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4. Заинтересовала удивительным </a:t>
            </a:r>
            <a:r>
              <a:rPr lang="ru-RU" dirty="0"/>
              <a:t>миром музыкальных </a:t>
            </a:r>
            <a:r>
              <a:rPr lang="ru-RU" dirty="0" smtClean="0"/>
              <a:t>инструментов своих одноклассников.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228184" y="4653136"/>
            <a:ext cx="267637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5. Узнала о </a:t>
            </a:r>
            <a:r>
              <a:rPr lang="ru-RU" dirty="0"/>
              <a:t>влияние </a:t>
            </a:r>
            <a:r>
              <a:rPr lang="ru-RU" dirty="0" smtClean="0"/>
              <a:t>разных музыкальных инструментов на </a:t>
            </a:r>
            <a:r>
              <a:rPr lang="ru-RU" dirty="0"/>
              <a:t>человека как физически так и духовно. </a:t>
            </a:r>
          </a:p>
        </p:txBody>
      </p:sp>
    </p:spTree>
    <p:extLst>
      <p:ext uri="{BB962C8B-B14F-4D97-AF65-F5344CB8AC3E}">
        <p14:creationId xmlns:p14="http://schemas.microsoft.com/office/powerpoint/2010/main" val="82146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756" y="188640"/>
            <a:ext cx="8229600" cy="1143000"/>
          </a:xfrm>
        </p:spPr>
        <p:txBody>
          <a:bodyPr/>
          <a:lstStyle/>
          <a:p>
            <a:r>
              <a:rPr lang="ru-RU" dirty="0" smtClean="0"/>
              <a:t>Список литературы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67744" y="1268760"/>
            <a:ext cx="54006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/>
              <a:t>1.Газарян </a:t>
            </a:r>
            <a:r>
              <a:rPr lang="ru-RU" dirty="0"/>
              <a:t>С. В мире музыкальных инструментов. М.: Просвещение,1985г.</a:t>
            </a:r>
          </a:p>
          <a:p>
            <a:pPr lvl="0"/>
            <a:r>
              <a:rPr lang="ru-RU" dirty="0" smtClean="0"/>
              <a:t>2. Кирилл </a:t>
            </a:r>
            <a:r>
              <a:rPr lang="ru-RU" dirty="0"/>
              <a:t>Скотт «Музыка и ее тайное влияние в течении веков».</a:t>
            </a:r>
          </a:p>
          <a:p>
            <a:pPr lvl="0"/>
            <a:r>
              <a:rPr lang="ru-RU" dirty="0" smtClean="0"/>
              <a:t>3. Музыкальные </a:t>
            </a:r>
            <a:r>
              <a:rPr lang="ru-RU" dirty="0"/>
              <a:t>инструменты. Энциклопедия. Москва: Дека-ВС, 2008, 786 с.</a:t>
            </a:r>
          </a:p>
          <a:p>
            <a:pPr lvl="0"/>
            <a:r>
              <a:rPr lang="ru-RU" dirty="0" smtClean="0"/>
              <a:t>4. Саго </a:t>
            </a:r>
            <a:r>
              <a:rPr lang="ru-RU" dirty="0"/>
              <a:t>Г. Целебная сила музыки. Золотой век// №3, 2008– С. 7.</a:t>
            </a:r>
          </a:p>
          <a:p>
            <a:pPr lvl="0"/>
            <a:r>
              <a:rPr lang="ru-RU" dirty="0" smtClean="0"/>
              <a:t>5. Смирнова </a:t>
            </a:r>
            <a:r>
              <a:rPr lang="ru-RU" dirty="0"/>
              <a:t>В. //Герои Эллады,- </a:t>
            </a:r>
            <a:r>
              <a:rPr lang="ru-RU" dirty="0" err="1"/>
              <a:t>М.:"Детская</a:t>
            </a:r>
            <a:r>
              <a:rPr lang="ru-RU" dirty="0"/>
              <a:t> литература", 1971 - c.103-109. </a:t>
            </a:r>
          </a:p>
          <a:p>
            <a:pPr lvl="0"/>
            <a:r>
              <a:rPr lang="ru-RU" dirty="0" smtClean="0"/>
              <a:t>6. Соловьёв </a:t>
            </a:r>
            <a:r>
              <a:rPr lang="ru-RU" dirty="0"/>
              <a:t>Н. Ф.,. Эолова арфа // Энциклопедический словарь Брокгауза и </a:t>
            </a:r>
            <a:r>
              <a:rPr lang="ru-RU" dirty="0" err="1"/>
              <a:t>Ефрона</a:t>
            </a:r>
            <a:r>
              <a:rPr lang="ru-RU" dirty="0"/>
              <a:t>: в 86 т. (82 т. и 4 доп.). — СПб., 1890—1907.</a:t>
            </a:r>
          </a:p>
          <a:p>
            <a:pPr lvl="0"/>
            <a:r>
              <a:rPr lang="ru-RU" dirty="0" smtClean="0"/>
              <a:t>7. Интернет </a:t>
            </a:r>
            <a:r>
              <a:rPr lang="ru-RU" dirty="0"/>
              <a:t>ресурс: </a:t>
            </a:r>
            <a:r>
              <a:rPr lang="ru-RU" u="sng" dirty="0">
                <a:hlinkClick r:id="rId2"/>
              </a:rPr>
              <a:t>http://m.forbes.ru/article.php?id=79835</a:t>
            </a:r>
            <a:r>
              <a:rPr lang="ru-RU" dirty="0"/>
              <a:t> </a:t>
            </a:r>
            <a:r>
              <a:rPr lang="ru-RU" dirty="0" smtClean="0"/>
              <a:t>–8. Интернет </a:t>
            </a:r>
            <a:r>
              <a:rPr lang="ru-RU" dirty="0"/>
              <a:t>ресурс: </a:t>
            </a:r>
            <a:r>
              <a:rPr lang="ru-RU" u="sng" dirty="0">
                <a:hlinkClick r:id="rId3"/>
              </a:rPr>
              <a:t>http://www.membrana.ru/particle/1320</a:t>
            </a:r>
            <a:r>
              <a:rPr lang="ru-RU" dirty="0"/>
              <a:t>.</a:t>
            </a:r>
          </a:p>
          <a:p>
            <a:pPr lvl="0"/>
            <a:r>
              <a:rPr lang="ru-RU" dirty="0" smtClean="0"/>
              <a:t>9. Интернет </a:t>
            </a:r>
            <a:r>
              <a:rPr lang="ru-RU" dirty="0"/>
              <a:t>ресурс: </a:t>
            </a:r>
            <a:r>
              <a:rPr lang="ru-RU" u="sng" dirty="0">
                <a:hlinkClick r:id="rId4"/>
              </a:rPr>
              <a:t>http://www.alizbar-harp.com</a:t>
            </a:r>
            <a:r>
              <a:rPr lang="ru-RU" b="1" dirty="0"/>
              <a:t>.</a:t>
            </a:r>
            <a:endParaRPr lang="ru-RU" dirty="0"/>
          </a:p>
          <a:p>
            <a:pPr lvl="0" fontAlgn="base"/>
            <a:r>
              <a:rPr lang="ru-RU" dirty="0" smtClean="0"/>
              <a:t>10. Интернет </a:t>
            </a:r>
            <a:r>
              <a:rPr lang="ru-RU" dirty="0"/>
              <a:t>ресурс: SoundBible.com.</a:t>
            </a:r>
          </a:p>
          <a:p>
            <a:pPr lv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77461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23928" y="1752925"/>
            <a:ext cx="179247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/>
              <a:t>Конец</a:t>
            </a:r>
            <a:endParaRPr lang="ru-RU" sz="5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913793" y="3068960"/>
            <a:ext cx="35173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Спасибо за внимание!</a:t>
            </a:r>
            <a:endParaRPr lang="ru-RU" sz="3200" b="1" dirty="0"/>
          </a:p>
        </p:txBody>
      </p:sp>
      <p:pic>
        <p:nvPicPr>
          <p:cNvPr id="4" name="Picture 2" descr="http://www.belcantofund.com/upload/resize_cache/iblock/616/390_260_2/616bf75581b1aeea97c0be6c968d248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84120">
            <a:off x="7261583" y="167795"/>
            <a:ext cx="1743640" cy="153574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www.belcantofund.com/upload/resize_cache/iblock/616/390_260_2/616bf75581b1aeea97c0be6c968d248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84120">
            <a:off x="7261583" y="246337"/>
            <a:ext cx="1743640" cy="153574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belcantofund.com/upload/resize_cache/iblock/616/390_260_2/616bf75581b1aeea97c0be6c968d248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969607">
            <a:off x="6007342" y="332435"/>
            <a:ext cx="1647728" cy="144016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www.belcantofund.com/upload/resize_cache/iblock/616/390_260_2/616bf75581b1aeea97c0be6c968d248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476040"/>
            <a:ext cx="1656184" cy="144016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5152-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692" y="4139742"/>
            <a:ext cx="3028950" cy="248602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2740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 trans="13000"/>
                    </a14:imgEffect>
                    <a14:imgEffect>
                      <a14:sharpenSoften amount="-18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fc00.deviantart.net/fs71/f/2014/263/6/b/zadar_06_by_dashka_bird-d7zuvp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50664">
            <a:off x="7020272" y="404664"/>
            <a:ext cx="1629644" cy="2447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s4.pic4you.ru/y2014/07-04/12216/447711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58101">
            <a:off x="7236296" y="1340768"/>
            <a:ext cx="442470" cy="959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55648" y="501483"/>
            <a:ext cx="639352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Слышали Вы когда-нибудь звуки Морского органа? </a:t>
            </a:r>
          </a:p>
          <a:p>
            <a:pPr algn="just"/>
            <a:endParaRPr lang="ru-RU" sz="2000" dirty="0"/>
          </a:p>
          <a:p>
            <a:pPr algn="just"/>
            <a:r>
              <a:rPr lang="ru-RU" sz="2000" dirty="0" smtClean="0"/>
              <a:t>Музыка Морского органа околдовала меня и  заставила задуматься</a:t>
            </a:r>
            <a:r>
              <a:rPr lang="en-US" sz="2000" dirty="0"/>
              <a:t>:</a:t>
            </a:r>
            <a:r>
              <a:rPr lang="ru-RU" sz="2000" dirty="0" smtClean="0"/>
              <a:t>  </a:t>
            </a:r>
          </a:p>
          <a:p>
            <a:pPr marL="342900" indent="-342900" algn="just">
              <a:buFontTx/>
              <a:buChar char="-"/>
            </a:pPr>
            <a:r>
              <a:rPr lang="ru-RU" sz="2000" dirty="0"/>
              <a:t>о</a:t>
            </a:r>
            <a:r>
              <a:rPr lang="ru-RU" sz="2000" dirty="0" smtClean="0"/>
              <a:t> происхождении </a:t>
            </a:r>
            <a:r>
              <a:rPr lang="ru-RU" sz="2000" dirty="0"/>
              <a:t>необычного </a:t>
            </a:r>
            <a:r>
              <a:rPr lang="ru-RU" sz="2000" dirty="0" smtClean="0"/>
              <a:t>музыкального инструмента</a:t>
            </a:r>
            <a:r>
              <a:rPr lang="en-US" sz="2000" dirty="0" smtClean="0"/>
              <a:t>,</a:t>
            </a:r>
          </a:p>
          <a:p>
            <a:pPr marL="342900" indent="-342900" algn="just">
              <a:buFontTx/>
              <a:buChar char="-"/>
            </a:pPr>
            <a:r>
              <a:rPr lang="ru-RU" sz="2000" dirty="0"/>
              <a:t>о</a:t>
            </a:r>
            <a:r>
              <a:rPr lang="ru-RU" sz="2000" dirty="0" smtClean="0"/>
              <a:t> взаимосвязи </a:t>
            </a:r>
            <a:r>
              <a:rPr lang="ru-RU" sz="2000" dirty="0"/>
              <a:t>звуков природы и </a:t>
            </a:r>
            <a:r>
              <a:rPr lang="ru-RU" sz="2000" dirty="0" smtClean="0"/>
              <a:t>музыки</a:t>
            </a:r>
            <a:r>
              <a:rPr lang="en-US" sz="2000" dirty="0"/>
              <a:t>.</a:t>
            </a:r>
            <a:endParaRPr lang="en-US" sz="2000" dirty="0" smtClean="0"/>
          </a:p>
          <a:p>
            <a:pPr marL="342900" indent="-342900" algn="just">
              <a:buFontTx/>
              <a:buChar char="-"/>
            </a:pPr>
            <a:endParaRPr lang="en-US" sz="2000" dirty="0" smtClean="0"/>
          </a:p>
          <a:p>
            <a:pPr marL="342900" indent="-342900" algn="just">
              <a:buFontTx/>
              <a:buChar char="-"/>
            </a:pPr>
            <a:endParaRPr lang="ru-RU" sz="2000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177352" y="2780928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000" u="sng" dirty="0"/>
              <a:t>Возникла </a:t>
            </a:r>
            <a:r>
              <a:rPr lang="ru-RU" sz="2000" b="1" u="sng" dirty="0"/>
              <a:t>гипотеза</a:t>
            </a:r>
            <a:r>
              <a:rPr lang="ru-RU" sz="2000" dirty="0"/>
              <a:t>, что каждый современный человек, имея желание и потребность в научном и художественном творчестве, может стать не только слушателем или зрителем, но даже изобретателем и композитором, создавая неповторимость гармоний и особое сочетание звуков.</a:t>
            </a:r>
          </a:p>
        </p:txBody>
      </p:sp>
      <p:pic>
        <p:nvPicPr>
          <p:cNvPr id="8194" name="Picture 2" descr="http://s00.yaplakal.com/pics/pics_original/9/6/0/104069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5460" y="3861048"/>
            <a:ext cx="3729899" cy="24792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8955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 trans="27000" pressure="21"/>
                    </a14:imgEffect>
                    <a14:imgEffect>
                      <a14:colorTemperature colorTemp="2775"/>
                    </a14:imgEffect>
                    <a14:imgEffect>
                      <a14:saturation sat="16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http://psichov.net/wp-content/uploads/2014/05/%D0%A6%D0%B5%D0%BB%D1%8C-%D0%B6%D0%B8%D0%B7%D0%BD%D0%B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http://psichov.net/wp-content/uploads/2014/05/%D0%A6%D0%B5%D0%BB%D1%8C-%D0%B6%D0%B8%D0%B7%D0%BD%D0%B8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://psichov.net/wp-content/uploads/2014/05/%D0%A6%D0%B5%D0%BB%D1%8C-%D0%B6%D0%B8%D0%B7%D0%BD%D0%B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98139"/>
            <a:ext cx="2283866" cy="277870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57357" y="692696"/>
            <a:ext cx="6145927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u="sng" dirty="0"/>
              <a:t>Цель исследования</a:t>
            </a:r>
            <a:r>
              <a:rPr lang="ru-RU" b="1" u="sng" dirty="0"/>
              <a:t>:</a:t>
            </a:r>
            <a:r>
              <a:rPr lang="ru-RU" dirty="0"/>
              <a:t/>
            </a:r>
            <a:br>
              <a:rPr lang="ru-RU" dirty="0"/>
            </a:br>
            <a:r>
              <a:rPr lang="ru-RU" sz="2400" dirty="0"/>
              <a:t>изучить «необычные» музыкальные инструменты, создать свой собственный музыкальный </a:t>
            </a:r>
            <a:r>
              <a:rPr lang="ru-RU" sz="2400" dirty="0" smtClean="0"/>
              <a:t>инструмент.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07975" y="2784453"/>
            <a:ext cx="19081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u="sng" dirty="0"/>
              <a:t>Задачи: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94518" y="3476138"/>
            <a:ext cx="779390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  открыть </a:t>
            </a:r>
            <a:r>
              <a:rPr lang="ru-RU" sz="2400" dirty="0"/>
              <a:t>мир звуков природы;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разобраться </a:t>
            </a:r>
            <a:r>
              <a:rPr lang="ru-RU" sz="2400" dirty="0"/>
              <a:t>в классификации музыкальных инструментов;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изучить </a:t>
            </a:r>
            <a:r>
              <a:rPr lang="ru-RU" sz="2400" dirty="0"/>
              <a:t>«необычные» музыкальные инструменты;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исследовать </a:t>
            </a:r>
            <a:r>
              <a:rPr lang="ru-RU" sz="2400" dirty="0"/>
              <a:t>влияние «музыки природы» на человека;                                    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создать </a:t>
            </a:r>
            <a:r>
              <a:rPr lang="ru-RU" sz="2400" dirty="0"/>
              <a:t>свой музыкальный инструмент, сочинить и исполнить музыкальную композицию на нем;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заинтересовать </a:t>
            </a:r>
            <a:r>
              <a:rPr lang="ru-RU" sz="2400" dirty="0"/>
              <a:t>одноклассников «необычными» музыкальными </a:t>
            </a:r>
            <a:r>
              <a:rPr lang="ru-RU" sz="2400" dirty="0" smtClean="0"/>
              <a:t>инструментами.</a:t>
            </a:r>
            <a:endParaRPr lang="ru-RU" sz="2400" dirty="0"/>
          </a:p>
        </p:txBody>
      </p:sp>
      <p:sp>
        <p:nvSpPr>
          <p:cNvPr id="12" name="Овал 11"/>
          <p:cNvSpPr/>
          <p:nvPr/>
        </p:nvSpPr>
        <p:spPr>
          <a:xfrm>
            <a:off x="478313" y="3603197"/>
            <a:ext cx="232410" cy="232410"/>
          </a:xfrm>
          <a:prstGeom prst="ellipse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11250264"/>
              <a:satOff val="-16880"/>
              <a:lumOff val="-2745"/>
              <a:alphaOff val="0"/>
            </a:schemeClr>
          </a:fillRef>
          <a:effectRef idx="2">
            <a:schemeClr val="accent3">
              <a:hueOff val="11250264"/>
              <a:satOff val="-16880"/>
              <a:lumOff val="-2745"/>
              <a:alphaOff val="0"/>
            </a:schemeClr>
          </a:effectRef>
          <a:fontRef idx="minor">
            <a:schemeClr val="lt1"/>
          </a:fontRef>
        </p:style>
      </p:sp>
      <p:sp>
        <p:nvSpPr>
          <p:cNvPr id="13" name="Овал 12"/>
          <p:cNvSpPr/>
          <p:nvPr/>
        </p:nvSpPr>
        <p:spPr>
          <a:xfrm>
            <a:off x="478312" y="4005064"/>
            <a:ext cx="214473" cy="144016"/>
          </a:xfrm>
          <a:prstGeom prst="ellipse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7500176"/>
              <a:satOff val="-11253"/>
              <a:lumOff val="-1830"/>
              <a:alphaOff val="0"/>
            </a:schemeClr>
          </a:fillRef>
          <a:effectRef idx="2">
            <a:schemeClr val="accent3">
              <a:hueOff val="7500176"/>
              <a:satOff val="-11253"/>
              <a:lumOff val="-1830"/>
              <a:alphaOff val="0"/>
            </a:schemeClr>
          </a:effectRef>
          <a:fontRef idx="minor">
            <a:schemeClr val="lt1"/>
          </a:fontRef>
        </p:style>
      </p:sp>
      <p:sp>
        <p:nvSpPr>
          <p:cNvPr id="14" name="Овал 13"/>
          <p:cNvSpPr/>
          <p:nvPr/>
        </p:nvSpPr>
        <p:spPr>
          <a:xfrm>
            <a:off x="460375" y="4793859"/>
            <a:ext cx="223121" cy="137244"/>
          </a:xfrm>
          <a:prstGeom prst="ellipse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7500176"/>
              <a:satOff val="-11253"/>
              <a:lumOff val="-1830"/>
              <a:alphaOff val="0"/>
            </a:schemeClr>
          </a:fillRef>
          <a:effectRef idx="2">
            <a:schemeClr val="accent3">
              <a:hueOff val="7500176"/>
              <a:satOff val="-11253"/>
              <a:lumOff val="-1830"/>
              <a:alphaOff val="0"/>
            </a:schemeClr>
          </a:effectRef>
          <a:fontRef idx="minor">
            <a:schemeClr val="lt1"/>
          </a:fontRef>
        </p:style>
      </p:sp>
      <p:sp>
        <p:nvSpPr>
          <p:cNvPr id="15" name="Овал 14"/>
          <p:cNvSpPr/>
          <p:nvPr/>
        </p:nvSpPr>
        <p:spPr>
          <a:xfrm>
            <a:off x="478313" y="5830358"/>
            <a:ext cx="214472" cy="216024"/>
          </a:xfrm>
          <a:prstGeom prst="ellipse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7500176"/>
              <a:satOff val="-11253"/>
              <a:lumOff val="-1830"/>
              <a:alphaOff val="0"/>
            </a:schemeClr>
          </a:fillRef>
          <a:effectRef idx="2">
            <a:schemeClr val="accent3">
              <a:hueOff val="7500176"/>
              <a:satOff val="-11253"/>
              <a:lumOff val="-1830"/>
              <a:alphaOff val="0"/>
            </a:schemeClr>
          </a:effectRef>
          <a:fontRef idx="minor">
            <a:schemeClr val="lt1"/>
          </a:fontRef>
        </p:style>
      </p:sp>
      <p:sp>
        <p:nvSpPr>
          <p:cNvPr id="16" name="Овал 15"/>
          <p:cNvSpPr/>
          <p:nvPr/>
        </p:nvSpPr>
        <p:spPr>
          <a:xfrm>
            <a:off x="460375" y="4383772"/>
            <a:ext cx="232410" cy="232410"/>
          </a:xfrm>
          <a:prstGeom prst="ellipse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11250264"/>
              <a:satOff val="-16880"/>
              <a:lumOff val="-2745"/>
              <a:alphaOff val="0"/>
            </a:schemeClr>
          </a:fillRef>
          <a:effectRef idx="2">
            <a:schemeClr val="accent3">
              <a:hueOff val="11250264"/>
              <a:satOff val="-16880"/>
              <a:lumOff val="-2745"/>
              <a:alphaOff val="0"/>
            </a:schemeClr>
          </a:effectRef>
          <a:fontRef idx="minor">
            <a:schemeClr val="lt1"/>
          </a:fontRef>
        </p:style>
      </p:sp>
      <p:sp>
        <p:nvSpPr>
          <p:cNvPr id="17" name="Овал 16"/>
          <p:cNvSpPr/>
          <p:nvPr/>
        </p:nvSpPr>
        <p:spPr>
          <a:xfrm>
            <a:off x="460375" y="5085184"/>
            <a:ext cx="232410" cy="232410"/>
          </a:xfrm>
          <a:prstGeom prst="ellipse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11250264"/>
              <a:satOff val="-16880"/>
              <a:lumOff val="-2745"/>
              <a:alphaOff val="0"/>
            </a:schemeClr>
          </a:fillRef>
          <a:effectRef idx="2">
            <a:schemeClr val="accent3">
              <a:hueOff val="11250264"/>
              <a:satOff val="-16880"/>
              <a:lumOff val="-2745"/>
              <a:alphaOff val="0"/>
            </a:schemeClr>
          </a:effectRef>
          <a:fontRef idx="minor">
            <a:schemeClr val="lt1"/>
          </a:fontRef>
        </p:style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 trans="26000" intensity="7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 descr="http://kinofilms.tv/images/films/40/39845/pict/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0125" y="2590953"/>
            <a:ext cx="2952328" cy="18921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2" name="TextBox 1"/>
          <p:cNvSpPr txBox="1"/>
          <p:nvPr/>
        </p:nvSpPr>
        <p:spPr>
          <a:xfrm>
            <a:off x="2655047" y="47181"/>
            <a:ext cx="43268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Волшебная страна – Музыка. </a:t>
            </a:r>
            <a:endParaRPr lang="ru-RU" sz="2800" b="1" dirty="0"/>
          </a:p>
        </p:txBody>
      </p:sp>
      <p:pic>
        <p:nvPicPr>
          <p:cNvPr id="1026" name="Picture 2" descr="http://photoiskusstvo.info/wp-content/uploads/sites/11/2015/08/2-peter-truskinger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763" y="4668110"/>
            <a:ext cx="2712361" cy="18082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g-fotki.yandex.ru/get/53/58085206.a/0_965a1_28d12e3a_XXX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800708"/>
            <a:ext cx="2664296" cy="16201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tneu.edu.ua/uploads/posts/2012-06/1340692457_1334792123_1233431986more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43" y="692696"/>
            <a:ext cx="2829582" cy="1728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Картинки по запросу пение птиц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665485"/>
            <a:ext cx="2688119" cy="18108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pic4you.ru/allimage/y2011/08-08/12216/1101301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781" y="1127467"/>
            <a:ext cx="1208327" cy="966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img-fotki.yandex.ru/get/5503/svetlera.85/0_52087_50f1e581_XXXL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917433"/>
            <a:ext cx="1277201" cy="63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hordsh52.muzkult.ru/img/upload/2340/image_image_761361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712" y="720709"/>
            <a:ext cx="1717971" cy="1850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static1.squarespace.com/static/514e602be4b023ca28fdb955/52c5fd0de4b0fbf19ff91265/52d9be9ee4b0ce2763464f1a/1390001824400/2014-KSF-Splash-300x300-300dpi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954" y="4803724"/>
            <a:ext cx="452083" cy="479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://publicdomainvectors.org/photos/cyberscooty-music-notes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6811" y="4665485"/>
            <a:ext cx="792088" cy="391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07763" y="2590953"/>
            <a:ext cx="21804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Звуки морского прибоя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737450" y="2590953"/>
            <a:ext cx="1624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Шелест деревьев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743873" y="6487570"/>
            <a:ext cx="15295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Раскаты грома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6873430" y="6488668"/>
            <a:ext cx="12218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Пение птиц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423719" y="4668110"/>
            <a:ext cx="21451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Страна музыкальных </a:t>
            </a:r>
          </a:p>
          <a:p>
            <a:pPr algn="ctr"/>
            <a:r>
              <a:rPr lang="ru-RU" dirty="0" smtClean="0"/>
              <a:t>инструментов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2883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 trans="26000" intensity="7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xn----7sbab5aqcbiddtdj1e1g.xn--p1ai/image/music_tools/all_music_t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700808"/>
            <a:ext cx="2543409" cy="25434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67812" y="333838"/>
            <a:ext cx="40254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err="1" smtClean="0"/>
              <a:t>Инструментоведение</a:t>
            </a:r>
            <a:r>
              <a:rPr lang="ru-RU" sz="3600" b="1" dirty="0" smtClean="0"/>
              <a:t> </a:t>
            </a:r>
            <a:endParaRPr lang="ru-RU" sz="3600" b="1" dirty="0"/>
          </a:p>
        </p:txBody>
      </p:sp>
      <p:sp>
        <p:nvSpPr>
          <p:cNvPr id="4" name="Прямоугольник 3"/>
          <p:cNvSpPr/>
          <p:nvPr/>
        </p:nvSpPr>
        <p:spPr>
          <a:xfrm rot="19474028">
            <a:off x="5662651" y="979376"/>
            <a:ext cx="35399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струнные  щипковые и смычковые</a:t>
            </a:r>
            <a:r>
              <a:rPr lang="ru-RU" dirty="0"/>
              <a:t>: арфа, гусли, гитара, скрипка</a:t>
            </a:r>
            <a:r>
              <a:rPr lang="ru-RU" dirty="0" smtClean="0"/>
              <a:t>,…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301297" y="2780928"/>
            <a:ext cx="25911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духовые деревянные и медные:</a:t>
            </a:r>
            <a:r>
              <a:rPr lang="ru-RU" dirty="0"/>
              <a:t> флейта, </a:t>
            </a:r>
            <a:r>
              <a:rPr lang="ru-RU" dirty="0" smtClean="0"/>
              <a:t>гобой, </a:t>
            </a:r>
            <a:r>
              <a:rPr lang="ru-RU" dirty="0"/>
              <a:t>саксофон, тромбон</a:t>
            </a:r>
          </a:p>
        </p:txBody>
      </p:sp>
      <p:sp>
        <p:nvSpPr>
          <p:cNvPr id="10" name="Прямоугольник 9"/>
          <p:cNvSpPr/>
          <p:nvPr/>
        </p:nvSpPr>
        <p:spPr>
          <a:xfrm rot="2439897">
            <a:off x="5535186" y="5036359"/>
            <a:ext cx="37583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язычковые гармоники</a:t>
            </a:r>
            <a:r>
              <a:rPr lang="ru-RU" dirty="0"/>
              <a:t>: баян, аккордеон, гармоника</a:t>
            </a:r>
          </a:p>
        </p:txBody>
      </p:sp>
      <p:sp>
        <p:nvSpPr>
          <p:cNvPr id="11" name="Прямоугольник 10"/>
          <p:cNvSpPr/>
          <p:nvPr/>
        </p:nvSpPr>
        <p:spPr>
          <a:xfrm rot="19191019">
            <a:off x="49790" y="4749500"/>
            <a:ext cx="4111366" cy="6534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ударные: </a:t>
            </a:r>
            <a:r>
              <a:rPr lang="ru-RU" dirty="0"/>
              <a:t>литавры, всевозможные барабаны, бубен, ксилофон, кастаньеты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79512" y="3057927"/>
            <a:ext cx="32833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клавишные:</a:t>
            </a:r>
            <a:r>
              <a:rPr lang="ru-RU" dirty="0"/>
              <a:t> клавесин, фортепиано, рояль</a:t>
            </a:r>
          </a:p>
        </p:txBody>
      </p:sp>
      <p:sp>
        <p:nvSpPr>
          <p:cNvPr id="13" name="Прямоугольник 12"/>
          <p:cNvSpPr/>
          <p:nvPr/>
        </p:nvSpPr>
        <p:spPr>
          <a:xfrm rot="2260148">
            <a:off x="2767" y="1377642"/>
            <a:ext cx="42054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электронные, электромеханические</a:t>
            </a:r>
            <a:r>
              <a:rPr lang="ru-RU" dirty="0"/>
              <a:t>: синтезатор, электрогитара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067823" y="4739373"/>
            <a:ext cx="3025441" cy="163449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relaxedInse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b="1" dirty="0"/>
              <a:t>необычные и </a:t>
            </a:r>
            <a:r>
              <a:rPr lang="ru-RU" b="1" dirty="0" smtClean="0"/>
              <a:t>редкие: </a:t>
            </a:r>
            <a:r>
              <a:rPr lang="ru-RU" dirty="0" smtClean="0"/>
              <a:t>морской </a:t>
            </a:r>
            <a:r>
              <a:rPr lang="ru-RU" dirty="0"/>
              <a:t>орган, Эолова арфа</a:t>
            </a:r>
            <a:r>
              <a:rPr lang="ru-RU" dirty="0" smtClean="0"/>
              <a:t>, </a:t>
            </a:r>
            <a:r>
              <a:rPr lang="ru-RU" dirty="0"/>
              <a:t>стеклянная гармоника</a:t>
            </a:r>
            <a:r>
              <a:rPr lang="ru-RU" dirty="0" smtClean="0"/>
              <a:t> </a:t>
            </a:r>
            <a:r>
              <a:rPr lang="ru-RU" dirty="0" err="1" smtClean="0"/>
              <a:t>суйкинкуцу</a:t>
            </a:r>
            <a:r>
              <a:rPr lang="ru-RU" dirty="0"/>
              <a:t>, лазерная арфа и т.д.</a:t>
            </a:r>
          </a:p>
        </p:txBody>
      </p:sp>
      <p:pic>
        <p:nvPicPr>
          <p:cNvPr id="2054" name="Picture 6" descr="http://www.coikonkurs.ru/images/%D0%9F%D1%80_%D0%BF%D1%80%D0%B0%D0%B2%D0%B8%D0%BB%D0%B0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195" y="5561120"/>
            <a:ext cx="1235322" cy="112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http://www.coikonkurs.ru/images/%D0%9F%D1%80_%D0%BF%D1%80%D0%B0%D0%B2%D0%B8%D0%BB%D0%B0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7322" y="5527909"/>
            <a:ext cx="1235322" cy="1123500"/>
          </a:xfrm>
          <a:prstGeom prst="rect">
            <a:avLst/>
          </a:prstGeom>
          <a:noFill/>
          <a:scene3d>
            <a:camera prst="orthographicFront">
              <a:rot lat="0" lon="990000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8263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Diffused trans="15000" intensity="7"/>
                    </a14:imgEffect>
                    <a14:imgEffect>
                      <a14:sharpenSoften amount="-18000"/>
                    </a14:imgEffect>
                    <a14:imgEffect>
                      <a14:colorTemperature colorTemp="4500"/>
                    </a14:imgEffect>
                    <a14:imgEffect>
                      <a14:saturation sat="4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205418"/>
            <a:ext cx="4176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Морской орган.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2050" name="Picture 2" descr="http://www.gulliverpress.com/wp-content/uploads/2015/05/sea-organ.jpg"/>
          <p:cNvPicPr>
            <a:picLocks noChangeAspect="1" noChangeArrowheads="1"/>
          </p:cNvPicPr>
          <p:nvPr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5351" y="528584"/>
            <a:ext cx="3357852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http://img1.liveinternet.ru/images/attach/c/11/116/485/116485989_3427777_02.jpg"/>
          <p:cNvPicPr>
            <a:picLocks noChangeAspect="1" noChangeArrowheads="1"/>
          </p:cNvPicPr>
          <p:nvPr/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804" y="3140968"/>
            <a:ext cx="4048871" cy="1440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94309" y="4797152"/>
            <a:ext cx="3611758" cy="29700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</a:pPr>
            <a:r>
              <a:rPr lang="ru-RU" altLang="ru-RU" dirty="0">
                <a:latin typeface="Times New Roman" pitchFamily="18" charset="0"/>
                <a:cs typeface="Arial" pitchFamily="34" charset="0"/>
              </a:rPr>
              <a:t>1 – входное отверстие для воздуха</a:t>
            </a:r>
            <a:r>
              <a:rPr lang="ru-RU" altLang="ru-RU" dirty="0" smtClean="0">
                <a:latin typeface="Times New Roman" pitchFamily="18" charset="0"/>
                <a:cs typeface="Arial" pitchFamily="34" charset="0"/>
              </a:rPr>
              <a:t>,</a:t>
            </a:r>
          </a:p>
          <a:p>
            <a:pPr fontAlgn="base">
              <a:spcBef>
                <a:spcPct val="0"/>
              </a:spcBef>
            </a:pPr>
            <a:r>
              <a:rPr lang="ru-RU" altLang="ru-RU" dirty="0" smtClean="0">
                <a:latin typeface="Times New Roman" pitchFamily="18" charset="0"/>
                <a:cs typeface="Arial" pitchFamily="34" charset="0"/>
              </a:rPr>
              <a:t>2 </a:t>
            </a:r>
            <a:r>
              <a:rPr lang="ru-RU" altLang="ru-RU" dirty="0">
                <a:latin typeface="Times New Roman" pitchFamily="18" charset="0"/>
                <a:cs typeface="Arial" pitchFamily="34" charset="0"/>
              </a:rPr>
              <a:t>– выходное отверстие со звуком</a:t>
            </a:r>
            <a:r>
              <a:rPr lang="ru-RU" altLang="ru-RU" dirty="0" smtClean="0">
                <a:latin typeface="Times New Roman" pitchFamily="18" charset="0"/>
                <a:cs typeface="Arial" pitchFamily="34" charset="0"/>
              </a:rPr>
              <a:t>,</a:t>
            </a:r>
          </a:p>
          <a:p>
            <a:pPr lvl="0" fontAlgn="base">
              <a:spcBef>
                <a:spcPct val="0"/>
              </a:spcBef>
            </a:pPr>
            <a:r>
              <a:rPr lang="ru-RU" altLang="ru-RU" dirty="0">
                <a:latin typeface="Times New Roman" pitchFamily="18" charset="0"/>
                <a:cs typeface="Arial" pitchFamily="34" charset="0"/>
              </a:rPr>
              <a:t>3 – резонирующая полость</a:t>
            </a:r>
            <a:r>
              <a:rPr lang="ru-RU" altLang="ru-RU" dirty="0" smtClean="0">
                <a:latin typeface="Times New Roman" pitchFamily="18" charset="0"/>
                <a:cs typeface="Arial" pitchFamily="34" charset="0"/>
              </a:rPr>
              <a:t>,</a:t>
            </a:r>
          </a:p>
          <a:p>
            <a:pPr fontAlgn="base">
              <a:spcBef>
                <a:spcPct val="0"/>
              </a:spcBef>
            </a:pPr>
            <a:r>
              <a:rPr lang="ru-RU" altLang="ru-RU" dirty="0">
                <a:latin typeface="Times New Roman" pitchFamily="18" charset="0"/>
                <a:cs typeface="Arial" pitchFamily="34" charset="0"/>
              </a:rPr>
              <a:t>4 – море Адриатическое, </a:t>
            </a:r>
          </a:p>
          <a:p>
            <a:pPr fontAlgn="base">
              <a:spcBef>
                <a:spcPct val="0"/>
              </a:spcBef>
            </a:pPr>
            <a:r>
              <a:rPr lang="ru-RU" altLang="ru-RU" dirty="0" smtClean="0">
                <a:latin typeface="Times New Roman" pitchFamily="18" charset="0"/>
                <a:cs typeface="Arial" pitchFamily="34" charset="0"/>
              </a:rPr>
              <a:t>(</a:t>
            </a:r>
            <a:r>
              <a:rPr lang="ru-RU" altLang="ru-RU" dirty="0">
                <a:latin typeface="Times New Roman" pitchFamily="18" charset="0"/>
                <a:cs typeface="Arial" pitchFamily="34" charset="0"/>
              </a:rPr>
              <a:t>иллюстрация </a:t>
            </a:r>
            <a:r>
              <a:rPr lang="ru-RU" altLang="ru-RU" dirty="0" err="1">
                <a:latin typeface="Times New Roman" pitchFamily="18" charset="0"/>
                <a:cs typeface="Arial" pitchFamily="34" charset="0"/>
              </a:rPr>
              <a:t>Nikola</a:t>
            </a:r>
            <a:r>
              <a:rPr lang="ru-RU" altLang="ru-RU" dirty="0">
                <a:latin typeface="Times New Roman" pitchFamily="18" charset="0"/>
                <a:cs typeface="Arial" pitchFamily="34" charset="0"/>
              </a:rPr>
              <a:t> </a:t>
            </a:r>
            <a:r>
              <a:rPr lang="ru-RU" altLang="ru-RU" dirty="0" err="1">
                <a:latin typeface="Times New Roman" pitchFamily="18" charset="0"/>
                <a:cs typeface="Arial" pitchFamily="34" charset="0"/>
              </a:rPr>
              <a:t>Bašić</a:t>
            </a:r>
            <a:r>
              <a:rPr lang="ru-RU" altLang="ru-RU" dirty="0">
                <a:latin typeface="Times New Roman" pitchFamily="18" charset="0"/>
                <a:cs typeface="Arial" pitchFamily="34" charset="0"/>
              </a:rPr>
              <a:t>)</a:t>
            </a:r>
            <a:endParaRPr lang="ru-RU" altLang="ru-RU" dirty="0">
              <a:latin typeface="Arial" pitchFamily="34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ts val="1000"/>
              </a:spcAft>
            </a:pPr>
            <a:r>
              <a:rPr lang="ru-RU" altLang="ru-RU" dirty="0" smtClean="0">
                <a:latin typeface="Times New Roman" pitchFamily="18" charset="0"/>
                <a:cs typeface="Arial" pitchFamily="34" charset="0"/>
              </a:rPr>
              <a:t> </a:t>
            </a:r>
            <a:endParaRPr lang="ru-RU" altLang="ru-RU" dirty="0">
              <a:latin typeface="Times New Roman" pitchFamily="18" charset="0"/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ts val="1000"/>
              </a:spcAft>
            </a:pPr>
            <a:r>
              <a:rPr lang="ru-RU" altLang="ru-RU" dirty="0" smtClean="0">
                <a:latin typeface="Times New Roman" pitchFamily="18" charset="0"/>
                <a:cs typeface="Arial" pitchFamily="34" charset="0"/>
              </a:rPr>
              <a:t> </a:t>
            </a:r>
            <a:endParaRPr lang="ru-RU" altLang="ru-RU" dirty="0">
              <a:latin typeface="Times New Roman" pitchFamily="18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ts val="1000"/>
              </a:spcAft>
            </a:pPr>
            <a:endParaRPr lang="ru-RU" altLang="ru-RU" dirty="0" smtClean="0">
              <a:latin typeface="Times New Roman" pitchFamily="18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ts val="1000"/>
              </a:spcAft>
            </a:pPr>
            <a:endParaRPr lang="ru-RU" altLang="ru-RU" dirty="0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96865" y="3140968"/>
            <a:ext cx="417633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Орган настроен так, что каждая из его труб издает звук определенного тона. Таким образом,  создаются бесчисленные музыкальные комбинации, автором которых являются воздух и морская вода. Чем волна сильнее, тем звук громче, и наоборот. </a:t>
            </a:r>
          </a:p>
        </p:txBody>
      </p:sp>
      <p:pic>
        <p:nvPicPr>
          <p:cNvPr id="3" name="sea_organ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6058.4432" end="18130.5024"/>
                  <p14:fade in="250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028384" y="5877272"/>
            <a:ext cx="609600" cy="6096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689" y="851749"/>
            <a:ext cx="3397308" cy="19696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56662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7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 trans="26000" intensity="7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36096" y="332655"/>
            <a:ext cx="32403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chemeClr val="accent3">
                    <a:lumMod val="50000"/>
                  </a:schemeClr>
                </a:solidFill>
              </a:rPr>
              <a:t>Эолова арфа</a:t>
            </a:r>
          </a:p>
        </p:txBody>
      </p:sp>
      <p:pic>
        <p:nvPicPr>
          <p:cNvPr id="4098" name="Picture 2" descr="http://www.etovidel.net/appended_files/big/4ee73f434b1c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6276" y="1196752"/>
            <a:ext cx="1820500" cy="31208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4" name="Прямоугольник 3"/>
          <p:cNvSpPr/>
          <p:nvPr/>
        </p:nvSpPr>
        <p:spPr>
          <a:xfrm>
            <a:off x="3275856" y="3861048"/>
            <a:ext cx="293117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При </a:t>
            </a:r>
            <a:r>
              <a:rPr lang="ru-RU" sz="2000" dirty="0"/>
              <a:t>слабом дуновении ветра звучание эоловой арфы лёгкое и нежное, при порывах — резкое и громкое. </a:t>
            </a:r>
          </a:p>
        </p:txBody>
      </p:sp>
      <p:pic>
        <p:nvPicPr>
          <p:cNvPr id="4101" name="Picture 5" descr="Работающая копия двенадцатиструнной эоловой арфы XVII век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64796">
            <a:off x="210945" y="3551088"/>
            <a:ext cx="3029717" cy="307585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http://cs412226.vk.me/v412226615/ad3e/wnKCFgz77Ro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1076"/>
            <a:ext cx="2345650" cy="23042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5" name="Прямоугольник 4"/>
          <p:cNvSpPr/>
          <p:nvPr/>
        </p:nvSpPr>
        <p:spPr>
          <a:xfrm>
            <a:off x="2987824" y="1196752"/>
            <a:ext cx="384703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Струнный музыкальный инструмент, на котором играет ветер. </a:t>
            </a:r>
            <a:r>
              <a:rPr lang="ru-RU" dirty="0" smtClean="0"/>
              <a:t>Состоит из </a:t>
            </a:r>
            <a:r>
              <a:rPr lang="ru-RU" dirty="0"/>
              <a:t>резонатора — узкого деревянного ящика с отверстием, внутри которого натянуты </a:t>
            </a:r>
            <a:r>
              <a:rPr lang="ru-RU" dirty="0" smtClean="0"/>
              <a:t>струны. Эоловой </a:t>
            </a:r>
            <a:r>
              <a:rPr lang="ru-RU" dirty="0"/>
              <a:t>же её называют в честь Эола, древнеэллинского мифического персонажа-полубога, владевшего кожаным мешком с ветрами.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933229" y="4491990"/>
            <a:ext cx="2066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Беседка в Пятигорске</a:t>
            </a:r>
          </a:p>
        </p:txBody>
      </p:sp>
    </p:spTree>
    <p:extLst>
      <p:ext uri="{BB962C8B-B14F-4D97-AF65-F5344CB8AC3E}">
        <p14:creationId xmlns:p14="http://schemas.microsoft.com/office/powerpoint/2010/main" val="139025312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 trans="26000" intensity="7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 descr="Vliyanie-muzyiki-na-psihiku-chelovek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766891"/>
            <a:ext cx="3151212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 descr="http://k-chemu-snitsja.ru/wp-content/uploads/2014/03/k-chemu-snitsya-krasivoe-mor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387" y="863918"/>
            <a:ext cx="3951516" cy="19890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http://s2.pic4you.ru/allimage/y2013/08-27/12216/3754549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007934"/>
            <a:ext cx="2210756" cy="1628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076057" y="238493"/>
            <a:ext cx="37816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Природа -  художник звуков, цвета, формы, материалов.</a:t>
            </a:r>
            <a:endParaRPr lang="ru-RU" sz="2400" b="1" dirty="0"/>
          </a:p>
        </p:txBody>
      </p:sp>
      <p:pic>
        <p:nvPicPr>
          <p:cNvPr id="7177" name="Picture 9" descr="http://kloppex.ru/func.php?func=dl&amp;file=devushka_vetki_listya_pole_osen_veter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388" y="3953011"/>
            <a:ext cx="3951516" cy="21923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9" name="Picture 11" descr="https://img-fotki.yandex.ru/get/15485/200418627.63/0_11a2fc_9b6dce5f_orig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386" y="4149080"/>
            <a:ext cx="2869889" cy="1045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11560" y="3027031"/>
            <a:ext cx="34483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Музыка моря </a:t>
            </a:r>
            <a:r>
              <a:rPr lang="en-US" dirty="0" smtClean="0"/>
              <a:t>             </a:t>
            </a:r>
            <a:r>
              <a:rPr lang="ru-RU" dirty="0" smtClean="0"/>
              <a:t>Морской Орган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762191" y="6355039"/>
            <a:ext cx="3332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Музыка ветра</a:t>
            </a:r>
            <a:r>
              <a:rPr lang="en-US" dirty="0" smtClean="0"/>
              <a:t>  </a:t>
            </a:r>
            <a:r>
              <a:rPr lang="ru-RU" dirty="0" smtClean="0"/>
              <a:t>  </a:t>
            </a:r>
            <a:r>
              <a:rPr lang="en-US" dirty="0" smtClean="0"/>
              <a:t>          </a:t>
            </a:r>
            <a:r>
              <a:rPr lang="ru-RU" dirty="0" smtClean="0"/>
              <a:t> Эолова Арфа</a:t>
            </a:r>
            <a:endParaRPr lang="ru-RU" dirty="0"/>
          </a:p>
        </p:txBody>
      </p:sp>
      <p:sp>
        <p:nvSpPr>
          <p:cNvPr id="11" name="Стрелка вправо 10"/>
          <p:cNvSpPr/>
          <p:nvPr/>
        </p:nvSpPr>
        <p:spPr>
          <a:xfrm>
            <a:off x="2051720" y="3211697"/>
            <a:ext cx="504056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2255566" y="6493986"/>
            <a:ext cx="506647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648207" y="4548023"/>
            <a:ext cx="42094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Морская раковина, рог, камень, деревянные палки – первые музыкальные инструменты </a:t>
            </a:r>
          </a:p>
        </p:txBody>
      </p:sp>
    </p:spTree>
    <p:extLst>
      <p:ext uri="{BB962C8B-B14F-4D97-AF65-F5344CB8AC3E}">
        <p14:creationId xmlns:p14="http://schemas.microsoft.com/office/powerpoint/2010/main" val="986311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Diffused trans="9000" intensity="7"/>
                    </a14:imgEffect>
                    <a14:imgEffect>
                      <a14:sharpenSoften amount="-1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82278" y="79240"/>
            <a:ext cx="65527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Создание собственного музыкального инструмента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0116" y="581668"/>
            <a:ext cx="2642579" cy="19882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748" y="596732"/>
            <a:ext cx="2723060" cy="19731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2720" y="3217821"/>
            <a:ext cx="1233360" cy="23320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4547" y="3374632"/>
            <a:ext cx="2448272" cy="20221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Box 7"/>
          <p:cNvSpPr txBox="1"/>
          <p:nvPr/>
        </p:nvSpPr>
        <p:spPr>
          <a:xfrm>
            <a:off x="323489" y="2662202"/>
            <a:ext cx="2241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1. Выбираю заготовки. 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006080" y="2569869"/>
            <a:ext cx="31500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2.</a:t>
            </a:r>
            <a:r>
              <a:rPr lang="ru-RU" dirty="0"/>
              <a:t> Инструменты </a:t>
            </a:r>
            <a:r>
              <a:rPr lang="ru-RU" dirty="0" smtClean="0"/>
              <a:t> </a:t>
            </a:r>
            <a:r>
              <a:rPr lang="ru-RU" dirty="0"/>
              <a:t>для </a:t>
            </a:r>
            <a:endParaRPr lang="ru-RU" dirty="0" smtClean="0"/>
          </a:p>
          <a:p>
            <a:r>
              <a:rPr lang="ru-RU" dirty="0" smtClean="0"/>
              <a:t>изготовления</a:t>
            </a:r>
            <a:r>
              <a:rPr lang="ru-RU" dirty="0"/>
              <a:t>: дрель, нож, сверло. 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142454" y="2636912"/>
            <a:ext cx="29417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3. </a:t>
            </a:r>
            <a:r>
              <a:rPr lang="ru-RU" dirty="0" smtClean="0"/>
              <a:t>Измеряем и отрезаем от </a:t>
            </a:r>
            <a:r>
              <a:rPr lang="ru-RU" dirty="0"/>
              <a:t>моркови </a:t>
            </a:r>
            <a:r>
              <a:rPr lang="ru-RU" dirty="0" smtClean="0"/>
              <a:t>кончик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399550" y="5657671"/>
            <a:ext cx="27769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5</a:t>
            </a:r>
            <a:r>
              <a:rPr lang="ru-RU" dirty="0" smtClean="0"/>
              <a:t>. Делаем надрез и заглушку, с помощью сверла  делаем отверстия для регулирования тона звука.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57293" y="5674166"/>
            <a:ext cx="31683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4. С </a:t>
            </a:r>
            <a:r>
              <a:rPr lang="ru-RU" dirty="0"/>
              <a:t>помощью дрели  высверливаем  в моркови продольное отверстие. 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293" y="3217822"/>
            <a:ext cx="1538505" cy="23357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IMG_0266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>
                  <p14:fade in="250" out="500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283571" y="3651719"/>
            <a:ext cx="2616148" cy="1416422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6275008" y="5674164"/>
            <a:ext cx="27769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6</a:t>
            </a:r>
            <a:r>
              <a:rPr lang="ru-RU" dirty="0" smtClean="0"/>
              <a:t>. </a:t>
            </a:r>
            <a:r>
              <a:rPr lang="ru-RU" dirty="0" err="1" smtClean="0"/>
              <a:t>Морквадудка</a:t>
            </a:r>
            <a:r>
              <a:rPr lang="ru-RU" dirty="0" smtClean="0"/>
              <a:t> готова! </a:t>
            </a:r>
          </a:p>
          <a:p>
            <a:pPr algn="ctr"/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3025" y="630255"/>
            <a:ext cx="2048437" cy="19396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468849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33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P102600252_templat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приятная">
      <a:majorFont>
        <a:latin typeface="Monotype Corsiva"/>
        <a:ea typeface=""/>
        <a:cs typeface=""/>
      </a:majorFont>
      <a:minorFont>
        <a:latin typeface="Monotype Corsiv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FFDC2E69-546E-48B9-A331-CEB5CC10D14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TP102600252_template</Template>
  <TotalTime>18097</TotalTime>
  <Words>653</Words>
  <Application>Microsoft Office PowerPoint</Application>
  <PresentationFormat>Экран (4:3)</PresentationFormat>
  <Paragraphs>89</Paragraphs>
  <Slides>14</Slides>
  <Notes>2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TP102600252_template</vt:lpstr>
      <vt:lpstr>Исследовательская работа  «Необычные жители страны Музыки»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Список литературы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Nadezhda</dc:creator>
  <cp:lastModifiedBy>Наталья</cp:lastModifiedBy>
  <cp:revision>97</cp:revision>
  <cp:lastPrinted>2016-01-19T14:33:48Z</cp:lastPrinted>
  <dcterms:created xsi:type="dcterms:W3CDTF">2015-12-19T10:01:24Z</dcterms:created>
  <dcterms:modified xsi:type="dcterms:W3CDTF">2016-02-20T14:24:25Z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TC026002539991</vt:lpwstr>
  </property>
</Properties>
</file>