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303" r:id="rId3"/>
    <p:sldId id="258" r:id="rId4"/>
    <p:sldId id="277" r:id="rId5"/>
    <p:sldId id="305" r:id="rId6"/>
    <p:sldId id="278" r:id="rId7"/>
    <p:sldId id="304" r:id="rId8"/>
    <p:sldId id="306" r:id="rId9"/>
    <p:sldId id="280" r:id="rId10"/>
    <p:sldId id="281" r:id="rId11"/>
    <p:sldId id="282" r:id="rId12"/>
    <p:sldId id="283" r:id="rId13"/>
    <p:sldId id="307" r:id="rId14"/>
    <p:sldId id="275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7F25"/>
    <a:srgbClr val="EAD9B0"/>
    <a:srgbClr val="775E1F"/>
    <a:srgbClr val="CAA036"/>
    <a:srgbClr val="F7EEC1"/>
    <a:srgbClr val="A85400"/>
    <a:srgbClr val="FFAD5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8" autoAdjust="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83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B392A9-923C-4290-B16A-F5D1743755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7400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49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49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49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49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F162C9A-E26D-4010-9B9A-9CD65A970F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2032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029200"/>
            <a:ext cx="6705600" cy="1066800"/>
          </a:xfrm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6000">
                <a:solidFill>
                  <a:schemeClr val="tx2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100" name="Text Box 28"/>
          <p:cNvSpPr txBox="1">
            <a:spLocks noChangeArrowheads="1"/>
          </p:cNvSpPr>
          <p:nvPr/>
        </p:nvSpPr>
        <p:spPr bwMode="gray">
          <a:xfrm>
            <a:off x="7696200" y="152400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Verdana" pitchFamily="34" charset="0"/>
              </a:rPr>
              <a:t>LOGO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2057400" y="6111875"/>
            <a:ext cx="4648200" cy="365125"/>
          </a:xfrm>
          <a:effectLst>
            <a:outerShdw dist="1796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txBody>
          <a:bodyPr/>
          <a:lstStyle>
            <a:lvl1pPr marL="0" indent="0" algn="r">
              <a:buFont typeface="Wingdings" pitchFamily="2" charset="2"/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pic>
        <p:nvPicPr>
          <p:cNvPr id="3174" name="Picture 102" descr="season_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87" t="15094" r="12962" b="45284"/>
          <a:stretch>
            <a:fillRect/>
          </a:stretch>
        </p:blipFill>
        <p:spPr bwMode="gray">
          <a:xfrm>
            <a:off x="914400" y="609600"/>
            <a:ext cx="471488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8" name="Picture 106" descr="season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87" t="15094" r="12962" b="45284"/>
          <a:stretch>
            <a:fillRect/>
          </a:stretch>
        </p:blipFill>
        <p:spPr bwMode="gray">
          <a:xfrm>
            <a:off x="2133600" y="2590800"/>
            <a:ext cx="1146175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9" name="Picture 107" descr="season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87" t="15094" r="12962" b="45284"/>
          <a:stretch>
            <a:fillRect/>
          </a:stretch>
        </p:blipFill>
        <p:spPr bwMode="gray">
          <a:xfrm>
            <a:off x="4953000" y="2438400"/>
            <a:ext cx="869950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80" name="Picture 108" descr="season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87" t="15094" r="12962" b="45284"/>
          <a:stretch>
            <a:fillRect/>
          </a:stretch>
        </p:blipFill>
        <p:spPr bwMode="gray">
          <a:xfrm>
            <a:off x="304800" y="152400"/>
            <a:ext cx="938213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81" name="Picture 109" descr="season_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87" t="15094" r="12962" b="45284"/>
          <a:stretch>
            <a:fillRect/>
          </a:stretch>
        </p:blipFill>
        <p:spPr bwMode="gray">
          <a:xfrm>
            <a:off x="5410200" y="1981200"/>
            <a:ext cx="466725" cy="52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82" name="Picture 110" descr="season_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6166136">
            <a:off x="2370137" y="2963863"/>
            <a:ext cx="150812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83" name="Picture 111" descr="season_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16913090">
            <a:off x="1125538" y="1465262"/>
            <a:ext cx="1055688" cy="117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84" name="Picture 112" descr="season_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87" t="15094" r="12962" b="45284"/>
          <a:stretch>
            <a:fillRect/>
          </a:stretch>
        </p:blipFill>
        <p:spPr bwMode="gray">
          <a:xfrm>
            <a:off x="3352800" y="2133600"/>
            <a:ext cx="466725" cy="52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85" name="Picture 113" descr="season_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87" t="15094" r="12962" b="45284"/>
          <a:stretch>
            <a:fillRect/>
          </a:stretch>
        </p:blipFill>
        <p:spPr bwMode="gray">
          <a:xfrm>
            <a:off x="3200400" y="2057400"/>
            <a:ext cx="2032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87" name="Rectangle 115"/>
          <p:cNvSpPr>
            <a:spLocks noGrp="1" noChangeArrowheads="1"/>
          </p:cNvSpPr>
          <p:nvPr>
            <p:ph type="dt" sz="quarter" idx="2"/>
          </p:nvPr>
        </p:nvSpPr>
        <p:spPr bwMode="gray">
          <a:xfrm>
            <a:off x="457200" y="6245225"/>
            <a:ext cx="2133600" cy="47625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188" name="Rectangle 116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</p:spPr>
        <p:txBody>
          <a:bodyPr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3189" name="Rectangle 117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</p:spPr>
        <p:txBody>
          <a:bodyPr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9CF94D15-C766-4E6B-BE7A-4DAE02F3626F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3194" name="Picture 122" descr="0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546194">
            <a:off x="7245350" y="4913313"/>
            <a:ext cx="1284288" cy="68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95" name="Picture 123" descr="0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546194">
            <a:off x="8164513" y="4841875"/>
            <a:ext cx="823912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98" name="Picture 126" descr="0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702076">
            <a:off x="5334000" y="4343400"/>
            <a:ext cx="990600" cy="80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97" name="Picture 125" descr="0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702076">
            <a:off x="6046788" y="3609975"/>
            <a:ext cx="1725612" cy="140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24A98-87E7-4058-BDAF-C1ED90D3245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498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2250" y="381000"/>
            <a:ext cx="2038350" cy="5943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5962650" cy="5943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7B6607-4797-47B4-B793-193F0B90CC0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863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61722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85800" y="1295400"/>
            <a:ext cx="7924800" cy="5029200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28600" y="6537325"/>
            <a:ext cx="2667000" cy="3206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0" y="6477000"/>
            <a:ext cx="2895600" cy="2984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657600" y="6542088"/>
            <a:ext cx="2133600" cy="292100"/>
          </a:xfrm>
        </p:spPr>
        <p:txBody>
          <a:bodyPr/>
          <a:lstStyle>
            <a:lvl1pPr>
              <a:defRPr/>
            </a:lvl1pPr>
          </a:lstStyle>
          <a:p>
            <a:fld id="{FFC3CE5C-DD73-4743-B86F-EF8693DB506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568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B95465-4F49-43B0-AFAE-C1304255DE0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637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E9FEA0-B4C6-4C90-9F03-2206C708D5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331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86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4400" y="1295400"/>
            <a:ext cx="3886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CB6A44-4E45-43D2-8CBE-9D2F50FAF3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989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FEB2D-56D3-4AC3-90DA-4B0A4999384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186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EF068D-C6A4-4964-A237-6050E56D2C4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519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EE0C75-D887-435C-97C9-904A0025F8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80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C43C1-EB62-41D6-A7E4-5313CD1DC7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9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DB4E76-D5FB-4A21-82A1-C6A12048670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360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ltGray">
          <a:xfrm>
            <a:off x="228600" y="6537325"/>
            <a:ext cx="26670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3300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ltGray">
          <a:xfrm>
            <a:off x="6096000" y="6477000"/>
            <a:ext cx="289560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ltGray">
          <a:xfrm>
            <a:off x="3657600" y="6542088"/>
            <a:ext cx="2133600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3300"/>
                </a:solidFill>
              </a:defRPr>
            </a:lvl1pPr>
          </a:lstStyle>
          <a:p>
            <a:fld id="{E92B3CAF-2B84-4FAC-AAB0-C7AC41D2FC0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ltGray">
          <a:xfrm>
            <a:off x="685800" y="1295400"/>
            <a:ext cx="79248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81000"/>
            <a:ext cx="6172200" cy="563563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2B166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grpSp>
        <p:nvGrpSpPr>
          <p:cNvPr id="1118" name="Group 94"/>
          <p:cNvGrpSpPr>
            <a:grpSpLocks/>
          </p:cNvGrpSpPr>
          <p:nvPr/>
        </p:nvGrpSpPr>
        <p:grpSpPr bwMode="auto">
          <a:xfrm>
            <a:off x="1420813" y="122238"/>
            <a:ext cx="1627187" cy="1554162"/>
            <a:chOff x="4591" y="0"/>
            <a:chExt cx="1025" cy="979"/>
          </a:xfrm>
        </p:grpSpPr>
        <p:pic>
          <p:nvPicPr>
            <p:cNvPr id="1111" name="Picture 87" descr="season_2"/>
            <p:cNvPicPr>
              <a:picLocks noChangeAspect="1" noChangeArrowheads="1"/>
            </p:cNvPicPr>
            <p:nvPr userDrawn="1"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87" t="15094" r="12962" b="45284"/>
            <a:stretch>
              <a:fillRect/>
            </a:stretch>
          </p:blipFill>
          <p:spPr bwMode="ltGray">
            <a:xfrm>
              <a:off x="4591" y="0"/>
              <a:ext cx="595" cy="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12" name="Picture 88" descr="season_2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 rot="6166136">
              <a:off x="4886" y="250"/>
              <a:ext cx="691" cy="7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13" name="Picture 89" descr="season_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 rot="-1347834">
            <a:off x="304800" y="533400"/>
            <a:ext cx="1096963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5" name="Picture 91" descr="03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 rot="-1136921">
            <a:off x="7743825" y="439738"/>
            <a:ext cx="839788" cy="44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" name="Picture 92" descr="0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 rot="-1136921">
            <a:off x="8378825" y="171450"/>
            <a:ext cx="539750" cy="28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0" name="Picture 96" descr="01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 rot="-155822">
            <a:off x="6477000" y="722313"/>
            <a:ext cx="609600" cy="49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9" name="Picture 95" descr="01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 rot="-486690">
            <a:off x="6858000" y="130175"/>
            <a:ext cx="963613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1.png"/><Relationship Id="rId7" Type="http://schemas.openxmlformats.org/officeDocument/2006/relationships/image" Target="../media/image19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emf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7.jpeg"/><Relationship Id="rId7" Type="http://schemas.openxmlformats.org/officeDocument/2006/relationships/image" Target="../media/image38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emf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emf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emf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22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755576" y="6237312"/>
            <a:ext cx="7272808" cy="432048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ru-RU" sz="1800" dirty="0" smtClean="0"/>
              <a:t>Автор Сартакова Алина, рук-ль Ярошевская И.Х.</a:t>
            </a:r>
          </a:p>
          <a:p>
            <a:pPr algn="l">
              <a:lnSpc>
                <a:spcPct val="90000"/>
              </a:lnSpc>
            </a:pPr>
            <a:r>
              <a:rPr lang="ru-RU" sz="1400" dirty="0"/>
              <a:t>г</a:t>
            </a:r>
            <a:r>
              <a:rPr lang="ru-RU" sz="1400" dirty="0" smtClean="0"/>
              <a:t>. Стрежевой Томская область</a:t>
            </a:r>
            <a:endParaRPr lang="en-US" sz="1400" dirty="0"/>
          </a:p>
          <a:p>
            <a:pPr algn="l">
              <a:lnSpc>
                <a:spcPct val="90000"/>
              </a:lnSpc>
            </a:pPr>
            <a:endParaRPr lang="en-US" sz="1800" dirty="0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533400" y="5445223"/>
            <a:ext cx="6342856" cy="784357"/>
          </a:xfrm>
        </p:spPr>
        <p:txBody>
          <a:bodyPr/>
          <a:lstStyle/>
          <a:p>
            <a:r>
              <a:rPr lang="ru-RU" sz="2000" dirty="0">
                <a:solidFill>
                  <a:srgbClr val="677F25"/>
                </a:solidFill>
                <a:latin typeface="Arial" charset="0"/>
              </a:rPr>
              <a:t>п</a:t>
            </a:r>
            <a:r>
              <a:rPr lang="ru-RU" sz="2000" dirty="0" smtClean="0">
                <a:solidFill>
                  <a:srgbClr val="677F25"/>
                </a:solidFill>
                <a:latin typeface="Arial" charset="0"/>
              </a:rPr>
              <a:t>роект  </a:t>
            </a:r>
            <a:r>
              <a:rPr lang="ru-RU" sz="1800" dirty="0" smtClean="0">
                <a:solidFill>
                  <a:srgbClr val="677F25"/>
                </a:solidFill>
                <a:latin typeface="Arial" charset="0"/>
              </a:rPr>
              <a:t>     </a:t>
            </a:r>
            <a:r>
              <a:rPr lang="ru-RU" dirty="0" smtClean="0">
                <a:solidFill>
                  <a:srgbClr val="677F25"/>
                </a:solidFill>
                <a:latin typeface="Arial" charset="0"/>
              </a:rPr>
              <a:t>Ламинария</a:t>
            </a:r>
            <a:endParaRPr lang="en-US" dirty="0">
              <a:solidFill>
                <a:srgbClr val="677F25"/>
              </a:solidFill>
              <a:latin typeface="Arial" charset="0"/>
            </a:endParaRPr>
          </a:p>
        </p:txBody>
      </p:sp>
      <p:pic>
        <p:nvPicPr>
          <p:cNvPr id="2064" name="Picture 16" descr="E:\Инна мои документы\ламинария\1270139482_kapusta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299115" cy="495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E:\Инна мои документы\ламинария\laminariy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115" y="19836"/>
            <a:ext cx="3844885" cy="362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ChangeArrowheads="1"/>
          </p:cNvSpPr>
          <p:nvPr/>
        </p:nvSpPr>
        <p:spPr bwMode="auto">
          <a:xfrm>
            <a:off x="685800" y="1709738"/>
            <a:ext cx="75263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rgbClr val="D7181F"/>
              </a:buClr>
              <a:buFont typeface="Wingdings" pitchFamily="2" charset="2"/>
              <a:buChar char="v"/>
              <a:tabLst>
                <a:tab pos="4460875" algn="l"/>
              </a:tabLst>
            </a:pPr>
            <a:r>
              <a:rPr lang="en-US" b="1" dirty="0">
                <a:solidFill>
                  <a:srgbClr val="D7181F"/>
                </a:solidFill>
                <a:cs typeface="Arial" charset="0"/>
              </a:rPr>
              <a:t> </a:t>
            </a:r>
            <a:endParaRPr lang="en-US" dirty="0">
              <a:cs typeface="Arial" charset="0"/>
            </a:endParaRPr>
          </a:p>
        </p:txBody>
      </p:sp>
      <p:sp>
        <p:nvSpPr>
          <p:cNvPr id="109571" name="AutoShape 3"/>
          <p:cNvSpPr>
            <a:spLocks noChangeArrowheads="1"/>
          </p:cNvSpPr>
          <p:nvPr/>
        </p:nvSpPr>
        <p:spPr bwMode="gray">
          <a:xfrm>
            <a:off x="550162" y="2079070"/>
            <a:ext cx="3517782" cy="4019093"/>
          </a:xfrm>
          <a:prstGeom prst="roundRect">
            <a:avLst>
              <a:gd name="adj" fmla="val 9481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09572" name="AutoShape 4"/>
          <p:cNvSpPr>
            <a:spLocks noChangeArrowheads="1"/>
          </p:cNvSpPr>
          <p:nvPr/>
        </p:nvSpPr>
        <p:spPr bwMode="gray">
          <a:xfrm rot="-5400000">
            <a:off x="-75406" y="382508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9573" name="AutoShape 5"/>
          <p:cNvSpPr>
            <a:spLocks noChangeArrowheads="1"/>
          </p:cNvSpPr>
          <p:nvPr/>
        </p:nvSpPr>
        <p:spPr bwMode="gray">
          <a:xfrm rot="-5400000">
            <a:off x="691357" y="382508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9574" name="AutoShape 6"/>
          <p:cNvSpPr>
            <a:spLocks noChangeArrowheads="1"/>
          </p:cNvSpPr>
          <p:nvPr/>
        </p:nvSpPr>
        <p:spPr bwMode="gray">
          <a:xfrm rot="-5400000">
            <a:off x="1437482" y="382508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9575" name="AutoShape 7"/>
          <p:cNvSpPr>
            <a:spLocks noChangeArrowheads="1"/>
          </p:cNvSpPr>
          <p:nvPr/>
        </p:nvSpPr>
        <p:spPr bwMode="gray">
          <a:xfrm rot="-5400000">
            <a:off x="2147094" y="382508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9576" name="Group 8"/>
          <p:cNvGrpSpPr>
            <a:grpSpLocks/>
          </p:cNvGrpSpPr>
          <p:nvPr/>
        </p:nvGrpSpPr>
        <p:grpSpPr bwMode="auto">
          <a:xfrm>
            <a:off x="1055688" y="5172075"/>
            <a:ext cx="423862" cy="217488"/>
            <a:chOff x="870" y="1960"/>
            <a:chExt cx="267" cy="1213"/>
          </a:xfrm>
        </p:grpSpPr>
        <p:sp>
          <p:nvSpPr>
            <p:cNvPr id="109577" name="AutoShape 9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578" name="AutoShape 10"/>
            <p:cNvSpPr>
              <a:spLocks noChangeArrowheads="1"/>
            </p:cNvSpPr>
            <p:nvPr/>
          </p:nvSpPr>
          <p:spPr bwMode="gray">
            <a:xfrm rot="-5400000">
              <a:off x="454" y="247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9579" name="Group 11"/>
          <p:cNvGrpSpPr>
            <a:grpSpLocks/>
          </p:cNvGrpSpPr>
          <p:nvPr/>
        </p:nvGrpSpPr>
        <p:grpSpPr bwMode="auto">
          <a:xfrm>
            <a:off x="1761720" y="3381376"/>
            <a:ext cx="486180" cy="2001838"/>
            <a:chOff x="870" y="1960"/>
            <a:chExt cx="267" cy="1213"/>
          </a:xfrm>
        </p:grpSpPr>
        <p:sp>
          <p:nvSpPr>
            <p:cNvPr id="109580" name="AutoShape 12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581" name="AutoShape 13"/>
            <p:cNvSpPr>
              <a:spLocks noChangeArrowheads="1"/>
            </p:cNvSpPr>
            <p:nvPr/>
          </p:nvSpPr>
          <p:spPr bwMode="gray">
            <a:xfrm rot="-5400000">
              <a:off x="454" y="247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9582" name="Group 14"/>
          <p:cNvGrpSpPr>
            <a:grpSpLocks/>
          </p:cNvGrpSpPr>
          <p:nvPr/>
        </p:nvGrpSpPr>
        <p:grpSpPr bwMode="auto">
          <a:xfrm>
            <a:off x="2571750" y="4598988"/>
            <a:ext cx="423863" cy="787400"/>
            <a:chOff x="870" y="1960"/>
            <a:chExt cx="267" cy="1213"/>
          </a:xfrm>
        </p:grpSpPr>
        <p:sp>
          <p:nvSpPr>
            <p:cNvPr id="109583" name="AutoShape 15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584" name="AutoShape 16"/>
            <p:cNvSpPr>
              <a:spLocks noChangeArrowheads="1"/>
            </p:cNvSpPr>
            <p:nvPr/>
          </p:nvSpPr>
          <p:spPr bwMode="gray">
            <a:xfrm rot="-5400000">
              <a:off x="454" y="247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9585" name="Group 17"/>
          <p:cNvGrpSpPr>
            <a:grpSpLocks/>
          </p:cNvGrpSpPr>
          <p:nvPr/>
        </p:nvGrpSpPr>
        <p:grpSpPr bwMode="auto">
          <a:xfrm>
            <a:off x="3278188" y="3911600"/>
            <a:ext cx="423862" cy="1468438"/>
            <a:chOff x="870" y="1960"/>
            <a:chExt cx="267" cy="1213"/>
          </a:xfrm>
        </p:grpSpPr>
        <p:sp>
          <p:nvSpPr>
            <p:cNvPr id="109586" name="AutoShape 18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587" name="AutoShape 19"/>
            <p:cNvSpPr>
              <a:spLocks noChangeArrowheads="1"/>
            </p:cNvSpPr>
            <p:nvPr/>
          </p:nvSpPr>
          <p:spPr bwMode="gray">
            <a:xfrm rot="-5400000">
              <a:off x="454" y="247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9588" name="Text Box 20"/>
          <p:cNvSpPr txBox="1">
            <a:spLocks noChangeArrowheads="1"/>
          </p:cNvSpPr>
          <p:nvPr/>
        </p:nvSpPr>
        <p:spPr bwMode="gray">
          <a:xfrm>
            <a:off x="1092200" y="5438775"/>
            <a:ext cx="281305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A       B       C       D</a:t>
            </a:r>
          </a:p>
        </p:txBody>
      </p:sp>
      <p:sp>
        <p:nvSpPr>
          <p:cNvPr id="109589" name="Rectangle 21"/>
          <p:cNvSpPr>
            <a:spLocks noChangeArrowheads="1"/>
          </p:cNvSpPr>
          <p:nvPr/>
        </p:nvSpPr>
        <p:spPr bwMode="gray">
          <a:xfrm>
            <a:off x="962125" y="3076575"/>
            <a:ext cx="60305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4-5</a:t>
            </a:r>
            <a:r>
              <a:rPr lang="en-US" sz="1400" b="1" dirty="0" smtClean="0">
                <a:solidFill>
                  <a:srgbClr val="FFFFFF"/>
                </a:solidFill>
                <a:cs typeface="Arial" charset="0"/>
              </a:rPr>
              <a:t>%</a:t>
            </a:r>
            <a:endParaRPr lang="en-US" sz="14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9590" name="Rectangle 22"/>
          <p:cNvSpPr>
            <a:spLocks noChangeArrowheads="1"/>
          </p:cNvSpPr>
          <p:nvPr/>
        </p:nvSpPr>
        <p:spPr bwMode="gray">
          <a:xfrm>
            <a:off x="1761720" y="2803525"/>
            <a:ext cx="5437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45-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80</a:t>
            </a:r>
            <a:r>
              <a:rPr lang="en-US" sz="1400" b="1" dirty="0" smtClean="0">
                <a:solidFill>
                  <a:srgbClr val="FFFFFF"/>
                </a:solidFill>
                <a:cs typeface="Arial" charset="0"/>
              </a:rPr>
              <a:t>%</a:t>
            </a:r>
            <a:endParaRPr lang="en-US" sz="14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9591" name="Rectangle 23"/>
          <p:cNvSpPr>
            <a:spLocks noChangeArrowheads="1"/>
          </p:cNvSpPr>
          <p:nvPr/>
        </p:nvSpPr>
        <p:spPr bwMode="gray">
          <a:xfrm>
            <a:off x="2498725" y="3911600"/>
            <a:ext cx="5635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20-</a:t>
            </a:r>
            <a:r>
              <a:rPr lang="en-US" sz="1400" b="1" dirty="0" smtClean="0">
                <a:solidFill>
                  <a:srgbClr val="FFFFFF"/>
                </a:solidFill>
                <a:cs typeface="Arial" charset="0"/>
              </a:rPr>
              <a:t>3</a:t>
            </a: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5</a:t>
            </a:r>
            <a:r>
              <a:rPr lang="en-US" sz="1400" b="1" dirty="0" smtClean="0">
                <a:solidFill>
                  <a:srgbClr val="FFFFFF"/>
                </a:solidFill>
                <a:cs typeface="Arial" charset="0"/>
              </a:rPr>
              <a:t>%</a:t>
            </a:r>
            <a:endParaRPr lang="en-US" sz="14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9592" name="Rectangle 24"/>
          <p:cNvSpPr>
            <a:spLocks noChangeArrowheads="1"/>
          </p:cNvSpPr>
          <p:nvPr/>
        </p:nvSpPr>
        <p:spPr bwMode="gray">
          <a:xfrm>
            <a:off x="3062288" y="3085306"/>
            <a:ext cx="7476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FFFF"/>
                </a:solidFill>
                <a:cs typeface="Arial" charset="0"/>
              </a:rPr>
              <a:t>5</a:t>
            </a: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0-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-60</a:t>
            </a:r>
            <a:r>
              <a:rPr lang="en-US" sz="1400" b="1" dirty="0" smtClean="0">
                <a:solidFill>
                  <a:srgbClr val="FFFFFF"/>
                </a:solidFill>
                <a:cs typeface="Arial" charset="0"/>
              </a:rPr>
              <a:t>%</a:t>
            </a:r>
            <a:endParaRPr lang="en-US" sz="14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9593" name="AutoShape 25"/>
          <p:cNvSpPr>
            <a:spLocks noChangeArrowheads="1"/>
          </p:cNvSpPr>
          <p:nvPr/>
        </p:nvSpPr>
        <p:spPr bwMode="gray">
          <a:xfrm>
            <a:off x="4298950" y="2789238"/>
            <a:ext cx="4038600" cy="592137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9594" name="Group 26"/>
          <p:cNvGrpSpPr>
            <a:grpSpLocks/>
          </p:cNvGrpSpPr>
          <p:nvPr/>
        </p:nvGrpSpPr>
        <p:grpSpPr bwMode="auto">
          <a:xfrm>
            <a:off x="4256088" y="2808288"/>
            <a:ext cx="552450" cy="584200"/>
            <a:chOff x="2959" y="1568"/>
            <a:chExt cx="454" cy="480"/>
          </a:xfrm>
        </p:grpSpPr>
        <p:grpSp>
          <p:nvGrpSpPr>
            <p:cNvPr id="109595" name="Group 27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09596" name="Picture 28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9597" name="Picture 29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9598" name="Oval 30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09599" name="Picture 31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9600" name="Rectangle 32"/>
          <p:cNvSpPr>
            <a:spLocks noChangeArrowheads="1"/>
          </p:cNvSpPr>
          <p:nvPr/>
        </p:nvSpPr>
        <p:spPr bwMode="gray">
          <a:xfrm>
            <a:off x="4911725" y="2890838"/>
            <a:ext cx="290079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cs typeface="Arial" charset="0"/>
              </a:rPr>
              <a:t>A.</a:t>
            </a:r>
            <a:r>
              <a:rPr lang="en-US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dirty="0" smtClean="0">
                <a:solidFill>
                  <a:srgbClr val="FFFFFF"/>
                </a:solidFill>
                <a:cs typeface="Arial" charset="0"/>
              </a:rPr>
              <a:t>Что такое ламинария?</a:t>
            </a: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9601" name="AutoShape 33"/>
          <p:cNvSpPr>
            <a:spLocks noChangeArrowheads="1"/>
          </p:cNvSpPr>
          <p:nvPr/>
        </p:nvSpPr>
        <p:spPr bwMode="gray">
          <a:xfrm>
            <a:off x="4298950" y="3557588"/>
            <a:ext cx="4038600" cy="592137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9602" name="Group 34"/>
          <p:cNvGrpSpPr>
            <a:grpSpLocks/>
          </p:cNvGrpSpPr>
          <p:nvPr/>
        </p:nvGrpSpPr>
        <p:grpSpPr bwMode="auto">
          <a:xfrm>
            <a:off x="4256088" y="3576638"/>
            <a:ext cx="552450" cy="584200"/>
            <a:chOff x="2959" y="1568"/>
            <a:chExt cx="454" cy="480"/>
          </a:xfrm>
        </p:grpSpPr>
        <p:grpSp>
          <p:nvGrpSpPr>
            <p:cNvPr id="109603" name="Group 35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09604" name="Picture 36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9605" name="Picture 37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9606" name="Oval 38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folHlink">
                      <a:alpha val="55000"/>
                    </a:schemeClr>
                  </a:gs>
                  <a:gs pos="10000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09607" name="Picture 39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9608" name="Rectangle 40"/>
          <p:cNvSpPr>
            <a:spLocks noChangeArrowheads="1"/>
          </p:cNvSpPr>
          <p:nvPr/>
        </p:nvSpPr>
        <p:spPr bwMode="gray">
          <a:xfrm>
            <a:off x="4911725" y="3659188"/>
            <a:ext cx="348608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cs typeface="Arial" charset="0"/>
              </a:rPr>
              <a:t>B.</a:t>
            </a:r>
            <a:r>
              <a:rPr lang="en-US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dirty="0" smtClean="0">
                <a:solidFill>
                  <a:srgbClr val="FFFFFF"/>
                </a:solidFill>
                <a:cs typeface="Arial" charset="0"/>
              </a:rPr>
              <a:t>Что такое морская капуста?</a:t>
            </a: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9609" name="AutoShape 41"/>
          <p:cNvSpPr>
            <a:spLocks noChangeArrowheads="1"/>
          </p:cNvSpPr>
          <p:nvPr/>
        </p:nvSpPr>
        <p:spPr bwMode="gray">
          <a:xfrm>
            <a:off x="4298950" y="4333875"/>
            <a:ext cx="4038600" cy="592138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9610" name="Group 42"/>
          <p:cNvGrpSpPr>
            <a:grpSpLocks/>
          </p:cNvGrpSpPr>
          <p:nvPr/>
        </p:nvGrpSpPr>
        <p:grpSpPr bwMode="auto">
          <a:xfrm>
            <a:off x="4256088" y="4352925"/>
            <a:ext cx="552450" cy="584200"/>
            <a:chOff x="2959" y="1568"/>
            <a:chExt cx="454" cy="480"/>
          </a:xfrm>
        </p:grpSpPr>
        <p:grpSp>
          <p:nvGrpSpPr>
            <p:cNvPr id="109611" name="Group 43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09612" name="Picture 44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9613" name="Picture 45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9614" name="Oval 46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2">
                      <a:alpha val="55000"/>
                    </a:schemeClr>
                  </a:gs>
                  <a:gs pos="10000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09615" name="Picture 47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9616" name="Rectangle 48"/>
          <p:cNvSpPr>
            <a:spLocks noChangeArrowheads="1"/>
          </p:cNvSpPr>
          <p:nvPr/>
        </p:nvSpPr>
        <p:spPr bwMode="gray">
          <a:xfrm>
            <a:off x="4747695" y="4357793"/>
            <a:ext cx="369179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cs typeface="Arial" charset="0"/>
              </a:rPr>
              <a:t>C.</a:t>
            </a:r>
            <a:r>
              <a:rPr lang="en-US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dirty="0" smtClean="0">
                <a:solidFill>
                  <a:srgbClr val="FFFFFF"/>
                </a:solidFill>
                <a:cs typeface="Arial" charset="0"/>
              </a:rPr>
              <a:t>Нравится  морская капуста?</a:t>
            </a: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9617" name="AutoShape 49"/>
          <p:cNvSpPr>
            <a:spLocks noChangeArrowheads="1"/>
          </p:cNvSpPr>
          <p:nvPr/>
        </p:nvSpPr>
        <p:spPr bwMode="gray">
          <a:xfrm>
            <a:off x="4298950" y="5070475"/>
            <a:ext cx="4038600" cy="592138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9618" name="Group 50"/>
          <p:cNvGrpSpPr>
            <a:grpSpLocks/>
          </p:cNvGrpSpPr>
          <p:nvPr/>
        </p:nvGrpSpPr>
        <p:grpSpPr bwMode="auto">
          <a:xfrm>
            <a:off x="4256088" y="5089525"/>
            <a:ext cx="552450" cy="584200"/>
            <a:chOff x="2959" y="1568"/>
            <a:chExt cx="454" cy="480"/>
          </a:xfrm>
        </p:grpSpPr>
        <p:grpSp>
          <p:nvGrpSpPr>
            <p:cNvPr id="109619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09620" name="Picture 52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9621" name="Picture 53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9622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09623" name="Picture 55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9624" name="Rectangle 56"/>
          <p:cNvSpPr>
            <a:spLocks noChangeArrowheads="1"/>
          </p:cNvSpPr>
          <p:nvPr/>
        </p:nvSpPr>
        <p:spPr bwMode="gray">
          <a:xfrm>
            <a:off x="4808538" y="5172075"/>
            <a:ext cx="37852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cs typeface="Arial" charset="0"/>
              </a:rPr>
              <a:t>D.</a:t>
            </a:r>
            <a:r>
              <a:rPr lang="en-US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dirty="0" smtClean="0">
                <a:solidFill>
                  <a:srgbClr val="FFFFFF"/>
                </a:solidFill>
                <a:cs typeface="Arial" charset="0"/>
              </a:rPr>
              <a:t>Полезна ли морская капуста?</a:t>
            </a: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9625" name="Rectangle 5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Результаты анкетирования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58" name="Group 26"/>
          <p:cNvGrpSpPr>
            <a:grpSpLocks/>
          </p:cNvGrpSpPr>
          <p:nvPr/>
        </p:nvGrpSpPr>
        <p:grpSpPr bwMode="auto">
          <a:xfrm>
            <a:off x="270226" y="1006523"/>
            <a:ext cx="552450" cy="584200"/>
            <a:chOff x="2959" y="1568"/>
            <a:chExt cx="454" cy="480"/>
          </a:xfrm>
        </p:grpSpPr>
        <p:grpSp>
          <p:nvGrpSpPr>
            <p:cNvPr id="59" name="Group 27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61" name="Picture 28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" name="Picture 29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3" name="Oval 30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60" name="Picture 31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4" name="Group 50"/>
          <p:cNvGrpSpPr>
            <a:grpSpLocks/>
          </p:cNvGrpSpPr>
          <p:nvPr/>
        </p:nvGrpSpPr>
        <p:grpSpPr bwMode="auto">
          <a:xfrm>
            <a:off x="8212138" y="6093296"/>
            <a:ext cx="552450" cy="584200"/>
            <a:chOff x="2959" y="1568"/>
            <a:chExt cx="454" cy="480"/>
          </a:xfrm>
        </p:grpSpPr>
        <p:grpSp>
          <p:nvGrpSpPr>
            <p:cNvPr id="65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67" name="Picture 52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53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9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66" name="Picture 55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AutoShape 2"/>
          <p:cNvSpPr>
            <a:spLocks noChangeArrowheads="1"/>
          </p:cNvSpPr>
          <p:nvPr/>
        </p:nvSpPr>
        <p:spPr bwMode="ltGray">
          <a:xfrm>
            <a:off x="5789613" y="2273300"/>
            <a:ext cx="2166937" cy="2994025"/>
          </a:xfrm>
          <a:prstGeom prst="roundRect">
            <a:avLst>
              <a:gd name="adj" fmla="val 12574"/>
            </a:avLst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ru-RU" dirty="0" smtClean="0">
                <a:solidFill>
                  <a:srgbClr val="FFFFFF"/>
                </a:solidFill>
                <a:cs typeface="Arial" charset="0"/>
              </a:rPr>
              <a:t>  В </a:t>
            </a:r>
            <a:r>
              <a:rPr lang="ru-RU" dirty="0">
                <a:solidFill>
                  <a:srgbClr val="FFFFFF"/>
                </a:solidFill>
                <a:cs typeface="Arial" charset="0"/>
              </a:rPr>
              <a:t>Ламинарии </a:t>
            </a:r>
            <a:endParaRPr lang="ru-RU" dirty="0" smtClean="0">
              <a:solidFill>
                <a:srgbClr val="FFFFFF"/>
              </a:solidFill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ru-RU" dirty="0" smtClean="0">
                <a:solidFill>
                  <a:srgbClr val="FFFFFF"/>
                </a:solidFill>
                <a:cs typeface="Arial" charset="0"/>
              </a:rPr>
              <a:t>     есть </a:t>
            </a:r>
            <a:r>
              <a:rPr lang="ru-RU" dirty="0">
                <a:solidFill>
                  <a:srgbClr val="FFFFFF"/>
                </a:solidFill>
                <a:cs typeface="Arial" charset="0"/>
              </a:rPr>
              <a:t>йод </a:t>
            </a: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10598" name="AutoShape 6"/>
          <p:cNvSpPr>
            <a:spLocks noChangeArrowheads="1"/>
          </p:cNvSpPr>
          <p:nvPr/>
        </p:nvSpPr>
        <p:spPr bwMode="ltGray">
          <a:xfrm>
            <a:off x="3300640" y="2164268"/>
            <a:ext cx="2306637" cy="3052621"/>
          </a:xfrm>
          <a:prstGeom prst="roundRect">
            <a:avLst>
              <a:gd name="adj" fmla="val 12574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dirty="0"/>
              <a:t>Ламинария (мор-</a:t>
            </a:r>
          </a:p>
          <a:p>
            <a:r>
              <a:rPr lang="ru-RU" dirty="0"/>
              <a:t>ская капуста)</a:t>
            </a:r>
          </a:p>
          <a:p>
            <a:r>
              <a:rPr lang="ru-RU" dirty="0"/>
              <a:t>содержит вита-</a:t>
            </a:r>
          </a:p>
          <a:p>
            <a:r>
              <a:rPr lang="ru-RU" dirty="0"/>
              <a:t>мины  и каротин</a:t>
            </a:r>
          </a:p>
        </p:txBody>
      </p:sp>
      <p:sp>
        <p:nvSpPr>
          <p:cNvPr id="110599" name="AutoShape 7"/>
          <p:cNvSpPr>
            <a:spLocks noChangeArrowheads="1"/>
          </p:cNvSpPr>
          <p:nvPr/>
        </p:nvSpPr>
        <p:spPr bwMode="ltGray">
          <a:xfrm>
            <a:off x="1260475" y="5548313"/>
            <a:ext cx="4421770" cy="1082127"/>
          </a:xfrm>
          <a:prstGeom prst="roundRect">
            <a:avLst>
              <a:gd name="adj" fmla="val 42588"/>
            </a:avLst>
          </a:prstGeom>
          <a:gradFill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gamma/>
                  <a:tint val="41176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0600" name="AutoShape 8"/>
          <p:cNvSpPr>
            <a:spLocks noChangeArrowheads="1"/>
          </p:cNvSpPr>
          <p:nvPr/>
        </p:nvSpPr>
        <p:spPr bwMode="ltGray">
          <a:xfrm>
            <a:off x="3313113" y="2214704"/>
            <a:ext cx="2297112" cy="1046021"/>
          </a:xfrm>
          <a:prstGeom prst="roundRect">
            <a:avLst>
              <a:gd name="adj" fmla="val 35907"/>
            </a:avLst>
          </a:prstGeom>
          <a:gradFill rotWithShape="1">
            <a:gsLst>
              <a:gs pos="0">
                <a:schemeClr val="accent2">
                  <a:gamma/>
                  <a:tint val="33333"/>
                  <a:invGamma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10601" name="Group 9"/>
          <p:cNvGrpSpPr>
            <a:grpSpLocks/>
          </p:cNvGrpSpPr>
          <p:nvPr/>
        </p:nvGrpSpPr>
        <p:grpSpPr bwMode="auto">
          <a:xfrm>
            <a:off x="659954" y="2205038"/>
            <a:ext cx="2653159" cy="3062287"/>
            <a:chOff x="797" y="1945"/>
            <a:chExt cx="1489" cy="1584"/>
          </a:xfrm>
        </p:grpSpPr>
        <p:sp>
          <p:nvSpPr>
            <p:cNvPr id="110602" name="AutoShape 10"/>
            <p:cNvSpPr>
              <a:spLocks noChangeArrowheads="1"/>
            </p:cNvSpPr>
            <p:nvPr/>
          </p:nvSpPr>
          <p:spPr bwMode="ltGray">
            <a:xfrm>
              <a:off x="799" y="1945"/>
              <a:ext cx="1487" cy="1584"/>
            </a:xfrm>
            <a:prstGeom prst="roundRect">
              <a:avLst>
                <a:gd name="adj" fmla="val 12574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dirty="0" smtClean="0"/>
                <a:t>  Морская капуста </a:t>
              </a:r>
            </a:p>
            <a:p>
              <a:pPr algn="ctr"/>
              <a:r>
                <a:rPr lang="ru-RU" dirty="0"/>
                <a:t>б</a:t>
              </a:r>
              <a:r>
                <a:rPr lang="ru-RU" dirty="0" smtClean="0"/>
                <a:t>ывает разной.</a:t>
              </a:r>
            </a:p>
            <a:p>
              <a:pPr algn="ctr"/>
              <a:r>
                <a:rPr lang="ru-RU" dirty="0" smtClean="0"/>
                <a:t>Она полезна для </a:t>
              </a:r>
            </a:p>
            <a:p>
              <a:pPr algn="ctr"/>
              <a:r>
                <a:rPr lang="ru-RU" dirty="0" smtClean="0"/>
                <a:t>здоровья</a:t>
              </a:r>
              <a:endParaRPr lang="ru-RU" dirty="0"/>
            </a:p>
          </p:txBody>
        </p:sp>
        <p:sp>
          <p:nvSpPr>
            <p:cNvPr id="110603" name="AutoShape 11"/>
            <p:cNvSpPr>
              <a:spLocks noChangeArrowheads="1"/>
            </p:cNvSpPr>
            <p:nvPr/>
          </p:nvSpPr>
          <p:spPr bwMode="ltGray">
            <a:xfrm>
              <a:off x="797" y="3118"/>
              <a:ext cx="1488" cy="408"/>
            </a:xfrm>
            <a:prstGeom prst="roundRect">
              <a:avLst>
                <a:gd name="adj" fmla="val 49755"/>
              </a:avLst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-100000" rotWithShape="0">
                      <a:schemeClr val="bg2">
                        <a:alpha val="10001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604" name="AutoShape 12"/>
            <p:cNvSpPr>
              <a:spLocks noChangeArrowheads="1"/>
            </p:cNvSpPr>
            <p:nvPr/>
          </p:nvSpPr>
          <p:spPr bwMode="ltGray">
            <a:xfrm>
              <a:off x="817" y="1950"/>
              <a:ext cx="1462" cy="408"/>
            </a:xfrm>
            <a:prstGeom prst="roundRect">
              <a:avLst>
                <a:gd name="adj" fmla="val 38727"/>
              </a:avLst>
            </a:prstGeom>
            <a:gradFill rotWithShape="1">
              <a:gsLst>
                <a:gs pos="0">
                  <a:schemeClr val="accent1">
                    <a:gamma/>
                    <a:tint val="33333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0611" name="Rectangle 19"/>
          <p:cNvSpPr>
            <a:spLocks noChangeArrowheads="1"/>
          </p:cNvSpPr>
          <p:nvPr/>
        </p:nvSpPr>
        <p:spPr bwMode="auto">
          <a:xfrm>
            <a:off x="1260475" y="5548313"/>
            <a:ext cx="65373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000000"/>
                </a:solidFill>
                <a:cs typeface="Arial" charset="0"/>
              </a:rPr>
              <a:t>Надо чаще есть морскую капусту!</a:t>
            </a:r>
            <a:endParaRPr lang="en-US" sz="20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0612" name="WordArt 20"/>
          <p:cNvSpPr>
            <a:spLocks noChangeArrowheads="1" noChangeShapeType="1" noTextEdit="1"/>
          </p:cNvSpPr>
          <p:nvPr/>
        </p:nvSpPr>
        <p:spPr bwMode="black">
          <a:xfrm>
            <a:off x="899592" y="2276475"/>
            <a:ext cx="504056" cy="88582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solidFill>
                  <a:srgbClr val="FFFFFF">
                    <a:alpha val="50000"/>
                  </a:srgbClr>
                </a:solidFill>
                <a:latin typeface="Arial Black"/>
              </a:rPr>
              <a:t>1</a:t>
            </a:r>
          </a:p>
        </p:txBody>
      </p:sp>
      <p:sp>
        <p:nvSpPr>
          <p:cNvPr id="110613" name="WordArt 21"/>
          <p:cNvSpPr>
            <a:spLocks noChangeArrowheads="1" noChangeShapeType="1" noTextEdit="1"/>
          </p:cNvSpPr>
          <p:nvPr/>
        </p:nvSpPr>
        <p:spPr bwMode="black">
          <a:xfrm>
            <a:off x="3548063" y="2354263"/>
            <a:ext cx="581025" cy="8080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solidFill>
                  <a:srgbClr val="FFFFFF">
                    <a:alpha val="50000"/>
                  </a:srgbClr>
                </a:solidFill>
                <a:latin typeface="Arial Black"/>
              </a:rPr>
              <a:t>2</a:t>
            </a:r>
          </a:p>
        </p:txBody>
      </p:sp>
      <p:sp>
        <p:nvSpPr>
          <p:cNvPr id="110615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Выводы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0616" name="AutoShape 24"/>
          <p:cNvSpPr>
            <a:spLocks noChangeArrowheads="1"/>
          </p:cNvSpPr>
          <p:nvPr/>
        </p:nvSpPr>
        <p:spPr bwMode="ltGray">
          <a:xfrm>
            <a:off x="5791200" y="2276475"/>
            <a:ext cx="2151063" cy="696913"/>
          </a:xfrm>
          <a:prstGeom prst="roundRect">
            <a:avLst>
              <a:gd name="adj" fmla="val 35907"/>
            </a:avLst>
          </a:prstGeom>
          <a:gradFill rotWithShape="1">
            <a:gsLst>
              <a:gs pos="0">
                <a:schemeClr val="folHlink">
                  <a:gamma/>
                  <a:tint val="33333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0617" name="AutoShape 25"/>
          <p:cNvSpPr>
            <a:spLocks noChangeArrowheads="1"/>
          </p:cNvSpPr>
          <p:nvPr/>
        </p:nvSpPr>
        <p:spPr bwMode="ltGray">
          <a:xfrm rot="10800000">
            <a:off x="5791200" y="4572000"/>
            <a:ext cx="2151063" cy="696913"/>
          </a:xfrm>
          <a:prstGeom prst="roundRect">
            <a:avLst>
              <a:gd name="adj" fmla="val 35907"/>
            </a:avLst>
          </a:prstGeom>
          <a:gradFill rotWithShape="1">
            <a:gsLst>
              <a:gs pos="0">
                <a:schemeClr val="folHlink">
                  <a:gamma/>
                  <a:tint val="33333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0614" name="WordArt 22"/>
          <p:cNvSpPr>
            <a:spLocks noChangeArrowheads="1" noChangeShapeType="1" noTextEdit="1"/>
          </p:cNvSpPr>
          <p:nvPr/>
        </p:nvSpPr>
        <p:spPr bwMode="black">
          <a:xfrm>
            <a:off x="5873750" y="2354262"/>
            <a:ext cx="560388" cy="8080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solidFill>
                  <a:srgbClr val="FFFFFF">
                    <a:alpha val="50000"/>
                  </a:srgbClr>
                </a:solidFill>
                <a:latin typeface="Arial Black"/>
              </a:rPr>
              <a:t>3</a:t>
            </a:r>
          </a:p>
        </p:txBody>
      </p:sp>
      <p:grpSp>
        <p:nvGrpSpPr>
          <p:cNvPr id="23" name="Group 50"/>
          <p:cNvGrpSpPr>
            <a:grpSpLocks/>
          </p:cNvGrpSpPr>
          <p:nvPr/>
        </p:nvGrpSpPr>
        <p:grpSpPr bwMode="auto">
          <a:xfrm>
            <a:off x="107504" y="1196752"/>
            <a:ext cx="552450" cy="584200"/>
            <a:chOff x="2959" y="1568"/>
            <a:chExt cx="454" cy="480"/>
          </a:xfrm>
        </p:grpSpPr>
        <p:grpSp>
          <p:nvGrpSpPr>
            <p:cNvPr id="24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26" name="Picture 52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" name="Picture 53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8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25" name="Picture 55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Group 50"/>
          <p:cNvGrpSpPr>
            <a:grpSpLocks/>
          </p:cNvGrpSpPr>
          <p:nvPr/>
        </p:nvGrpSpPr>
        <p:grpSpPr bwMode="auto">
          <a:xfrm>
            <a:off x="7956550" y="5673725"/>
            <a:ext cx="552450" cy="584200"/>
            <a:chOff x="2959" y="1568"/>
            <a:chExt cx="454" cy="480"/>
          </a:xfrm>
        </p:grpSpPr>
        <p:grpSp>
          <p:nvGrpSpPr>
            <p:cNvPr id="30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32" name="Picture 52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3" name="Picture 53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4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31" name="Picture 55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AutoShape 12"/>
          <p:cNvSpPr>
            <a:spLocks noChangeArrowheads="1"/>
          </p:cNvSpPr>
          <p:nvPr/>
        </p:nvSpPr>
        <p:spPr bwMode="ltGray">
          <a:xfrm rot="16200000" flipV="1">
            <a:off x="7067550" y="5704501"/>
            <a:ext cx="735013" cy="725487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  <a:alpha val="7000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36" name="Group 22"/>
          <p:cNvGrpSpPr>
            <a:grpSpLocks/>
          </p:cNvGrpSpPr>
          <p:nvPr/>
        </p:nvGrpSpPr>
        <p:grpSpPr bwMode="auto">
          <a:xfrm>
            <a:off x="4240655" y="274317"/>
            <a:ext cx="1366621" cy="1192534"/>
            <a:chOff x="482" y="1851"/>
            <a:chExt cx="860" cy="796"/>
          </a:xfrm>
        </p:grpSpPr>
        <p:sp>
          <p:nvSpPr>
            <p:cNvPr id="37" name="Freeform 23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ru-RU">
                <a:cs typeface="Arial" charset="0"/>
              </a:endParaRPr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ru-RU">
                <a:cs typeface="Arial" charset="0"/>
              </a:endParaRPr>
            </a:p>
          </p:txBody>
        </p:sp>
        <p:sp>
          <p:nvSpPr>
            <p:cNvPr id="39" name="Freeform 25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143"/>
                <a:gd name="T17" fmla="*/ 307 w 307"/>
                <a:gd name="T18" fmla="*/ 143 h 1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ru-RU">
                <a:cs typeface="Arial" charset="0"/>
              </a:endParaRPr>
            </a:p>
          </p:txBody>
        </p:sp>
        <p:sp>
          <p:nvSpPr>
            <p:cNvPr id="40" name="Freeform 26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/>
              <a:endParaRPr lang="ru-RU">
                <a:cs typeface="Arial" charset="0"/>
              </a:endParaRPr>
            </a:p>
          </p:txBody>
        </p:sp>
        <p:sp>
          <p:nvSpPr>
            <p:cNvPr id="41" name="Freeform 27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30 w 224"/>
                <a:gd name="T1" fmla="*/ 127 h 569"/>
                <a:gd name="T2" fmla="*/ 93 w 224"/>
                <a:gd name="T3" fmla="*/ 63 h 569"/>
                <a:gd name="T4" fmla="*/ 152 w 224"/>
                <a:gd name="T5" fmla="*/ 1 h 569"/>
                <a:gd name="T6" fmla="*/ 215 w 224"/>
                <a:gd name="T7" fmla="*/ 65 h 569"/>
                <a:gd name="T8" fmla="*/ 170 w 224"/>
                <a:gd name="T9" fmla="*/ 127 h 569"/>
                <a:gd name="T10" fmla="*/ 169 w 224"/>
                <a:gd name="T11" fmla="*/ 156 h 569"/>
                <a:gd name="T12" fmla="*/ 263 w 224"/>
                <a:gd name="T13" fmla="*/ 182 h 569"/>
                <a:gd name="T14" fmla="*/ 278 w 224"/>
                <a:gd name="T15" fmla="*/ 257 h 569"/>
                <a:gd name="T16" fmla="*/ 274 w 224"/>
                <a:gd name="T17" fmla="*/ 404 h 569"/>
                <a:gd name="T18" fmla="*/ 263 w 224"/>
                <a:gd name="T19" fmla="*/ 459 h 569"/>
                <a:gd name="T20" fmla="*/ 247 w 224"/>
                <a:gd name="T21" fmla="*/ 388 h 569"/>
                <a:gd name="T22" fmla="*/ 235 w 224"/>
                <a:gd name="T23" fmla="*/ 254 h 569"/>
                <a:gd name="T24" fmla="*/ 214 w 224"/>
                <a:gd name="T25" fmla="*/ 404 h 569"/>
                <a:gd name="T26" fmla="*/ 181 w 224"/>
                <a:gd name="T27" fmla="*/ 716 h 569"/>
                <a:gd name="T28" fmla="*/ 98 w 224"/>
                <a:gd name="T29" fmla="*/ 711 h 569"/>
                <a:gd name="T30" fmla="*/ 63 w 224"/>
                <a:gd name="T31" fmla="*/ 409 h 569"/>
                <a:gd name="T32" fmla="*/ 42 w 224"/>
                <a:gd name="T33" fmla="*/ 262 h 569"/>
                <a:gd name="T34" fmla="*/ 31 w 224"/>
                <a:gd name="T35" fmla="*/ 390 h 569"/>
                <a:gd name="T36" fmla="*/ 15 w 224"/>
                <a:gd name="T37" fmla="*/ 459 h 569"/>
                <a:gd name="T38" fmla="*/ 1 w 224"/>
                <a:gd name="T39" fmla="*/ 384 h 569"/>
                <a:gd name="T40" fmla="*/ 9 w 224"/>
                <a:gd name="T41" fmla="*/ 232 h 569"/>
                <a:gd name="T42" fmla="*/ 29 w 224"/>
                <a:gd name="T43" fmla="*/ 176 h 569"/>
                <a:gd name="T44" fmla="*/ 128 w 224"/>
                <a:gd name="T45" fmla="*/ 156 h 569"/>
                <a:gd name="T46" fmla="*/ 130 w 224"/>
                <a:gd name="T47" fmla="*/ 127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/>
              <a:endParaRPr lang="ru-RU">
                <a:cs typeface="Arial" charset="0"/>
              </a:endParaRPr>
            </a:p>
          </p:txBody>
        </p:sp>
        <p:sp>
          <p:nvSpPr>
            <p:cNvPr id="42" name="Freeform 28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/>
              <a:endParaRPr lang="ru-RU">
                <a:cs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618" name="Group 2"/>
          <p:cNvGrpSpPr>
            <a:grpSpLocks/>
          </p:cNvGrpSpPr>
          <p:nvPr/>
        </p:nvGrpSpPr>
        <p:grpSpPr bwMode="auto">
          <a:xfrm>
            <a:off x="770136" y="5387672"/>
            <a:ext cx="710351" cy="621684"/>
            <a:chOff x="691" y="2077"/>
            <a:chExt cx="656" cy="663"/>
          </a:xfrm>
        </p:grpSpPr>
        <p:pic>
          <p:nvPicPr>
            <p:cNvPr id="111619" name="Picture 3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91" y="2077"/>
              <a:ext cx="656" cy="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620" name="Oval 4"/>
            <p:cNvSpPr>
              <a:spLocks noChangeArrowheads="1"/>
            </p:cNvSpPr>
            <p:nvPr/>
          </p:nvSpPr>
          <p:spPr bwMode="gray">
            <a:xfrm>
              <a:off x="691" y="2077"/>
              <a:ext cx="652" cy="66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1621" name="Group 5"/>
            <p:cNvGrpSpPr>
              <a:grpSpLocks/>
            </p:cNvGrpSpPr>
            <p:nvPr/>
          </p:nvGrpSpPr>
          <p:grpSpPr bwMode="auto">
            <a:xfrm>
              <a:off x="737" y="2609"/>
              <a:ext cx="575" cy="110"/>
              <a:chOff x="3704" y="1872"/>
              <a:chExt cx="827" cy="156"/>
            </a:xfrm>
          </p:grpSpPr>
          <p:grpSp>
            <p:nvGrpSpPr>
              <p:cNvPr id="111622" name="Group 6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11623" name="AutoShape 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24" name="AutoShape 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25" name="AutoShape 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26" name="AutoShape 1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11627" name="Group 11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11628" name="AutoShape 1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29" name="AutoShape 1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30" name="AutoShape 1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31" name="AutoShape 1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11632" name="Group 16"/>
          <p:cNvGrpSpPr>
            <a:grpSpLocks/>
          </p:cNvGrpSpPr>
          <p:nvPr/>
        </p:nvGrpSpPr>
        <p:grpSpPr bwMode="auto">
          <a:xfrm>
            <a:off x="2948334" y="5828993"/>
            <a:ext cx="550450" cy="526256"/>
            <a:chOff x="1928" y="2072"/>
            <a:chExt cx="656" cy="663"/>
          </a:xfrm>
        </p:grpSpPr>
        <p:pic>
          <p:nvPicPr>
            <p:cNvPr id="111633" name="Picture 17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634" name="Oval 18"/>
            <p:cNvSpPr>
              <a:spLocks noChangeArrowheads="1"/>
            </p:cNvSpPr>
            <p:nvPr/>
          </p:nvSpPr>
          <p:spPr bwMode="gray">
            <a:xfrm>
              <a:off x="1928" y="2072"/>
              <a:ext cx="652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1635" name="Group 19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111636" name="Group 20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11637" name="AutoShape 2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38" name="AutoShape 2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39" name="AutoShape 2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40" name="AutoShape 2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11641" name="Group 25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11642" name="AutoShape 2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43" name="AutoShape 2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44" name="AutoShape 2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45" name="AutoShape 2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11646" name="Group 30"/>
          <p:cNvGrpSpPr>
            <a:grpSpLocks/>
          </p:cNvGrpSpPr>
          <p:nvPr/>
        </p:nvGrpSpPr>
        <p:grpSpPr bwMode="auto">
          <a:xfrm>
            <a:off x="6418871" y="5438059"/>
            <a:ext cx="431691" cy="730370"/>
            <a:chOff x="3149" y="2079"/>
            <a:chExt cx="656" cy="662"/>
          </a:xfrm>
        </p:grpSpPr>
        <p:pic>
          <p:nvPicPr>
            <p:cNvPr id="111647" name="Picture 31" descr="circuler_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149" y="2079"/>
              <a:ext cx="656" cy="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648" name="Oval 32"/>
            <p:cNvSpPr>
              <a:spLocks noChangeArrowheads="1"/>
            </p:cNvSpPr>
            <p:nvPr/>
          </p:nvSpPr>
          <p:spPr bwMode="gray">
            <a:xfrm>
              <a:off x="3149" y="2079"/>
              <a:ext cx="652" cy="66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1649" name="Group 33"/>
            <p:cNvGrpSpPr>
              <a:grpSpLocks/>
            </p:cNvGrpSpPr>
            <p:nvPr/>
          </p:nvGrpSpPr>
          <p:grpSpPr bwMode="auto">
            <a:xfrm>
              <a:off x="3195" y="2610"/>
              <a:ext cx="575" cy="111"/>
              <a:chOff x="3704" y="1872"/>
              <a:chExt cx="827" cy="156"/>
            </a:xfrm>
          </p:grpSpPr>
          <p:grpSp>
            <p:nvGrpSpPr>
              <p:cNvPr id="111650" name="Group 34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11651" name="AutoShape 3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52" name="AutoShape 3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53" name="AutoShape 3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54" name="AutoShape 3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11655" name="Group 39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11656" name="AutoShape 4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57" name="AutoShape 4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58" name="AutoShape 4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59" name="AutoShape 4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11660" name="Group 44"/>
          <p:cNvGrpSpPr>
            <a:grpSpLocks/>
          </p:cNvGrpSpPr>
          <p:nvPr/>
        </p:nvGrpSpPr>
        <p:grpSpPr bwMode="auto">
          <a:xfrm>
            <a:off x="8342101" y="5899751"/>
            <a:ext cx="510011" cy="706790"/>
            <a:chOff x="4385" y="2074"/>
            <a:chExt cx="656" cy="662"/>
          </a:xfrm>
        </p:grpSpPr>
        <p:pic>
          <p:nvPicPr>
            <p:cNvPr id="111661" name="Picture 45" descr="circuler_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385" y="2074"/>
              <a:ext cx="656" cy="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662" name="Oval 46"/>
            <p:cNvSpPr>
              <a:spLocks noChangeArrowheads="1"/>
            </p:cNvSpPr>
            <p:nvPr/>
          </p:nvSpPr>
          <p:spPr bwMode="gray">
            <a:xfrm>
              <a:off x="4385" y="2074"/>
              <a:ext cx="652" cy="66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235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1663" name="Group 47"/>
            <p:cNvGrpSpPr>
              <a:grpSpLocks/>
            </p:cNvGrpSpPr>
            <p:nvPr/>
          </p:nvGrpSpPr>
          <p:grpSpPr bwMode="auto">
            <a:xfrm>
              <a:off x="4431" y="2605"/>
              <a:ext cx="575" cy="111"/>
              <a:chOff x="3704" y="1872"/>
              <a:chExt cx="827" cy="156"/>
            </a:xfrm>
          </p:grpSpPr>
          <p:grpSp>
            <p:nvGrpSpPr>
              <p:cNvPr id="111664" name="Group 48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11665" name="AutoShape 4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66" name="AutoShape 5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67" name="AutoShape 5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68" name="AutoShape 5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11669" name="Group 53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11670" name="AutoShape 5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71" name="AutoShape 5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72" name="AutoShape 5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673" name="AutoShape 5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11674" name="Line 58"/>
          <p:cNvSpPr>
            <a:spLocks noChangeShapeType="1"/>
          </p:cNvSpPr>
          <p:nvPr/>
        </p:nvSpPr>
        <p:spPr bwMode="gray">
          <a:xfrm>
            <a:off x="1612900" y="4445000"/>
            <a:ext cx="0" cy="334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1675" name="Line 59"/>
          <p:cNvSpPr>
            <a:spLocks noChangeShapeType="1"/>
          </p:cNvSpPr>
          <p:nvPr/>
        </p:nvSpPr>
        <p:spPr bwMode="gray">
          <a:xfrm flipH="1" flipV="1">
            <a:off x="1763687" y="4756542"/>
            <a:ext cx="314908" cy="23421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1676" name="Text Box 60"/>
          <p:cNvSpPr txBox="1">
            <a:spLocks noChangeArrowheads="1"/>
          </p:cNvSpPr>
          <p:nvPr/>
        </p:nvSpPr>
        <p:spPr bwMode="gray">
          <a:xfrm>
            <a:off x="744538" y="4789489"/>
            <a:ext cx="45719" cy="372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sz="1400" dirty="0">
                <a:cs typeface="Arial" charset="0"/>
              </a:rPr>
              <a:t> </a:t>
            </a:r>
          </a:p>
        </p:txBody>
      </p:sp>
      <p:sp>
        <p:nvSpPr>
          <p:cNvPr id="111681" name="Line 65"/>
          <p:cNvSpPr>
            <a:spLocks noChangeShapeType="1"/>
          </p:cNvSpPr>
          <p:nvPr/>
        </p:nvSpPr>
        <p:spPr bwMode="gray">
          <a:xfrm>
            <a:off x="7480300" y="2870200"/>
            <a:ext cx="0" cy="334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1682" name="Line 66"/>
          <p:cNvSpPr>
            <a:spLocks noChangeShapeType="1"/>
          </p:cNvSpPr>
          <p:nvPr/>
        </p:nvSpPr>
        <p:spPr bwMode="gray">
          <a:xfrm flipV="1">
            <a:off x="6601371" y="2868613"/>
            <a:ext cx="15329" cy="169068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1683" name="Text Box 67"/>
          <p:cNvSpPr txBox="1">
            <a:spLocks noChangeArrowheads="1"/>
          </p:cNvSpPr>
          <p:nvPr/>
        </p:nvSpPr>
        <p:spPr bwMode="gray">
          <a:xfrm>
            <a:off x="6629400" y="1592263"/>
            <a:ext cx="1701800" cy="34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1400" dirty="0">
                <a:cs typeface="Arial" charset="0"/>
              </a:rPr>
              <a:t> </a:t>
            </a:r>
          </a:p>
        </p:txBody>
      </p:sp>
      <p:sp>
        <p:nvSpPr>
          <p:cNvPr id="111684" name="Line 68"/>
          <p:cNvSpPr>
            <a:spLocks noChangeShapeType="1"/>
          </p:cNvSpPr>
          <p:nvPr/>
        </p:nvSpPr>
        <p:spPr bwMode="gray">
          <a:xfrm>
            <a:off x="3581400" y="2870200"/>
            <a:ext cx="0" cy="334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1685" name="Line 69"/>
          <p:cNvSpPr>
            <a:spLocks noChangeShapeType="1"/>
          </p:cNvSpPr>
          <p:nvPr/>
        </p:nvSpPr>
        <p:spPr bwMode="gray">
          <a:xfrm>
            <a:off x="3385236" y="2870198"/>
            <a:ext cx="113943" cy="1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1687" name="Line 71"/>
          <p:cNvSpPr>
            <a:spLocks noChangeShapeType="1"/>
          </p:cNvSpPr>
          <p:nvPr/>
        </p:nvSpPr>
        <p:spPr bwMode="gray">
          <a:xfrm>
            <a:off x="5495925" y="4445000"/>
            <a:ext cx="0" cy="334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1688" name="Line 72"/>
          <p:cNvSpPr>
            <a:spLocks noChangeShapeType="1"/>
          </p:cNvSpPr>
          <p:nvPr/>
        </p:nvSpPr>
        <p:spPr bwMode="gray">
          <a:xfrm flipV="1">
            <a:off x="4518061" y="4779963"/>
            <a:ext cx="166652" cy="635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1689" name="Text Box 73"/>
          <p:cNvSpPr txBox="1">
            <a:spLocks noChangeArrowheads="1"/>
          </p:cNvSpPr>
          <p:nvPr/>
        </p:nvSpPr>
        <p:spPr bwMode="gray">
          <a:xfrm>
            <a:off x="4649788" y="4843463"/>
            <a:ext cx="1701800" cy="34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sz="1400" dirty="0">
                <a:cs typeface="Arial" charset="0"/>
              </a:rPr>
              <a:t> </a:t>
            </a:r>
          </a:p>
        </p:txBody>
      </p:sp>
      <p:grpSp>
        <p:nvGrpSpPr>
          <p:cNvPr id="111690" name="Group 74"/>
          <p:cNvGrpSpPr>
            <a:grpSpLocks/>
          </p:cNvGrpSpPr>
          <p:nvPr/>
        </p:nvGrpSpPr>
        <p:grpSpPr bwMode="auto">
          <a:xfrm>
            <a:off x="0" y="3184525"/>
            <a:ext cx="9144000" cy="1254125"/>
            <a:chOff x="0" y="2006"/>
            <a:chExt cx="5760" cy="790"/>
          </a:xfrm>
        </p:grpSpPr>
        <p:sp>
          <p:nvSpPr>
            <p:cNvPr id="111691" name="Line 75"/>
            <p:cNvSpPr>
              <a:spLocks noChangeShapeType="1"/>
            </p:cNvSpPr>
            <p:nvPr/>
          </p:nvSpPr>
          <p:spPr bwMode="gray">
            <a:xfrm flipH="1">
              <a:off x="0" y="2405"/>
              <a:ext cx="652" cy="0"/>
            </a:xfrm>
            <a:prstGeom prst="line">
              <a:avLst/>
            </a:pr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1692" name="Line 76"/>
            <p:cNvSpPr>
              <a:spLocks noChangeShapeType="1"/>
            </p:cNvSpPr>
            <p:nvPr/>
          </p:nvSpPr>
          <p:spPr bwMode="gray">
            <a:xfrm flipH="1">
              <a:off x="3839" y="2405"/>
              <a:ext cx="510" cy="0"/>
            </a:xfrm>
            <a:prstGeom prst="line">
              <a:avLst/>
            </a:pr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1693" name="Arc 77"/>
            <p:cNvSpPr>
              <a:spLocks/>
            </p:cNvSpPr>
            <p:nvPr/>
          </p:nvSpPr>
          <p:spPr bwMode="gray">
            <a:xfrm rot="16200000" flipV="1">
              <a:off x="2052" y="1833"/>
              <a:ext cx="412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694" name="Arc 78"/>
            <p:cNvSpPr>
              <a:spLocks/>
            </p:cNvSpPr>
            <p:nvPr/>
          </p:nvSpPr>
          <p:spPr bwMode="gray">
            <a:xfrm rot="16200000" flipV="1">
              <a:off x="4503" y="1830"/>
              <a:ext cx="418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695" name="Line 79"/>
            <p:cNvSpPr>
              <a:spLocks noChangeShapeType="1"/>
            </p:cNvSpPr>
            <p:nvPr/>
          </p:nvSpPr>
          <p:spPr bwMode="gray">
            <a:xfrm flipH="1">
              <a:off x="2619" y="2405"/>
              <a:ext cx="496" cy="0"/>
            </a:xfrm>
            <a:prstGeom prst="line">
              <a:avLst/>
            </a:pr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1696" name="Arc 80"/>
            <p:cNvSpPr>
              <a:spLocks/>
            </p:cNvSpPr>
            <p:nvPr/>
          </p:nvSpPr>
          <p:spPr bwMode="gray">
            <a:xfrm rot="5400000">
              <a:off x="3278" y="2211"/>
              <a:ext cx="400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697" name="Line 81"/>
            <p:cNvSpPr>
              <a:spLocks noChangeShapeType="1"/>
            </p:cNvSpPr>
            <p:nvPr/>
          </p:nvSpPr>
          <p:spPr bwMode="gray">
            <a:xfrm flipH="1">
              <a:off x="5071" y="2405"/>
              <a:ext cx="689" cy="0"/>
            </a:xfrm>
            <a:prstGeom prst="line">
              <a:avLst/>
            </a:pr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1698" name="Line 82"/>
            <p:cNvSpPr>
              <a:spLocks noChangeShapeType="1"/>
            </p:cNvSpPr>
            <p:nvPr/>
          </p:nvSpPr>
          <p:spPr bwMode="gray">
            <a:xfrm flipH="1">
              <a:off x="1377" y="2405"/>
              <a:ext cx="523" cy="0"/>
            </a:xfrm>
            <a:prstGeom prst="line">
              <a:avLst/>
            </a:pr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1699" name="Arc 83"/>
            <p:cNvSpPr>
              <a:spLocks/>
            </p:cNvSpPr>
            <p:nvPr/>
          </p:nvSpPr>
          <p:spPr bwMode="gray">
            <a:xfrm rot="5400000">
              <a:off x="815" y="2211"/>
              <a:ext cx="400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11700" name="Picture 84" descr="Picture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913" y="3308350"/>
            <a:ext cx="8255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701" name="Picture 85" descr="Picture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3298825"/>
            <a:ext cx="8255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702" name="Picture 86" descr="Picture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925" y="3317875"/>
            <a:ext cx="8255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703" name="Picture 87" descr="Picture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75" y="3308350"/>
            <a:ext cx="8255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704" name="Rectangle 8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Морская капуста</a:t>
            </a:r>
            <a:endParaRPr lang="en-US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9" name="Рисунок 88" descr="E:\Инна мои документы\ламинария\laminariya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196752"/>
            <a:ext cx="3683323" cy="3818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Рисунок 89" descr="E:\Инна мои документы\ламинария\501221_view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662" y="1412776"/>
            <a:ext cx="4433125" cy="360230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1" name="Group 16"/>
          <p:cNvGrpSpPr>
            <a:grpSpLocks/>
          </p:cNvGrpSpPr>
          <p:nvPr/>
        </p:nvGrpSpPr>
        <p:grpSpPr bwMode="auto">
          <a:xfrm>
            <a:off x="4518061" y="5464328"/>
            <a:ext cx="645590" cy="875175"/>
            <a:chOff x="2934" y="1684"/>
            <a:chExt cx="1573" cy="1251"/>
          </a:xfrm>
        </p:grpSpPr>
        <p:sp>
          <p:nvSpPr>
            <p:cNvPr id="92" name="AutoShape 17"/>
            <p:cNvSpPr>
              <a:spLocks noChangeArrowheads="1"/>
            </p:cNvSpPr>
            <p:nvPr/>
          </p:nvSpPr>
          <p:spPr bwMode="gray">
            <a:xfrm>
              <a:off x="2934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endParaRPr lang="ru-RU">
                <a:cs typeface="Arial" charset="0"/>
              </a:endParaRPr>
            </a:p>
          </p:txBody>
        </p:sp>
        <p:sp>
          <p:nvSpPr>
            <p:cNvPr id="93" name="Line 18"/>
            <p:cNvSpPr>
              <a:spLocks noChangeShapeType="1"/>
            </p:cNvSpPr>
            <p:nvPr/>
          </p:nvSpPr>
          <p:spPr bwMode="gray">
            <a:xfrm>
              <a:off x="2941" y="2308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Ламинария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Объект 3" descr="E:\Инна мои документы\ламинария\рл 00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4392488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E:\Инна мои документы\ламинария\primenenie-laminarii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780928"/>
            <a:ext cx="3960440" cy="3600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" name="Group 50"/>
          <p:cNvGrpSpPr>
            <a:grpSpLocks/>
          </p:cNvGrpSpPr>
          <p:nvPr/>
        </p:nvGrpSpPr>
        <p:grpSpPr bwMode="auto">
          <a:xfrm>
            <a:off x="8196014" y="1412776"/>
            <a:ext cx="552450" cy="584200"/>
            <a:chOff x="2959" y="1568"/>
            <a:chExt cx="454" cy="480"/>
          </a:xfrm>
        </p:grpSpPr>
        <p:grpSp>
          <p:nvGrpSpPr>
            <p:cNvPr id="19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21" name="Picture 52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53" descr="circuler_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3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20" name="Picture 55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" name="Group 50"/>
          <p:cNvGrpSpPr>
            <a:grpSpLocks/>
          </p:cNvGrpSpPr>
          <p:nvPr/>
        </p:nvGrpSpPr>
        <p:grpSpPr bwMode="auto">
          <a:xfrm>
            <a:off x="539552" y="5877739"/>
            <a:ext cx="552450" cy="584200"/>
            <a:chOff x="2959" y="1568"/>
            <a:chExt cx="454" cy="480"/>
          </a:xfrm>
        </p:grpSpPr>
        <p:grpSp>
          <p:nvGrpSpPr>
            <p:cNvPr id="31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33" name="Picture 52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4" name="Picture 53" descr="circuler_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5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32" name="Picture 55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oup 30"/>
          <p:cNvGrpSpPr>
            <a:grpSpLocks/>
          </p:cNvGrpSpPr>
          <p:nvPr/>
        </p:nvGrpSpPr>
        <p:grpSpPr bwMode="auto">
          <a:xfrm>
            <a:off x="2528798" y="5979811"/>
            <a:ext cx="388739" cy="470810"/>
            <a:chOff x="3149" y="2079"/>
            <a:chExt cx="656" cy="662"/>
          </a:xfrm>
        </p:grpSpPr>
        <p:pic>
          <p:nvPicPr>
            <p:cNvPr id="37" name="Picture 31" descr="circuler_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149" y="2079"/>
              <a:ext cx="656" cy="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Oval 32"/>
            <p:cNvSpPr>
              <a:spLocks noChangeArrowheads="1"/>
            </p:cNvSpPr>
            <p:nvPr/>
          </p:nvSpPr>
          <p:spPr bwMode="gray">
            <a:xfrm>
              <a:off x="3149" y="2079"/>
              <a:ext cx="652" cy="66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9" name="Group 33"/>
            <p:cNvGrpSpPr>
              <a:grpSpLocks/>
            </p:cNvGrpSpPr>
            <p:nvPr/>
          </p:nvGrpSpPr>
          <p:grpSpPr bwMode="auto">
            <a:xfrm>
              <a:off x="3195" y="2610"/>
              <a:ext cx="575" cy="111"/>
              <a:chOff x="3704" y="1872"/>
              <a:chExt cx="827" cy="156"/>
            </a:xfrm>
          </p:grpSpPr>
          <p:grpSp>
            <p:nvGrpSpPr>
              <p:cNvPr id="40" name="Group 34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46" name="AutoShape 3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7" name="AutoShape 3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8" name="AutoShape 3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9" name="AutoShape 3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" name="Group 39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42" name="AutoShape 4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" name="AutoShape 4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4" name="AutoShape 4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5" name="AutoShape 4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50" name="Group 2"/>
          <p:cNvGrpSpPr>
            <a:grpSpLocks/>
          </p:cNvGrpSpPr>
          <p:nvPr/>
        </p:nvGrpSpPr>
        <p:grpSpPr bwMode="auto">
          <a:xfrm>
            <a:off x="6055664" y="1865069"/>
            <a:ext cx="375491" cy="459416"/>
            <a:chOff x="691" y="2077"/>
            <a:chExt cx="656" cy="663"/>
          </a:xfrm>
        </p:grpSpPr>
        <p:pic>
          <p:nvPicPr>
            <p:cNvPr id="51" name="Picture 3" descr="circuler_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91" y="2077"/>
              <a:ext cx="656" cy="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Oval 4"/>
            <p:cNvSpPr>
              <a:spLocks noChangeArrowheads="1"/>
            </p:cNvSpPr>
            <p:nvPr/>
          </p:nvSpPr>
          <p:spPr bwMode="gray">
            <a:xfrm>
              <a:off x="691" y="2077"/>
              <a:ext cx="652" cy="66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3" name="Group 5"/>
            <p:cNvGrpSpPr>
              <a:grpSpLocks/>
            </p:cNvGrpSpPr>
            <p:nvPr/>
          </p:nvGrpSpPr>
          <p:grpSpPr bwMode="auto">
            <a:xfrm>
              <a:off x="737" y="2609"/>
              <a:ext cx="575" cy="110"/>
              <a:chOff x="3704" y="1872"/>
              <a:chExt cx="827" cy="156"/>
            </a:xfrm>
          </p:grpSpPr>
          <p:grpSp>
            <p:nvGrpSpPr>
              <p:cNvPr id="54" name="Group 6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60" name="AutoShape 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" name="AutoShape 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" name="AutoShape 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3" name="AutoShape 1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5" name="Group 11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56" name="AutoShape 1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7" name="AutoShape 1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8" name="AutoShape 1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9" name="AutoShape 1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64" name="Group 22"/>
          <p:cNvGrpSpPr>
            <a:grpSpLocks/>
          </p:cNvGrpSpPr>
          <p:nvPr/>
        </p:nvGrpSpPr>
        <p:grpSpPr bwMode="auto">
          <a:xfrm>
            <a:off x="1401532" y="4685205"/>
            <a:ext cx="1366621" cy="1192534"/>
            <a:chOff x="482" y="1851"/>
            <a:chExt cx="860" cy="796"/>
          </a:xfrm>
        </p:grpSpPr>
        <p:sp>
          <p:nvSpPr>
            <p:cNvPr id="65" name="Freeform 23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ru-RU">
                <a:cs typeface="Arial" charset="0"/>
              </a:endParaRPr>
            </a:p>
          </p:txBody>
        </p:sp>
        <p:sp>
          <p:nvSpPr>
            <p:cNvPr id="66" name="Freeform 24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ru-RU">
                <a:cs typeface="Arial" charset="0"/>
              </a:endParaRPr>
            </a:p>
          </p:txBody>
        </p:sp>
        <p:sp>
          <p:nvSpPr>
            <p:cNvPr id="67" name="Freeform 25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143"/>
                <a:gd name="T17" fmla="*/ 307 w 307"/>
                <a:gd name="T18" fmla="*/ 143 h 1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ru-RU">
                <a:cs typeface="Arial" charset="0"/>
              </a:endParaRPr>
            </a:p>
          </p:txBody>
        </p:sp>
        <p:sp>
          <p:nvSpPr>
            <p:cNvPr id="68" name="Freeform 26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/>
              <a:endParaRPr lang="ru-RU">
                <a:cs typeface="Arial" charset="0"/>
              </a:endParaRPr>
            </a:p>
          </p:txBody>
        </p:sp>
        <p:sp>
          <p:nvSpPr>
            <p:cNvPr id="69" name="Freeform 27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30 w 224"/>
                <a:gd name="T1" fmla="*/ 127 h 569"/>
                <a:gd name="T2" fmla="*/ 93 w 224"/>
                <a:gd name="T3" fmla="*/ 63 h 569"/>
                <a:gd name="T4" fmla="*/ 152 w 224"/>
                <a:gd name="T5" fmla="*/ 1 h 569"/>
                <a:gd name="T6" fmla="*/ 215 w 224"/>
                <a:gd name="T7" fmla="*/ 65 h 569"/>
                <a:gd name="T8" fmla="*/ 170 w 224"/>
                <a:gd name="T9" fmla="*/ 127 h 569"/>
                <a:gd name="T10" fmla="*/ 169 w 224"/>
                <a:gd name="T11" fmla="*/ 156 h 569"/>
                <a:gd name="T12" fmla="*/ 263 w 224"/>
                <a:gd name="T13" fmla="*/ 182 h 569"/>
                <a:gd name="T14" fmla="*/ 278 w 224"/>
                <a:gd name="T15" fmla="*/ 257 h 569"/>
                <a:gd name="T16" fmla="*/ 274 w 224"/>
                <a:gd name="T17" fmla="*/ 404 h 569"/>
                <a:gd name="T18" fmla="*/ 263 w 224"/>
                <a:gd name="T19" fmla="*/ 459 h 569"/>
                <a:gd name="T20" fmla="*/ 247 w 224"/>
                <a:gd name="T21" fmla="*/ 388 h 569"/>
                <a:gd name="T22" fmla="*/ 235 w 224"/>
                <a:gd name="T23" fmla="*/ 254 h 569"/>
                <a:gd name="T24" fmla="*/ 214 w 224"/>
                <a:gd name="T25" fmla="*/ 404 h 569"/>
                <a:gd name="T26" fmla="*/ 181 w 224"/>
                <a:gd name="T27" fmla="*/ 716 h 569"/>
                <a:gd name="T28" fmla="*/ 98 w 224"/>
                <a:gd name="T29" fmla="*/ 711 h 569"/>
                <a:gd name="T30" fmla="*/ 63 w 224"/>
                <a:gd name="T31" fmla="*/ 409 h 569"/>
                <a:gd name="T32" fmla="*/ 42 w 224"/>
                <a:gd name="T33" fmla="*/ 262 h 569"/>
                <a:gd name="T34" fmla="*/ 31 w 224"/>
                <a:gd name="T35" fmla="*/ 390 h 569"/>
                <a:gd name="T36" fmla="*/ 15 w 224"/>
                <a:gd name="T37" fmla="*/ 459 h 569"/>
                <a:gd name="T38" fmla="*/ 1 w 224"/>
                <a:gd name="T39" fmla="*/ 384 h 569"/>
                <a:gd name="T40" fmla="*/ 9 w 224"/>
                <a:gd name="T41" fmla="*/ 232 h 569"/>
                <a:gd name="T42" fmla="*/ 29 w 224"/>
                <a:gd name="T43" fmla="*/ 176 h 569"/>
                <a:gd name="T44" fmla="*/ 128 w 224"/>
                <a:gd name="T45" fmla="*/ 156 h 569"/>
                <a:gd name="T46" fmla="*/ 130 w 224"/>
                <a:gd name="T47" fmla="*/ 127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/>
              <a:endParaRPr lang="ru-RU">
                <a:cs typeface="Arial" charset="0"/>
              </a:endParaRPr>
            </a:p>
          </p:txBody>
        </p:sp>
        <p:sp>
          <p:nvSpPr>
            <p:cNvPr id="70" name="Freeform 28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/>
              <a:endParaRPr lang="ru-RU">
                <a:cs typeface="Arial" charset="0"/>
              </a:endParaRPr>
            </a:p>
          </p:txBody>
        </p:sp>
      </p:grpSp>
      <p:grpSp>
        <p:nvGrpSpPr>
          <p:cNvPr id="71" name="Group 10"/>
          <p:cNvGrpSpPr>
            <a:grpSpLocks/>
          </p:cNvGrpSpPr>
          <p:nvPr/>
        </p:nvGrpSpPr>
        <p:grpSpPr bwMode="auto">
          <a:xfrm>
            <a:off x="3700079" y="5146492"/>
            <a:ext cx="710655" cy="708024"/>
            <a:chOff x="2144" y="1110"/>
            <a:chExt cx="1573" cy="1251"/>
          </a:xfrm>
        </p:grpSpPr>
        <p:sp>
          <p:nvSpPr>
            <p:cNvPr id="72" name="AutoShape 11"/>
            <p:cNvSpPr>
              <a:spLocks noChangeArrowheads="1"/>
            </p:cNvSpPr>
            <p:nvPr/>
          </p:nvSpPr>
          <p:spPr bwMode="gray">
            <a:xfrm>
              <a:off x="2144" y="1110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Flat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endParaRPr lang="ru-RU">
                <a:cs typeface="Arial" charset="0"/>
              </a:endParaRPr>
            </a:p>
          </p:txBody>
        </p:sp>
        <p:sp>
          <p:nvSpPr>
            <p:cNvPr id="73" name="Line 12"/>
            <p:cNvSpPr>
              <a:spLocks noChangeShapeType="1"/>
            </p:cNvSpPr>
            <p:nvPr/>
          </p:nvSpPr>
          <p:spPr bwMode="gray">
            <a:xfrm>
              <a:off x="2144" y="1736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4" name="Group 13"/>
          <p:cNvGrpSpPr>
            <a:grpSpLocks/>
          </p:cNvGrpSpPr>
          <p:nvPr/>
        </p:nvGrpSpPr>
        <p:grpSpPr bwMode="auto">
          <a:xfrm>
            <a:off x="3697072" y="352049"/>
            <a:ext cx="713662" cy="294353"/>
            <a:chOff x="1352" y="1684"/>
            <a:chExt cx="1573" cy="1251"/>
          </a:xfrm>
        </p:grpSpPr>
        <p:sp>
          <p:nvSpPr>
            <p:cNvPr id="75" name="AutoShape 14"/>
            <p:cNvSpPr>
              <a:spLocks noChangeArrowheads="1"/>
            </p:cNvSpPr>
            <p:nvPr/>
          </p:nvSpPr>
          <p:spPr bwMode="gray">
            <a:xfrm>
              <a:off x="1352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endParaRPr lang="ru-RU">
                <a:cs typeface="Arial" charset="0"/>
              </a:endParaRPr>
            </a:p>
          </p:txBody>
        </p:sp>
        <p:sp>
          <p:nvSpPr>
            <p:cNvPr id="76" name="Line 15"/>
            <p:cNvSpPr>
              <a:spLocks noChangeShapeType="1"/>
            </p:cNvSpPr>
            <p:nvPr/>
          </p:nvSpPr>
          <p:spPr bwMode="gray">
            <a:xfrm>
              <a:off x="1355" y="2307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6845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946" y="5013176"/>
            <a:ext cx="6705600" cy="1066800"/>
          </a:xfrm>
        </p:spPr>
        <p:txBody>
          <a:bodyPr/>
          <a:lstStyle/>
          <a:p>
            <a:r>
              <a:rPr lang="ru-RU" sz="3600" dirty="0" smtClean="0"/>
              <a:t>Спасибо за внимание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subTitle" idx="1"/>
          </p:nvPr>
        </p:nvSpPr>
        <p:spPr>
          <a:xfrm flipH="1">
            <a:off x="2011679" y="6111875"/>
            <a:ext cx="45719" cy="53429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z="800" dirty="0"/>
          </a:p>
        </p:txBody>
      </p:sp>
      <p:pic>
        <p:nvPicPr>
          <p:cNvPr id="4" name="Рисунок 3" descr="E:\Инна мои документы\ламинария\laminariy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9" y="0"/>
            <a:ext cx="4860032" cy="4265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E:\Инна мои документы\ламинария\vkus_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4283968" cy="35010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7" name="Line 3"/>
          <p:cNvSpPr>
            <a:spLocks noChangeShapeType="1"/>
          </p:cNvSpPr>
          <p:nvPr/>
        </p:nvSpPr>
        <p:spPr bwMode="auto">
          <a:xfrm flipV="1">
            <a:off x="2673350" y="3051175"/>
            <a:ext cx="685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4148" name="Line 4"/>
          <p:cNvSpPr>
            <a:spLocks noChangeShapeType="1"/>
          </p:cNvSpPr>
          <p:nvPr/>
        </p:nvSpPr>
        <p:spPr bwMode="auto">
          <a:xfrm>
            <a:off x="2749550" y="3813175"/>
            <a:ext cx="609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4149" name="Line 5"/>
          <p:cNvSpPr>
            <a:spLocks noChangeShapeType="1"/>
          </p:cNvSpPr>
          <p:nvPr/>
        </p:nvSpPr>
        <p:spPr bwMode="auto">
          <a:xfrm flipV="1">
            <a:off x="2673350" y="4498975"/>
            <a:ext cx="685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34150" name="Group 6"/>
          <p:cNvGrpSpPr>
            <a:grpSpLocks/>
          </p:cNvGrpSpPr>
          <p:nvPr/>
        </p:nvGrpSpPr>
        <p:grpSpPr bwMode="auto">
          <a:xfrm>
            <a:off x="2368550" y="2289175"/>
            <a:ext cx="990600" cy="381000"/>
            <a:chOff x="1492" y="1538"/>
            <a:chExt cx="624" cy="240"/>
          </a:xfrm>
        </p:grpSpPr>
        <p:sp>
          <p:nvSpPr>
            <p:cNvPr id="134151" name="Line 7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4152" name="Line 8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4153" name="Group 9"/>
          <p:cNvGrpSpPr>
            <a:grpSpLocks/>
          </p:cNvGrpSpPr>
          <p:nvPr/>
        </p:nvGrpSpPr>
        <p:grpSpPr bwMode="auto">
          <a:xfrm>
            <a:off x="2292350" y="4956175"/>
            <a:ext cx="1066800" cy="304800"/>
            <a:chOff x="1444" y="3218"/>
            <a:chExt cx="672" cy="192"/>
          </a:xfrm>
        </p:grpSpPr>
        <p:sp>
          <p:nvSpPr>
            <p:cNvPr id="134154" name="Line 10"/>
            <p:cNvSpPr>
              <a:spLocks noChangeShapeType="1"/>
            </p:cNvSpPr>
            <p:nvPr/>
          </p:nvSpPr>
          <p:spPr bwMode="auto">
            <a:xfrm>
              <a:off x="1732" y="3410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4155" name="Line 11"/>
            <p:cNvSpPr>
              <a:spLocks noChangeShapeType="1"/>
            </p:cNvSpPr>
            <p:nvPr/>
          </p:nvSpPr>
          <p:spPr bwMode="auto">
            <a:xfrm>
              <a:off x="1444" y="321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4162" name="Oval 18"/>
          <p:cNvSpPr>
            <a:spLocks noChangeArrowheads="1"/>
          </p:cNvSpPr>
          <p:nvPr/>
        </p:nvSpPr>
        <p:spPr bwMode="gray">
          <a:xfrm>
            <a:off x="3263900" y="2178050"/>
            <a:ext cx="228600" cy="228600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34163" name="Oval 19"/>
          <p:cNvSpPr>
            <a:spLocks noChangeArrowheads="1"/>
          </p:cNvSpPr>
          <p:nvPr/>
        </p:nvSpPr>
        <p:spPr bwMode="gray">
          <a:xfrm>
            <a:off x="3276600" y="2943225"/>
            <a:ext cx="228600" cy="228600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34164" name="Oval 20"/>
          <p:cNvSpPr>
            <a:spLocks noChangeArrowheads="1"/>
          </p:cNvSpPr>
          <p:nvPr/>
        </p:nvSpPr>
        <p:spPr bwMode="gray">
          <a:xfrm>
            <a:off x="3276600" y="3698875"/>
            <a:ext cx="228600" cy="2286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34167" name="Oval 23"/>
          <p:cNvSpPr>
            <a:spLocks noChangeArrowheads="1"/>
          </p:cNvSpPr>
          <p:nvPr/>
        </p:nvSpPr>
        <p:spPr bwMode="gray">
          <a:xfrm>
            <a:off x="3263900" y="4422775"/>
            <a:ext cx="228600" cy="228600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34168" name="AutoShape 24"/>
          <p:cNvSpPr>
            <a:spLocks noChangeArrowheads="1"/>
          </p:cNvSpPr>
          <p:nvPr/>
        </p:nvSpPr>
        <p:spPr bwMode="gray">
          <a:xfrm>
            <a:off x="3352800" y="5073650"/>
            <a:ext cx="510540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34170" name="Oval 26"/>
          <p:cNvSpPr>
            <a:spLocks noChangeArrowheads="1"/>
          </p:cNvSpPr>
          <p:nvPr/>
        </p:nvSpPr>
        <p:spPr bwMode="gray">
          <a:xfrm>
            <a:off x="3276600" y="5207000"/>
            <a:ext cx="228600" cy="228600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34171" name="Group 27"/>
          <p:cNvGrpSpPr>
            <a:grpSpLocks/>
          </p:cNvGrpSpPr>
          <p:nvPr/>
        </p:nvGrpSpPr>
        <p:grpSpPr bwMode="auto">
          <a:xfrm>
            <a:off x="304800" y="2436813"/>
            <a:ext cx="2673350" cy="2671762"/>
            <a:chOff x="192" y="1631"/>
            <a:chExt cx="1684" cy="1683"/>
          </a:xfrm>
        </p:grpSpPr>
        <p:sp>
          <p:nvSpPr>
            <p:cNvPr id="134172" name="Oval 28"/>
            <p:cNvSpPr>
              <a:spLocks noChangeArrowheads="1"/>
            </p:cNvSpPr>
            <p:nvPr/>
          </p:nvSpPr>
          <p:spPr bwMode="gray">
            <a:xfrm>
              <a:off x="192" y="1631"/>
              <a:ext cx="1684" cy="16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4173" name="Oval 29"/>
            <p:cNvSpPr>
              <a:spLocks noChangeArrowheads="1"/>
            </p:cNvSpPr>
            <p:nvPr/>
          </p:nvSpPr>
          <p:spPr bwMode="gray">
            <a:xfrm>
              <a:off x="303" y="1740"/>
              <a:ext cx="1461" cy="14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34174" name="Oval 30"/>
            <p:cNvSpPr>
              <a:spLocks noChangeArrowheads="1"/>
            </p:cNvSpPr>
            <p:nvPr/>
          </p:nvSpPr>
          <p:spPr bwMode="gray">
            <a:xfrm>
              <a:off x="288" y="1754"/>
              <a:ext cx="1461" cy="14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34175" name="Oval 31"/>
            <p:cNvSpPr>
              <a:spLocks noChangeArrowheads="1"/>
            </p:cNvSpPr>
            <p:nvPr/>
          </p:nvSpPr>
          <p:spPr bwMode="gray">
            <a:xfrm>
              <a:off x="375" y="1814"/>
              <a:ext cx="1317" cy="13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34176" name="Oval 32"/>
            <p:cNvSpPr>
              <a:spLocks noChangeArrowheads="1"/>
            </p:cNvSpPr>
            <p:nvPr/>
          </p:nvSpPr>
          <p:spPr bwMode="gray">
            <a:xfrm>
              <a:off x="396" y="1835"/>
              <a:ext cx="1276" cy="127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34177" name="Oval 33"/>
            <p:cNvSpPr>
              <a:spLocks noChangeArrowheads="1"/>
            </p:cNvSpPr>
            <p:nvPr/>
          </p:nvSpPr>
          <p:spPr bwMode="gray">
            <a:xfrm>
              <a:off x="412" y="1842"/>
              <a:ext cx="1246" cy="124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34178" name="Oval 34"/>
            <p:cNvSpPr>
              <a:spLocks noChangeArrowheads="1"/>
            </p:cNvSpPr>
            <p:nvPr/>
          </p:nvSpPr>
          <p:spPr bwMode="gray">
            <a:xfrm>
              <a:off x="426" y="1854"/>
              <a:ext cx="1184" cy="116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34179" name="Oval 35"/>
            <p:cNvSpPr>
              <a:spLocks noChangeArrowheads="1"/>
            </p:cNvSpPr>
            <p:nvPr/>
          </p:nvSpPr>
          <p:spPr bwMode="gray">
            <a:xfrm>
              <a:off x="480" y="1872"/>
              <a:ext cx="1053" cy="9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34180" name="Text Box 36"/>
            <p:cNvSpPr txBox="1">
              <a:spLocks noChangeArrowheads="1"/>
            </p:cNvSpPr>
            <p:nvPr/>
          </p:nvSpPr>
          <p:spPr bwMode="gray">
            <a:xfrm>
              <a:off x="384" y="2160"/>
              <a:ext cx="129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endParaRPr lang="en-US" sz="2800" b="1" i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34186" name="Rectangle 4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Введение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9" name="Picture 16" descr="E:\Инна мои документы\ламинария\1270139482_kapusta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0" y="2289175"/>
            <a:ext cx="2931849" cy="2928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0800000" flipV="1">
            <a:off x="4067944" y="1811864"/>
            <a:ext cx="43902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  С </a:t>
            </a:r>
            <a:r>
              <a:rPr lang="ru-RU" sz="2400" dirty="0"/>
              <a:t>древних времен человечество потребляет морские водоросли в качестве простого, легко </a:t>
            </a:r>
            <a:r>
              <a:rPr lang="ru-RU" sz="2400" dirty="0" smtClean="0"/>
              <a:t>добываемого продукта </a:t>
            </a:r>
            <a:r>
              <a:rPr lang="ru-RU" sz="2400" dirty="0"/>
              <a:t>питания, содержащего значительное количество витаминов и минеральных веществ. </a:t>
            </a:r>
          </a:p>
        </p:txBody>
      </p:sp>
      <p:grpSp>
        <p:nvGrpSpPr>
          <p:cNvPr id="41" name="Group 26"/>
          <p:cNvGrpSpPr>
            <a:grpSpLocks/>
          </p:cNvGrpSpPr>
          <p:nvPr/>
        </p:nvGrpSpPr>
        <p:grpSpPr bwMode="auto">
          <a:xfrm>
            <a:off x="8185686" y="5885550"/>
            <a:ext cx="552450" cy="584200"/>
            <a:chOff x="2959" y="1568"/>
            <a:chExt cx="454" cy="480"/>
          </a:xfrm>
        </p:grpSpPr>
        <p:grpSp>
          <p:nvGrpSpPr>
            <p:cNvPr id="42" name="Group 27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44" name="Picture 28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" name="Picture 29" descr="circuler_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Oval 30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43" name="Picture 31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oup 50"/>
          <p:cNvGrpSpPr>
            <a:grpSpLocks/>
          </p:cNvGrpSpPr>
          <p:nvPr/>
        </p:nvGrpSpPr>
        <p:grpSpPr bwMode="auto">
          <a:xfrm>
            <a:off x="180975" y="980728"/>
            <a:ext cx="552450" cy="584200"/>
            <a:chOff x="2959" y="1568"/>
            <a:chExt cx="454" cy="480"/>
          </a:xfrm>
        </p:grpSpPr>
        <p:grpSp>
          <p:nvGrpSpPr>
            <p:cNvPr id="37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40" name="Picture 52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53" descr="circuler_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8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38" name="Picture 55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9" name="Group 50"/>
          <p:cNvGrpSpPr>
            <a:grpSpLocks/>
          </p:cNvGrpSpPr>
          <p:nvPr/>
        </p:nvGrpSpPr>
        <p:grpSpPr bwMode="auto">
          <a:xfrm>
            <a:off x="1795890" y="6051480"/>
            <a:ext cx="552450" cy="584200"/>
            <a:chOff x="2959" y="1568"/>
            <a:chExt cx="454" cy="480"/>
          </a:xfrm>
        </p:grpSpPr>
        <p:grpSp>
          <p:nvGrpSpPr>
            <p:cNvPr id="50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52" name="Picture 52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3" name="Picture 53" descr="circuler_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4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51" name="Picture 55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Цель и задачи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838200" y="1676400"/>
            <a:ext cx="7620000" cy="4272880"/>
          </a:xfrm>
        </p:spPr>
        <p:txBody>
          <a:bodyPr/>
          <a:lstStyle/>
          <a:p>
            <a:r>
              <a:rPr lang="ru-RU" sz="1800" i="1" dirty="0">
                <a:solidFill>
                  <a:schemeClr val="accent1">
                    <a:lumMod val="50000"/>
                  </a:schemeClr>
                </a:solidFill>
              </a:rPr>
              <a:t>Гипотеза: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 считаем, что в ламинарии  содержится  много  витаминов.</a:t>
            </a:r>
          </a:p>
          <a:p>
            <a:r>
              <a:rPr lang="ru-RU" sz="1800" u="sng" dirty="0">
                <a:solidFill>
                  <a:schemeClr val="accent1">
                    <a:lumMod val="50000"/>
                  </a:schemeClr>
                </a:solidFill>
              </a:rPr>
              <a:t>Цель работы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:  изучение полезных свойств  ламинарии.</a:t>
            </a:r>
          </a:p>
          <a:p>
            <a:r>
              <a:rPr lang="ru-RU" sz="1800" i="1" u="sng" dirty="0">
                <a:solidFill>
                  <a:schemeClr val="accent1">
                    <a:lumMod val="50000"/>
                  </a:schemeClr>
                </a:solidFill>
              </a:rPr>
              <a:t>Задачи: </a:t>
            </a: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1.Подготовить необходимые материалы  для исследования;</a:t>
            </a:r>
          </a:p>
          <a:p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2.Провести эксперименты;</a:t>
            </a:r>
          </a:p>
          <a:p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3.Провести анкетирование среди школьников;</a:t>
            </a:r>
          </a:p>
          <a:p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4. Сделать выводы;</a:t>
            </a:r>
          </a:p>
          <a:p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5. Создать буклет.</a:t>
            </a:r>
          </a:p>
          <a:p>
            <a:pPr marL="0" indent="0">
              <a:buNone/>
            </a:pPr>
            <a:endParaRPr lang="en-US" b="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n-US" b="0" dirty="0"/>
          </a:p>
          <a:p>
            <a:pPr marL="457200" lvl="1" indent="0">
              <a:buNone/>
            </a:pPr>
            <a:r>
              <a:rPr lang="en-US" sz="2000" dirty="0">
                <a:solidFill>
                  <a:schemeClr val="tx2"/>
                </a:solidFill>
              </a:rPr>
              <a:t/>
            </a:r>
            <a:br>
              <a:rPr lang="en-US" sz="2000" dirty="0">
                <a:solidFill>
                  <a:schemeClr val="tx2"/>
                </a:solidFill>
              </a:rPr>
            </a:b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7" name="Picture 16" descr="E:\Инна мои документы\ламинария\1270139482_kapusta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509488"/>
            <a:ext cx="2078213" cy="207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26"/>
          <p:cNvGrpSpPr>
            <a:grpSpLocks/>
          </p:cNvGrpSpPr>
          <p:nvPr/>
        </p:nvGrpSpPr>
        <p:grpSpPr bwMode="auto">
          <a:xfrm>
            <a:off x="827584" y="5877272"/>
            <a:ext cx="552450" cy="584200"/>
            <a:chOff x="2959" y="1568"/>
            <a:chExt cx="454" cy="480"/>
          </a:xfrm>
        </p:grpSpPr>
        <p:grpSp>
          <p:nvGrpSpPr>
            <p:cNvPr id="9" name="Group 27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1" name="Picture 28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9" descr="circuler_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" name="Oval 30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0" name="Picture 31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AutoShape 12"/>
          <p:cNvSpPr>
            <a:spLocks noChangeArrowheads="1"/>
          </p:cNvSpPr>
          <p:nvPr/>
        </p:nvSpPr>
        <p:spPr bwMode="ltGray">
          <a:xfrm rot="16200000" flipV="1">
            <a:off x="3991173" y="5765303"/>
            <a:ext cx="735013" cy="725487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  <a:alpha val="7000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15" name="Group 50"/>
          <p:cNvGrpSpPr>
            <a:grpSpLocks/>
          </p:cNvGrpSpPr>
          <p:nvPr/>
        </p:nvGrpSpPr>
        <p:grpSpPr bwMode="auto">
          <a:xfrm>
            <a:off x="284503" y="1075401"/>
            <a:ext cx="552450" cy="584200"/>
            <a:chOff x="2959" y="1568"/>
            <a:chExt cx="454" cy="480"/>
          </a:xfrm>
        </p:grpSpPr>
        <p:grpSp>
          <p:nvGrpSpPr>
            <p:cNvPr id="16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8" name="Picture 52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53" descr="circuler_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7" name="Picture 55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AutoShape 2"/>
          <p:cNvSpPr>
            <a:spLocks noChangeArrowheads="1"/>
          </p:cNvSpPr>
          <p:nvPr/>
        </p:nvSpPr>
        <p:spPr bwMode="gray">
          <a:xfrm>
            <a:off x="1322388" y="4495800"/>
            <a:ext cx="6572250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475" name="AutoShape 3"/>
          <p:cNvSpPr>
            <a:spLocks noChangeArrowheads="1"/>
          </p:cNvSpPr>
          <p:nvPr/>
        </p:nvSpPr>
        <p:spPr bwMode="gray">
          <a:xfrm>
            <a:off x="1322388" y="3048000"/>
            <a:ext cx="6572250" cy="1076325"/>
          </a:xfrm>
          <a:prstGeom prst="roundRect">
            <a:avLst>
              <a:gd name="adj" fmla="val 16667"/>
            </a:avLst>
          </a:prstGeom>
          <a:solidFill>
            <a:schemeClr val="accent2">
              <a:alpha val="3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dirty="0"/>
              <a:t>ноябрь 2015г. - </a:t>
            </a:r>
            <a:r>
              <a:rPr lang="ru-RU" dirty="0" smtClean="0"/>
              <a:t>февраль </a:t>
            </a:r>
            <a:r>
              <a:rPr lang="ru-RU" dirty="0"/>
              <a:t>2016г.</a:t>
            </a:r>
          </a:p>
        </p:txBody>
      </p:sp>
      <p:sp>
        <p:nvSpPr>
          <p:cNvPr id="105476" name="AutoShape 4"/>
          <p:cNvSpPr>
            <a:spLocks noChangeArrowheads="1"/>
          </p:cNvSpPr>
          <p:nvPr/>
        </p:nvSpPr>
        <p:spPr bwMode="gray">
          <a:xfrm>
            <a:off x="1322388" y="1577975"/>
            <a:ext cx="6572250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478" name="AutoShape 6"/>
          <p:cNvSpPr>
            <a:spLocks noChangeArrowheads="1"/>
          </p:cNvSpPr>
          <p:nvPr/>
        </p:nvSpPr>
        <p:spPr bwMode="gray">
          <a:xfrm>
            <a:off x="1314450" y="1799628"/>
            <a:ext cx="7650038" cy="943572"/>
          </a:xfrm>
          <a:prstGeom prst="roundRect">
            <a:avLst>
              <a:gd name="adj" fmla="val 16667"/>
            </a:avLst>
          </a:prstGeom>
          <a:solidFill>
            <a:schemeClr val="accent1">
              <a:alpha val="3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dirty="0" smtClean="0"/>
              <a:t> </a:t>
            </a:r>
            <a:r>
              <a:rPr lang="ru-RU" dirty="0"/>
              <a:t>сушеная ламинария, спирт, соляная кислота, вода, крахмал, </a:t>
            </a:r>
            <a:endParaRPr lang="ru-RU" dirty="0" smtClean="0"/>
          </a:p>
          <a:p>
            <a:r>
              <a:rPr lang="ru-RU" dirty="0" smtClean="0"/>
              <a:t>фильтровальная </a:t>
            </a:r>
            <a:r>
              <a:rPr lang="ru-RU" dirty="0"/>
              <a:t>бумага;</a:t>
            </a:r>
          </a:p>
        </p:txBody>
      </p:sp>
      <p:grpSp>
        <p:nvGrpSpPr>
          <p:cNvPr id="105479" name="Group 7"/>
          <p:cNvGrpSpPr>
            <a:grpSpLocks/>
          </p:cNvGrpSpPr>
          <p:nvPr/>
        </p:nvGrpSpPr>
        <p:grpSpPr bwMode="auto">
          <a:xfrm>
            <a:off x="1203325" y="2916238"/>
            <a:ext cx="3319463" cy="401637"/>
            <a:chOff x="720" y="1392"/>
            <a:chExt cx="4058" cy="480"/>
          </a:xfrm>
        </p:grpSpPr>
        <p:sp>
          <p:nvSpPr>
            <p:cNvPr id="105480" name="AutoShape 8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5481" name="Group 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05482" name="AutoShape 10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19216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483" name="AutoShape 11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15686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05484" name="Group 12"/>
          <p:cNvGrpSpPr>
            <a:grpSpLocks/>
          </p:cNvGrpSpPr>
          <p:nvPr/>
        </p:nvGrpSpPr>
        <p:grpSpPr bwMode="auto">
          <a:xfrm>
            <a:off x="1176338" y="4384675"/>
            <a:ext cx="3319462" cy="401638"/>
            <a:chOff x="720" y="1392"/>
            <a:chExt cx="4058" cy="480"/>
          </a:xfrm>
        </p:grpSpPr>
        <p:sp>
          <p:nvSpPr>
            <p:cNvPr id="105485" name="AutoShape 13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5486" name="Group 14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05487" name="AutoShape 15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2549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488" name="AutoShape 16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19216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05489" name="Group 17"/>
          <p:cNvGrpSpPr>
            <a:grpSpLocks/>
          </p:cNvGrpSpPr>
          <p:nvPr/>
        </p:nvGrpSpPr>
        <p:grpSpPr bwMode="auto">
          <a:xfrm>
            <a:off x="1206500" y="1463675"/>
            <a:ext cx="3319463" cy="401638"/>
            <a:chOff x="720" y="1392"/>
            <a:chExt cx="4058" cy="480"/>
          </a:xfrm>
        </p:grpSpPr>
        <p:sp>
          <p:nvSpPr>
            <p:cNvPr id="105490" name="AutoShape 18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5491" name="Group 1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05492" name="AutoShape 20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2000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493" name="AutoShape 21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2235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05494" name="Rectangle 22"/>
          <p:cNvSpPr>
            <a:spLocks noChangeArrowheads="1"/>
          </p:cNvSpPr>
          <p:nvPr/>
        </p:nvSpPr>
        <p:spPr bwMode="gray">
          <a:xfrm>
            <a:off x="1322388" y="1463675"/>
            <a:ext cx="2313741" cy="382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</a:pPr>
            <a:r>
              <a:rPr lang="en-US" sz="1600" b="1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b="1" dirty="0" smtClean="0">
                <a:cs typeface="Arial" charset="0"/>
              </a:rPr>
              <a:t>Материалы:</a:t>
            </a:r>
            <a:endParaRPr lang="en-US" b="1" dirty="0">
              <a:cs typeface="Arial" charset="0"/>
            </a:endParaRPr>
          </a:p>
        </p:txBody>
      </p:sp>
      <p:sp>
        <p:nvSpPr>
          <p:cNvPr id="105495" name="Rectangle 23"/>
          <p:cNvSpPr>
            <a:spLocks noChangeArrowheads="1"/>
          </p:cNvSpPr>
          <p:nvPr/>
        </p:nvSpPr>
        <p:spPr bwMode="gray">
          <a:xfrm>
            <a:off x="2695034" y="2943225"/>
            <a:ext cx="2423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sz="1600" b="1" dirty="0">
                <a:solidFill>
                  <a:srgbClr val="FFFFFF"/>
                </a:solidFill>
                <a:cs typeface="Arial" charset="0"/>
              </a:rPr>
              <a:t> </a:t>
            </a:r>
          </a:p>
        </p:txBody>
      </p:sp>
      <p:sp>
        <p:nvSpPr>
          <p:cNvPr id="105501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Материал и методика исследования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1800" b="0" dirty="0" smtClean="0">
                <a:solidFill>
                  <a:schemeClr val="tx1"/>
                </a:solidFill>
              </a:rPr>
              <a:t>       Дом природы</a:t>
            </a:r>
            <a:endParaRPr lang="ru-RU" sz="1800" b="0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4681" y="2916238"/>
            <a:ext cx="5465012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ru-RU" b="1" dirty="0"/>
              <a:t>Время проведения исследования: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14681" y="4445338"/>
            <a:ext cx="69577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Место проведения: </a:t>
            </a:r>
            <a:endParaRPr lang="ru-RU" dirty="0"/>
          </a:p>
        </p:txBody>
      </p:sp>
      <p:grpSp>
        <p:nvGrpSpPr>
          <p:cNvPr id="34" name="Group 26"/>
          <p:cNvGrpSpPr>
            <a:grpSpLocks/>
          </p:cNvGrpSpPr>
          <p:nvPr/>
        </p:nvGrpSpPr>
        <p:grpSpPr bwMode="auto">
          <a:xfrm>
            <a:off x="8172400" y="5949648"/>
            <a:ext cx="552450" cy="584200"/>
            <a:chOff x="2959" y="1568"/>
            <a:chExt cx="454" cy="480"/>
          </a:xfrm>
        </p:grpSpPr>
        <p:grpSp>
          <p:nvGrpSpPr>
            <p:cNvPr id="35" name="Group 27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37" name="Picture 28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8" name="Picture 29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9" name="Oval 30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36" name="Picture 31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0" name="AutoShape 12"/>
          <p:cNvSpPr>
            <a:spLocks noChangeArrowheads="1"/>
          </p:cNvSpPr>
          <p:nvPr/>
        </p:nvSpPr>
        <p:spPr bwMode="ltGray">
          <a:xfrm rot="16200000" flipV="1">
            <a:off x="584200" y="5753324"/>
            <a:ext cx="735013" cy="725487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  <a:alpha val="7000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1" name="AutoShape 13"/>
          <p:cNvSpPr>
            <a:spLocks noChangeArrowheads="1"/>
          </p:cNvSpPr>
          <p:nvPr/>
        </p:nvSpPr>
        <p:spPr bwMode="gray">
          <a:xfrm rot="10800000" flipV="1">
            <a:off x="2863056" y="5839402"/>
            <a:ext cx="1109662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34902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2" name="AutoShape 12"/>
          <p:cNvSpPr>
            <a:spLocks noChangeArrowheads="1"/>
          </p:cNvSpPr>
          <p:nvPr/>
        </p:nvSpPr>
        <p:spPr bwMode="ltGray">
          <a:xfrm rot="16200000" flipV="1">
            <a:off x="5782654" y="5826703"/>
            <a:ext cx="735013" cy="725487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  <a:alpha val="7000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40" name="Group 50"/>
          <p:cNvGrpSpPr>
            <a:grpSpLocks/>
          </p:cNvGrpSpPr>
          <p:nvPr/>
        </p:nvGrpSpPr>
        <p:grpSpPr bwMode="auto">
          <a:xfrm>
            <a:off x="7020272" y="4951616"/>
            <a:ext cx="552450" cy="584200"/>
            <a:chOff x="2959" y="1568"/>
            <a:chExt cx="454" cy="480"/>
          </a:xfrm>
        </p:grpSpPr>
        <p:grpSp>
          <p:nvGrpSpPr>
            <p:cNvPr id="41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43" name="Picture 52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" name="Picture 53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5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42" name="Picture 55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6" name="Group 50"/>
          <p:cNvGrpSpPr>
            <a:grpSpLocks/>
          </p:cNvGrpSpPr>
          <p:nvPr/>
        </p:nvGrpSpPr>
        <p:grpSpPr bwMode="auto">
          <a:xfrm>
            <a:off x="312738" y="1311197"/>
            <a:ext cx="552450" cy="584200"/>
            <a:chOff x="2959" y="1568"/>
            <a:chExt cx="454" cy="480"/>
          </a:xfrm>
        </p:grpSpPr>
        <p:grpSp>
          <p:nvGrpSpPr>
            <p:cNvPr id="47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49" name="Picture 52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3" name="Picture 53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4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48" name="Picture 55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677F25"/>
                </a:solidFill>
              </a:rPr>
              <a:t>Материал и методика</a:t>
            </a:r>
            <a:endParaRPr lang="ru-RU" sz="2400" dirty="0">
              <a:solidFill>
                <a:srgbClr val="677F25"/>
              </a:solidFill>
            </a:endParaRPr>
          </a:p>
        </p:txBody>
      </p:sp>
      <p:pic>
        <p:nvPicPr>
          <p:cNvPr id="4" name="Объект 3" descr="E:\Инна мои документы\фото декабря\99 01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54" y="1124744"/>
            <a:ext cx="4221753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E:\Инна мои документы\фото декабря\99 02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12976"/>
            <a:ext cx="3947145" cy="30862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7950933" y="1772816"/>
            <a:ext cx="552450" cy="584200"/>
            <a:chOff x="2959" y="1568"/>
            <a:chExt cx="454" cy="480"/>
          </a:xfrm>
        </p:grpSpPr>
        <p:grpSp>
          <p:nvGrpSpPr>
            <p:cNvPr id="7" name="Group 27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9" name="Picture 28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9" descr="circuler_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" name="Oval 30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8" name="Picture 31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AutoShape 13"/>
          <p:cNvSpPr>
            <a:spLocks noChangeArrowheads="1"/>
          </p:cNvSpPr>
          <p:nvPr/>
        </p:nvSpPr>
        <p:spPr bwMode="gray">
          <a:xfrm rot="10800000" flipV="1">
            <a:off x="1753394" y="5561783"/>
            <a:ext cx="1109662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34902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13" name="Group 50"/>
          <p:cNvGrpSpPr>
            <a:grpSpLocks/>
          </p:cNvGrpSpPr>
          <p:nvPr/>
        </p:nvGrpSpPr>
        <p:grpSpPr bwMode="auto">
          <a:xfrm>
            <a:off x="5652120" y="2360965"/>
            <a:ext cx="552450" cy="584200"/>
            <a:chOff x="2959" y="1568"/>
            <a:chExt cx="454" cy="480"/>
          </a:xfrm>
        </p:grpSpPr>
        <p:grpSp>
          <p:nvGrpSpPr>
            <p:cNvPr id="14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6" name="Picture 52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53" descr="circuler_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5" name="Picture 55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Group 50"/>
          <p:cNvGrpSpPr>
            <a:grpSpLocks/>
          </p:cNvGrpSpPr>
          <p:nvPr/>
        </p:nvGrpSpPr>
        <p:grpSpPr bwMode="auto">
          <a:xfrm>
            <a:off x="367496" y="5862240"/>
            <a:ext cx="552450" cy="584200"/>
            <a:chOff x="2959" y="1568"/>
            <a:chExt cx="454" cy="480"/>
          </a:xfrm>
        </p:grpSpPr>
        <p:grpSp>
          <p:nvGrpSpPr>
            <p:cNvPr id="20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22" name="Picture 52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53" descr="circuler_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21" name="Picture 55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Group 50"/>
          <p:cNvGrpSpPr>
            <a:grpSpLocks/>
          </p:cNvGrpSpPr>
          <p:nvPr/>
        </p:nvGrpSpPr>
        <p:grpSpPr bwMode="auto">
          <a:xfrm>
            <a:off x="3707904" y="5799155"/>
            <a:ext cx="552450" cy="584200"/>
            <a:chOff x="2959" y="1568"/>
            <a:chExt cx="454" cy="480"/>
          </a:xfrm>
        </p:grpSpPr>
        <p:grpSp>
          <p:nvGrpSpPr>
            <p:cNvPr id="26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28" name="Picture 52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9" name="Picture 53" descr="circuler_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0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27" name="Picture 55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1894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3"/>
          <p:cNvSpPr>
            <a:spLocks noChangeArrowheads="1"/>
          </p:cNvSpPr>
          <p:nvPr/>
        </p:nvSpPr>
        <p:spPr bwMode="auto">
          <a:xfrm>
            <a:off x="1043608" y="3638550"/>
            <a:ext cx="7566992" cy="2640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b="1" dirty="0">
                <a:solidFill>
                  <a:srgbClr val="D7181F"/>
                </a:solidFill>
                <a:cs typeface="Arial" charset="0"/>
              </a:rPr>
              <a:t>2. </a:t>
            </a:r>
            <a:r>
              <a:rPr lang="en-US" sz="2200" b="1" dirty="0" smtClean="0">
                <a:solidFill>
                  <a:schemeClr val="tx2"/>
                </a:solidFill>
                <a:cs typeface="Arial" charset="0"/>
              </a:rPr>
              <a:t> </a:t>
            </a:r>
            <a:r>
              <a:rPr lang="ru-RU" sz="2000" b="1" i="1" dirty="0" smtClean="0">
                <a:cs typeface="Arial" charset="0"/>
              </a:rPr>
              <a:t>Выявление йода в ламинарии </a:t>
            </a:r>
            <a:endParaRPr lang="en-US" sz="2000" b="1" i="1" dirty="0">
              <a:cs typeface="Arial" charset="0"/>
            </a:endParaRPr>
          </a:p>
          <a:p>
            <a:pPr>
              <a:lnSpc>
                <a:spcPct val="120000"/>
              </a:lnSpc>
            </a:pPr>
            <a:r>
              <a:rPr lang="en-US" sz="1600" b="1" dirty="0">
                <a:cs typeface="Arial" charset="0"/>
              </a:rPr>
              <a:t>     </a:t>
            </a:r>
            <a:r>
              <a:rPr lang="ru-RU" sz="1600" dirty="0"/>
              <a:t>Н</a:t>
            </a:r>
            <a:r>
              <a:rPr lang="ru-RU" sz="1600" dirty="0" smtClean="0"/>
              <a:t>еобходимо </a:t>
            </a:r>
            <a:r>
              <a:rPr lang="ru-RU" sz="1600" dirty="0"/>
              <a:t>залить чайную ложку сухой морской капусты кипяченой водой </a:t>
            </a:r>
            <a:r>
              <a:rPr lang="ru-RU" sz="1600" dirty="0" smtClean="0"/>
              <a:t>, </a:t>
            </a:r>
            <a:r>
              <a:rPr lang="ru-RU" sz="1600" dirty="0"/>
              <a:t>отстоять сутки, добавить несколько капель соляной кислоты, перемешать. Если к раствору ламинарии добавить раствор крахмала – появится синяя окраска.</a:t>
            </a:r>
            <a:r>
              <a:rPr lang="en-US" sz="1600" b="1" dirty="0" smtClean="0">
                <a:cs typeface="Arial" charset="0"/>
              </a:rPr>
              <a:t> </a:t>
            </a:r>
            <a:endParaRPr lang="ru-RU" sz="1600" b="1" dirty="0" smtClean="0">
              <a:cs typeface="Arial" charset="0"/>
            </a:endParaRPr>
          </a:p>
          <a:p>
            <a:pPr>
              <a:lnSpc>
                <a:spcPct val="120000"/>
              </a:lnSpc>
            </a:pPr>
            <a:endParaRPr lang="ru-RU" sz="1600" b="1" dirty="0">
              <a:cs typeface="Arial" charset="0"/>
            </a:endParaRPr>
          </a:p>
          <a:p>
            <a:pPr>
              <a:lnSpc>
                <a:spcPct val="120000"/>
              </a:lnSpc>
            </a:pPr>
            <a:r>
              <a:rPr lang="ru-RU" b="1" dirty="0" smtClean="0">
                <a:solidFill>
                  <a:srgbClr val="C00000"/>
                </a:solidFill>
                <a:cs typeface="Arial" charset="0"/>
              </a:rPr>
              <a:t>3. </a:t>
            </a:r>
            <a:r>
              <a:rPr lang="ru-RU" sz="2000" b="1" i="1" dirty="0" smtClean="0">
                <a:cs typeface="Arial" charset="0"/>
              </a:rPr>
              <a:t>Анкетирование</a:t>
            </a:r>
            <a:endParaRPr lang="ru-RU" sz="2000" b="1" i="1" dirty="0">
              <a:solidFill>
                <a:srgbClr val="C00000"/>
              </a:solidFill>
              <a:cs typeface="Arial" charset="0"/>
            </a:endParaRPr>
          </a:p>
          <a:p>
            <a:pPr>
              <a:lnSpc>
                <a:spcPct val="120000"/>
              </a:lnSpc>
            </a:pPr>
            <a:endParaRPr lang="ru-RU" sz="1600" b="1" dirty="0">
              <a:cs typeface="Arial" charset="0"/>
            </a:endParaRPr>
          </a:p>
        </p:txBody>
      </p:sp>
      <p:sp>
        <p:nvSpPr>
          <p:cNvPr id="106499" name="Rectangle 4"/>
          <p:cNvSpPr>
            <a:spLocks noChangeArrowheads="1"/>
          </p:cNvSpPr>
          <p:nvPr/>
        </p:nvSpPr>
        <p:spPr bwMode="auto">
          <a:xfrm>
            <a:off x="434181" y="1556792"/>
            <a:ext cx="8176419" cy="160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b="1" dirty="0">
                <a:solidFill>
                  <a:srgbClr val="D7181F"/>
                </a:solidFill>
                <a:cs typeface="Arial" charset="0"/>
              </a:rPr>
              <a:t>1. </a:t>
            </a:r>
            <a:r>
              <a:rPr lang="ru-RU" sz="2000" b="1" i="1" dirty="0"/>
              <a:t>Выявление каротина (провитамин А) из ламинарии.</a:t>
            </a:r>
            <a:endParaRPr lang="en-US" sz="2000" b="1" dirty="0">
              <a:solidFill>
                <a:srgbClr val="D7181F"/>
              </a:solidFill>
              <a:cs typeface="Arial" charset="0"/>
            </a:endParaRPr>
          </a:p>
          <a:p>
            <a:pPr>
              <a:lnSpc>
                <a:spcPct val="120000"/>
              </a:lnSpc>
            </a:pPr>
            <a:r>
              <a:rPr lang="en-US" sz="1400" b="1" dirty="0">
                <a:cs typeface="Arial" charset="0"/>
              </a:rPr>
              <a:t>       </a:t>
            </a:r>
          </a:p>
          <a:p>
            <a:pPr>
              <a:lnSpc>
                <a:spcPct val="120000"/>
              </a:lnSpc>
            </a:pPr>
            <a:r>
              <a:rPr lang="en-US" sz="1600" b="1" dirty="0">
                <a:cs typeface="Arial" charset="0"/>
              </a:rPr>
              <a:t>    </a:t>
            </a:r>
            <a:r>
              <a:rPr lang="ru-RU" sz="1600" dirty="0"/>
              <a:t>Ч</a:t>
            </a:r>
            <a:r>
              <a:rPr lang="ru-RU" sz="1600" dirty="0" smtClean="0"/>
              <a:t>айную </a:t>
            </a:r>
            <a:r>
              <a:rPr lang="ru-RU" sz="1600" dirty="0"/>
              <a:t>ложку сухой ламинарии в банку, залили небольшим количеством спирта </a:t>
            </a:r>
            <a:r>
              <a:rPr lang="ru-RU" sz="1600" dirty="0" smtClean="0"/>
              <a:t>и </a:t>
            </a:r>
            <a:r>
              <a:rPr lang="ru-RU" sz="1600" dirty="0"/>
              <a:t>при комнатной температуре оставили на сутки.  Если  опустить фильтровальную бумагу  </a:t>
            </a:r>
            <a:r>
              <a:rPr lang="ru-RU" sz="1600" dirty="0" smtClean="0"/>
              <a:t> </a:t>
            </a:r>
            <a:r>
              <a:rPr lang="ru-RU" sz="1600" dirty="0"/>
              <a:t>в баночку с </a:t>
            </a:r>
            <a:r>
              <a:rPr lang="ru-RU" sz="1600" dirty="0" smtClean="0"/>
              <a:t> </a:t>
            </a:r>
            <a:r>
              <a:rPr lang="ru-RU" sz="1600" dirty="0"/>
              <a:t>морской капустой, то появляется желтая полоса  - это каротин. </a:t>
            </a:r>
            <a:endParaRPr lang="en-US" sz="1600" b="1" dirty="0">
              <a:cs typeface="Arial" charset="0"/>
            </a:endParaRPr>
          </a:p>
        </p:txBody>
      </p:sp>
      <p:sp>
        <p:nvSpPr>
          <p:cNvPr id="106500" name="Line 5"/>
          <p:cNvSpPr>
            <a:spLocks noChangeShapeType="1"/>
          </p:cNvSpPr>
          <p:nvPr/>
        </p:nvSpPr>
        <p:spPr bwMode="black">
          <a:xfrm>
            <a:off x="4343400" y="3409950"/>
            <a:ext cx="4419600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32" name="AutoShape 12"/>
          <p:cNvSpPr>
            <a:spLocks noChangeArrowheads="1"/>
          </p:cNvSpPr>
          <p:nvPr/>
        </p:nvSpPr>
        <p:spPr bwMode="ltGray">
          <a:xfrm rot="16200000" flipV="1">
            <a:off x="66675" y="303840"/>
            <a:ext cx="735013" cy="725487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  <a:alpha val="7000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0733" name="AutoShape 13"/>
          <p:cNvSpPr>
            <a:spLocks noChangeArrowheads="1"/>
          </p:cNvSpPr>
          <p:nvPr/>
        </p:nvSpPr>
        <p:spPr bwMode="gray">
          <a:xfrm rot="16200000" flipV="1">
            <a:off x="-116681" y="5550694"/>
            <a:ext cx="1109662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34902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6514" name="AutoShape 19"/>
          <p:cNvSpPr>
            <a:spLocks noChangeArrowheads="1"/>
          </p:cNvSpPr>
          <p:nvPr/>
        </p:nvSpPr>
        <p:spPr bwMode="gray">
          <a:xfrm>
            <a:off x="2699792" y="6135099"/>
            <a:ext cx="2930525" cy="356394"/>
          </a:xfrm>
          <a:prstGeom prst="roundRect">
            <a:avLst>
              <a:gd name="adj" fmla="val 50000"/>
            </a:avLst>
          </a:prstGeom>
          <a:solidFill>
            <a:schemeClr val="folHlink"/>
          </a:solidFill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  <a:cs typeface="Arial" charset="0"/>
            </a:endParaRPr>
          </a:p>
        </p:txBody>
      </p:sp>
      <p:sp>
        <p:nvSpPr>
          <p:cNvPr id="106523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Методика исследования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AutoShape 13"/>
          <p:cNvSpPr>
            <a:spLocks noChangeArrowheads="1"/>
          </p:cNvSpPr>
          <p:nvPr/>
        </p:nvSpPr>
        <p:spPr bwMode="gray">
          <a:xfrm rot="16200000" flipV="1">
            <a:off x="7849394" y="5749131"/>
            <a:ext cx="1109662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34902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10" name="Group 50"/>
          <p:cNvGrpSpPr>
            <a:grpSpLocks/>
          </p:cNvGrpSpPr>
          <p:nvPr/>
        </p:nvGrpSpPr>
        <p:grpSpPr bwMode="auto">
          <a:xfrm>
            <a:off x="6548755" y="6172200"/>
            <a:ext cx="552450" cy="584200"/>
            <a:chOff x="2959" y="1568"/>
            <a:chExt cx="454" cy="480"/>
          </a:xfrm>
        </p:grpSpPr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3" name="Picture 52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53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2" name="Picture 55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Исследование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E:\Инна мои документы\фото декабря\99 021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4104456" cy="34203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50"/>
          <p:cNvGrpSpPr>
            <a:grpSpLocks/>
          </p:cNvGrpSpPr>
          <p:nvPr/>
        </p:nvGrpSpPr>
        <p:grpSpPr bwMode="auto">
          <a:xfrm>
            <a:off x="3872720" y="6000324"/>
            <a:ext cx="552450" cy="584200"/>
            <a:chOff x="2959" y="1568"/>
            <a:chExt cx="454" cy="480"/>
          </a:xfrm>
        </p:grpSpPr>
        <p:grpSp>
          <p:nvGrpSpPr>
            <p:cNvPr id="6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8" name="Picture 52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53" descr="circuler_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7" name="Picture 55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50"/>
          <p:cNvGrpSpPr>
            <a:grpSpLocks/>
          </p:cNvGrpSpPr>
          <p:nvPr/>
        </p:nvGrpSpPr>
        <p:grpSpPr bwMode="auto">
          <a:xfrm>
            <a:off x="7259910" y="1693628"/>
            <a:ext cx="552450" cy="584200"/>
            <a:chOff x="2959" y="1568"/>
            <a:chExt cx="454" cy="480"/>
          </a:xfrm>
        </p:grpSpPr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4" name="Picture 52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53" descr="circuler_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3" name="Picture 55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50"/>
          <p:cNvGrpSpPr>
            <a:grpSpLocks/>
          </p:cNvGrpSpPr>
          <p:nvPr/>
        </p:nvGrpSpPr>
        <p:grpSpPr bwMode="auto">
          <a:xfrm>
            <a:off x="471255" y="5416124"/>
            <a:ext cx="552450" cy="584200"/>
            <a:chOff x="2959" y="1568"/>
            <a:chExt cx="454" cy="480"/>
          </a:xfrm>
        </p:grpSpPr>
        <p:grpSp>
          <p:nvGrpSpPr>
            <p:cNvPr id="24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26" name="Picture 52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" name="Picture 53" descr="circuler_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8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25" name="Picture 55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Group 50"/>
          <p:cNvGrpSpPr>
            <a:grpSpLocks/>
          </p:cNvGrpSpPr>
          <p:nvPr/>
        </p:nvGrpSpPr>
        <p:grpSpPr bwMode="auto">
          <a:xfrm>
            <a:off x="5868144" y="2167409"/>
            <a:ext cx="552450" cy="584200"/>
            <a:chOff x="2959" y="1568"/>
            <a:chExt cx="454" cy="480"/>
          </a:xfrm>
        </p:grpSpPr>
        <p:grpSp>
          <p:nvGrpSpPr>
            <p:cNvPr id="30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32" name="Picture 52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3" name="Picture 53" descr="circuler_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4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31" name="Picture 55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Group 26"/>
          <p:cNvGrpSpPr>
            <a:grpSpLocks/>
          </p:cNvGrpSpPr>
          <p:nvPr/>
        </p:nvGrpSpPr>
        <p:grpSpPr bwMode="auto">
          <a:xfrm>
            <a:off x="8361099" y="1898899"/>
            <a:ext cx="552450" cy="584200"/>
            <a:chOff x="2959" y="1568"/>
            <a:chExt cx="454" cy="480"/>
          </a:xfrm>
        </p:grpSpPr>
        <p:grpSp>
          <p:nvGrpSpPr>
            <p:cNvPr id="36" name="Group 27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38" name="Picture 28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9" name="Picture 29" descr="circuler_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0" name="Oval 30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37" name="Picture 31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1" name="Рисунок 40" descr="E:\Инна мои документы\фото декабря\99 02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3284984"/>
            <a:ext cx="3992674" cy="28805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" name="Group 50"/>
          <p:cNvGrpSpPr>
            <a:grpSpLocks/>
          </p:cNvGrpSpPr>
          <p:nvPr/>
        </p:nvGrpSpPr>
        <p:grpSpPr bwMode="auto">
          <a:xfrm>
            <a:off x="4355976" y="332656"/>
            <a:ext cx="552450" cy="584200"/>
            <a:chOff x="2959" y="1568"/>
            <a:chExt cx="454" cy="480"/>
          </a:xfrm>
        </p:grpSpPr>
        <p:grpSp>
          <p:nvGrpSpPr>
            <p:cNvPr id="43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45" name="Picture 52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" name="Picture 53" descr="circuler_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7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44" name="Picture 55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" name="AutoShape 13"/>
          <p:cNvSpPr>
            <a:spLocks noChangeArrowheads="1"/>
          </p:cNvSpPr>
          <p:nvPr/>
        </p:nvSpPr>
        <p:spPr bwMode="gray">
          <a:xfrm rot="10800000" flipV="1">
            <a:off x="2230243" y="6124732"/>
            <a:ext cx="554831" cy="362816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34902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383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Результаты исследования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Объект 3" descr="E:\Инна мои документы\фото декабря\99 026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573016"/>
            <a:ext cx="4752528" cy="3024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E:\Инна мои документы\фото декабря\99 01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1"/>
            <a:ext cx="4032448" cy="30963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6300192" y="2190999"/>
            <a:ext cx="552450" cy="584200"/>
            <a:chOff x="2959" y="1568"/>
            <a:chExt cx="454" cy="480"/>
          </a:xfrm>
        </p:grpSpPr>
        <p:grpSp>
          <p:nvGrpSpPr>
            <p:cNvPr id="8" name="Group 27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0" name="Picture 28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9" descr="circuler_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Oval 30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9" name="Picture 31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AutoShape 19"/>
          <p:cNvSpPr>
            <a:spLocks noChangeArrowheads="1"/>
          </p:cNvSpPr>
          <p:nvPr/>
        </p:nvSpPr>
        <p:spPr bwMode="gray">
          <a:xfrm>
            <a:off x="660383" y="6021288"/>
            <a:ext cx="2930525" cy="356394"/>
          </a:xfrm>
          <a:prstGeom prst="roundRect">
            <a:avLst>
              <a:gd name="adj" fmla="val 50000"/>
            </a:avLst>
          </a:prstGeom>
          <a:solidFill>
            <a:schemeClr val="folHlink"/>
          </a:solidFill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  <a:cs typeface="Arial" charset="0"/>
            </a:endParaRP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gray">
          <a:xfrm rot="16200000" flipV="1">
            <a:off x="7692300" y="1883317"/>
            <a:ext cx="600159" cy="216024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34902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15" name="Group 50"/>
          <p:cNvGrpSpPr>
            <a:grpSpLocks/>
          </p:cNvGrpSpPr>
          <p:nvPr/>
        </p:nvGrpSpPr>
        <p:grpSpPr bwMode="auto">
          <a:xfrm>
            <a:off x="4788024" y="1380434"/>
            <a:ext cx="552450" cy="584200"/>
            <a:chOff x="2959" y="1568"/>
            <a:chExt cx="454" cy="480"/>
          </a:xfrm>
        </p:grpSpPr>
        <p:grpSp>
          <p:nvGrpSpPr>
            <p:cNvPr id="16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8" name="Picture 52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53" descr="circuler_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7" name="Picture 55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Group 50"/>
          <p:cNvGrpSpPr>
            <a:grpSpLocks/>
          </p:cNvGrpSpPr>
          <p:nvPr/>
        </p:nvGrpSpPr>
        <p:grpSpPr bwMode="auto">
          <a:xfrm>
            <a:off x="1846378" y="5390302"/>
            <a:ext cx="552450" cy="584200"/>
            <a:chOff x="2959" y="1568"/>
            <a:chExt cx="454" cy="480"/>
          </a:xfrm>
        </p:grpSpPr>
        <p:grpSp>
          <p:nvGrpSpPr>
            <p:cNvPr id="22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24" name="Picture 52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53" descr="circuler_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6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23" name="Picture 55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5535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AutoShape 2"/>
          <p:cNvSpPr>
            <a:spLocks noChangeArrowheads="1"/>
          </p:cNvSpPr>
          <p:nvPr/>
        </p:nvSpPr>
        <p:spPr bwMode="ltGray">
          <a:xfrm>
            <a:off x="4264025" y="2058988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1">
                  <a:gamma/>
                  <a:shade val="82353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547" name="AutoShape 3"/>
          <p:cNvSpPr>
            <a:spLocks noChangeArrowheads="1"/>
          </p:cNvSpPr>
          <p:nvPr/>
        </p:nvSpPr>
        <p:spPr bwMode="ltGray">
          <a:xfrm>
            <a:off x="4289072" y="3371904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>
                  <a:gamma/>
                  <a:shade val="82353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548" name="AutoShape 4"/>
          <p:cNvSpPr>
            <a:spLocks noChangeArrowheads="1"/>
          </p:cNvSpPr>
          <p:nvPr/>
        </p:nvSpPr>
        <p:spPr bwMode="ltGray">
          <a:xfrm>
            <a:off x="4270375" y="4716463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folHlink">
                  <a:gamma/>
                  <a:shade val="82353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8549" name="Picture 5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0" y="2109788"/>
            <a:ext cx="792163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0" name="Picture 6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525" y="3440113"/>
            <a:ext cx="79375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1" name="Picture 7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938" y="4764088"/>
            <a:ext cx="792162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8552" name="Group 8"/>
          <p:cNvGrpSpPr>
            <a:grpSpLocks/>
          </p:cNvGrpSpPr>
          <p:nvPr/>
        </p:nvGrpSpPr>
        <p:grpSpPr bwMode="auto">
          <a:xfrm>
            <a:off x="1071563" y="1825625"/>
            <a:ext cx="1879600" cy="1825625"/>
            <a:chOff x="2457" y="2000"/>
            <a:chExt cx="901" cy="888"/>
          </a:xfrm>
        </p:grpSpPr>
        <p:pic>
          <p:nvPicPr>
            <p:cNvPr id="108553" name="Picture 9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554" name="Oval 10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555" name="Freeform 11"/>
            <p:cNvSpPr>
              <a:spLocks/>
            </p:cNvSpPr>
            <p:nvPr/>
          </p:nvSpPr>
          <p:spPr bwMode="ltGray">
            <a:xfrm>
              <a:off x="2611" y="2174"/>
              <a:ext cx="700" cy="43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</a:rPr>
                <a:t>Морская капуста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108556" name="Group 12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108557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08558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8559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8560" name="AutoShape 1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8561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8562" name="Group 1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8563" name="AutoShape 1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8564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8565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8566" name="AutoShape 2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08567" name="Group 23"/>
          <p:cNvGrpSpPr>
            <a:grpSpLocks/>
          </p:cNvGrpSpPr>
          <p:nvPr/>
        </p:nvGrpSpPr>
        <p:grpSpPr bwMode="auto">
          <a:xfrm>
            <a:off x="1119188" y="4181475"/>
            <a:ext cx="1879600" cy="1825625"/>
            <a:chOff x="2457" y="2000"/>
            <a:chExt cx="901" cy="888"/>
          </a:xfrm>
        </p:grpSpPr>
        <p:pic>
          <p:nvPicPr>
            <p:cNvPr id="108568" name="Picture 24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569" name="Oval 25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570" name="Freeform 26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8571" name="Group 27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108572" name="Group 2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08573" name="AutoShape 2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8574" name="AutoShape 3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8575" name="AutoShape 3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8576" name="AutoShape 3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8577" name="Group 3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8578" name="AutoShape 3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8579" name="AutoShape 3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8580" name="AutoShape 3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8581" name="AutoShape 3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08582" name="Rectangle 38"/>
          <p:cNvSpPr>
            <a:spLocks noChangeArrowheads="1"/>
          </p:cNvSpPr>
          <p:nvPr/>
        </p:nvSpPr>
        <p:spPr bwMode="black">
          <a:xfrm>
            <a:off x="4398963" y="3517900"/>
            <a:ext cx="34258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ru-RU" sz="2000" b="1" dirty="0" smtClean="0">
                <a:solidFill>
                  <a:srgbClr val="FEFFFF"/>
                </a:solidFill>
                <a:cs typeface="Arial" charset="0"/>
              </a:rPr>
              <a:t>2. Содержит йод</a:t>
            </a:r>
            <a:endParaRPr lang="en-US" sz="2000" b="1" dirty="0">
              <a:solidFill>
                <a:srgbClr val="FEFFFF"/>
              </a:solidFill>
              <a:cs typeface="Arial" charset="0"/>
            </a:endParaRPr>
          </a:p>
        </p:txBody>
      </p:sp>
      <p:sp>
        <p:nvSpPr>
          <p:cNvPr id="108583" name="Rectangle 39"/>
          <p:cNvSpPr>
            <a:spLocks noChangeArrowheads="1"/>
          </p:cNvSpPr>
          <p:nvPr/>
        </p:nvSpPr>
        <p:spPr bwMode="black">
          <a:xfrm>
            <a:off x="4398963" y="2182813"/>
            <a:ext cx="34258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ru-RU" sz="2000" b="1" dirty="0" smtClean="0">
                <a:solidFill>
                  <a:srgbClr val="FEFFFF"/>
                </a:solidFill>
                <a:cs typeface="Arial" charset="0"/>
              </a:rPr>
              <a:t>1. Присутствует каротин (провитамин А)</a:t>
            </a:r>
            <a:endParaRPr lang="en-US" sz="2000" b="1" dirty="0">
              <a:cs typeface="Arial" charset="0"/>
            </a:endParaRPr>
          </a:p>
        </p:txBody>
      </p:sp>
      <p:sp>
        <p:nvSpPr>
          <p:cNvPr id="108584" name="Rectangle 40"/>
          <p:cNvSpPr>
            <a:spLocks noChangeArrowheads="1"/>
          </p:cNvSpPr>
          <p:nvPr/>
        </p:nvSpPr>
        <p:spPr bwMode="black">
          <a:xfrm>
            <a:off x="4398963" y="4830763"/>
            <a:ext cx="34258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ru-RU" sz="2000" b="1" dirty="0" smtClean="0">
                <a:solidFill>
                  <a:srgbClr val="FEFFFF"/>
                </a:solidFill>
                <a:cs typeface="Arial" charset="0"/>
              </a:rPr>
              <a:t>3. Полезный продукт</a:t>
            </a:r>
            <a:endParaRPr lang="en-US" sz="2000" b="1" dirty="0">
              <a:solidFill>
                <a:srgbClr val="FEFFFF"/>
              </a:solidFill>
              <a:cs typeface="Arial" charset="0"/>
            </a:endParaRPr>
          </a:p>
        </p:txBody>
      </p:sp>
      <p:sp>
        <p:nvSpPr>
          <p:cNvPr id="108586" name="Text Box 42"/>
          <p:cNvSpPr txBox="1">
            <a:spLocks noChangeArrowheads="1"/>
          </p:cNvSpPr>
          <p:nvPr/>
        </p:nvSpPr>
        <p:spPr bwMode="auto">
          <a:xfrm>
            <a:off x="1143000" y="4789488"/>
            <a:ext cx="1905000" cy="73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Content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Title</a:t>
            </a:r>
          </a:p>
        </p:txBody>
      </p:sp>
      <p:sp>
        <p:nvSpPr>
          <p:cNvPr id="108587" name="Freeform 43"/>
          <p:cNvSpPr>
            <a:spLocks/>
          </p:cNvSpPr>
          <p:nvPr/>
        </p:nvSpPr>
        <p:spPr bwMode="gray">
          <a:xfrm rot="16200000">
            <a:off x="2875757" y="4723606"/>
            <a:ext cx="1624012" cy="968375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588" name="Freeform 44"/>
          <p:cNvSpPr>
            <a:spLocks/>
          </p:cNvSpPr>
          <p:nvPr/>
        </p:nvSpPr>
        <p:spPr bwMode="gray">
          <a:xfrm rot="16200000">
            <a:off x="3442494" y="3375819"/>
            <a:ext cx="314325" cy="1096963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589" name="Freeform 45"/>
          <p:cNvSpPr>
            <a:spLocks/>
          </p:cNvSpPr>
          <p:nvPr/>
        </p:nvSpPr>
        <p:spPr bwMode="gray">
          <a:xfrm rot="16200000" flipH="1">
            <a:off x="2836069" y="2159794"/>
            <a:ext cx="1624013" cy="968375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590" name="Rectangle 4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Результаты исследования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9" name="Picture 17" descr="E:\Инна мои документы\ламинария\laminariy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82" y="3944950"/>
            <a:ext cx="2486351" cy="262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" name="Group 50"/>
          <p:cNvGrpSpPr>
            <a:grpSpLocks/>
          </p:cNvGrpSpPr>
          <p:nvPr/>
        </p:nvGrpSpPr>
        <p:grpSpPr bwMode="auto">
          <a:xfrm>
            <a:off x="221057" y="1052736"/>
            <a:ext cx="552450" cy="584200"/>
            <a:chOff x="2959" y="1568"/>
            <a:chExt cx="454" cy="480"/>
          </a:xfrm>
        </p:grpSpPr>
        <p:grpSp>
          <p:nvGrpSpPr>
            <p:cNvPr id="48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51" name="Picture 52" descr="light_shadow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53" descr="circuler_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3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50" name="Picture 55" descr="Picture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4" name="Group 50"/>
          <p:cNvGrpSpPr>
            <a:grpSpLocks/>
          </p:cNvGrpSpPr>
          <p:nvPr/>
        </p:nvGrpSpPr>
        <p:grpSpPr bwMode="auto">
          <a:xfrm>
            <a:off x="8244408" y="6099327"/>
            <a:ext cx="552450" cy="584200"/>
            <a:chOff x="2959" y="1568"/>
            <a:chExt cx="454" cy="480"/>
          </a:xfrm>
        </p:grpSpPr>
        <p:grpSp>
          <p:nvGrpSpPr>
            <p:cNvPr id="55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57" name="Picture 52" descr="light_shadow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" name="Picture 53" descr="circuler_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9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56" name="Picture 55" descr="Picture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85TGp_Skinscuba_light">
  <a:themeElements>
    <a:clrScheme name="3 1">
      <a:dk1>
        <a:srgbClr val="000000"/>
      </a:dk1>
      <a:lt1>
        <a:srgbClr val="FFFFFF"/>
      </a:lt1>
      <a:dk2>
        <a:srgbClr val="179CD7"/>
      </a:dk2>
      <a:lt2>
        <a:srgbClr val="B2B2B2"/>
      </a:lt2>
      <a:accent1>
        <a:srgbClr val="3BB21A"/>
      </a:accent1>
      <a:accent2>
        <a:srgbClr val="7137C7"/>
      </a:accent2>
      <a:accent3>
        <a:srgbClr val="FFFFFF"/>
      </a:accent3>
      <a:accent4>
        <a:srgbClr val="000000"/>
      </a:accent4>
      <a:accent5>
        <a:srgbClr val="AFD5AB"/>
      </a:accent5>
      <a:accent6>
        <a:srgbClr val="6631B4"/>
      </a:accent6>
      <a:hlink>
        <a:srgbClr val="CC3399"/>
      </a:hlink>
      <a:folHlink>
        <a:srgbClr val="CC6600"/>
      </a:folHlink>
    </a:clrScheme>
    <a:fontScheme name="3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 1">
        <a:dk1>
          <a:srgbClr val="000000"/>
        </a:dk1>
        <a:lt1>
          <a:srgbClr val="FFFFFF"/>
        </a:lt1>
        <a:dk2>
          <a:srgbClr val="179CD7"/>
        </a:dk2>
        <a:lt2>
          <a:srgbClr val="B2B2B2"/>
        </a:lt2>
        <a:accent1>
          <a:srgbClr val="3BB21A"/>
        </a:accent1>
        <a:accent2>
          <a:srgbClr val="7137C7"/>
        </a:accent2>
        <a:accent3>
          <a:srgbClr val="FFFFFF"/>
        </a:accent3>
        <a:accent4>
          <a:srgbClr val="000000"/>
        </a:accent4>
        <a:accent5>
          <a:srgbClr val="AFD5AB"/>
        </a:accent5>
        <a:accent6>
          <a:srgbClr val="6631B4"/>
        </a:accent6>
        <a:hlink>
          <a:srgbClr val="CC3399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 2">
        <a:dk1>
          <a:srgbClr val="000000"/>
        </a:dk1>
        <a:lt1>
          <a:srgbClr val="FFFFFF"/>
        </a:lt1>
        <a:dk2>
          <a:srgbClr val="4CD21C"/>
        </a:dk2>
        <a:lt2>
          <a:srgbClr val="B2B2B2"/>
        </a:lt2>
        <a:accent1>
          <a:srgbClr val="2390D3"/>
        </a:accent1>
        <a:accent2>
          <a:srgbClr val="E1841D"/>
        </a:accent2>
        <a:accent3>
          <a:srgbClr val="FFFFFF"/>
        </a:accent3>
        <a:accent4>
          <a:srgbClr val="000000"/>
        </a:accent4>
        <a:accent5>
          <a:srgbClr val="ACC6E6"/>
        </a:accent5>
        <a:accent6>
          <a:srgbClr val="CC7719"/>
        </a:accent6>
        <a:hlink>
          <a:srgbClr val="87CB35"/>
        </a:hlink>
        <a:folHlink>
          <a:srgbClr val="35979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 3">
        <a:dk1>
          <a:srgbClr val="000000"/>
        </a:dk1>
        <a:lt1>
          <a:srgbClr val="FFFFFF"/>
        </a:lt1>
        <a:dk2>
          <a:srgbClr val="CD216F"/>
        </a:dk2>
        <a:lt2>
          <a:srgbClr val="B2B2B2"/>
        </a:lt2>
        <a:accent1>
          <a:srgbClr val="C6A630"/>
        </a:accent1>
        <a:accent2>
          <a:srgbClr val="3CC2AC"/>
        </a:accent2>
        <a:accent3>
          <a:srgbClr val="FFFFFF"/>
        </a:accent3>
        <a:accent4>
          <a:srgbClr val="000000"/>
        </a:accent4>
        <a:accent5>
          <a:srgbClr val="DFD0AD"/>
        </a:accent5>
        <a:accent6>
          <a:srgbClr val="35B09B"/>
        </a:accent6>
        <a:hlink>
          <a:srgbClr val="A932CE"/>
        </a:hlink>
        <a:folHlink>
          <a:srgbClr val="15B7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585TGp_Skinscuba_light</Template>
  <TotalTime>126</TotalTime>
  <Words>348</Words>
  <Application>Microsoft Office PowerPoint</Application>
  <PresentationFormat>Экран (4:3)</PresentationFormat>
  <Paragraphs>85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585TGp_Skinscuba_light</vt:lpstr>
      <vt:lpstr>проект       Ламинария</vt:lpstr>
      <vt:lpstr>Введение</vt:lpstr>
      <vt:lpstr>Цель и задачи</vt:lpstr>
      <vt:lpstr>Материал и методика исследования</vt:lpstr>
      <vt:lpstr>Материал и методика</vt:lpstr>
      <vt:lpstr> Методика исследования</vt:lpstr>
      <vt:lpstr>Исследование</vt:lpstr>
      <vt:lpstr>Результаты исследования</vt:lpstr>
      <vt:lpstr>Результаты исследования</vt:lpstr>
      <vt:lpstr>Результаты анкетирования</vt:lpstr>
      <vt:lpstr>Выводы</vt:lpstr>
      <vt:lpstr>Морская капуста</vt:lpstr>
      <vt:lpstr>Ламинария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Ламинария</dc:title>
  <dc:creator>Admin</dc:creator>
  <cp:lastModifiedBy>Наталья</cp:lastModifiedBy>
  <cp:revision>16</cp:revision>
  <dcterms:created xsi:type="dcterms:W3CDTF">2016-01-14T14:37:31Z</dcterms:created>
  <dcterms:modified xsi:type="dcterms:W3CDTF">2016-02-24T06:43:26Z</dcterms:modified>
</cp:coreProperties>
</file>