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01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302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5" r:id="rId42"/>
    <p:sldId id="297" r:id="rId43"/>
    <p:sldId id="299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9721"/>
    <a:srgbClr val="FF3B3B"/>
    <a:srgbClr val="13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660"/>
  </p:normalViewPr>
  <p:slideViewPr>
    <p:cSldViewPr snapToGrid="0">
      <p:cViewPr>
        <p:scale>
          <a:sx n="118" d="100"/>
          <a:sy n="118" d="100"/>
        </p:scale>
        <p:origin x="-150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5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2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1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76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74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82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74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73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13C9C-5CF0-48B2-84C9-A9ADFC239589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F6A43-FC55-4EEB-A9C2-6F778AB94E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22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41668" y="4610637"/>
            <a:ext cx="6143223" cy="1957167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I Всероссийский конкурс детских исследовательских проектов </a:t>
            </a:r>
          </a:p>
          <a:p>
            <a:r>
              <a:rPr lang="ru-RU" sz="1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«Первые шаги в науку</a:t>
            </a:r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 </a:t>
            </a:r>
            <a:r>
              <a:rPr lang="ru-RU" sz="1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(начальная школа)</a:t>
            </a:r>
          </a:p>
          <a:p>
            <a:endParaRPr lang="ru-RU" sz="18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Исследовательский проект </a:t>
            </a:r>
          </a:p>
          <a:p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ученицы 3 Б класса МБОУ «Гимназия №5» </a:t>
            </a:r>
            <a:r>
              <a:rPr lang="ru-RU" sz="18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г.Брянска</a:t>
            </a:r>
            <a:endParaRPr lang="ru-RU" sz="18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Бабиной Алины</a:t>
            </a:r>
          </a:p>
          <a:p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Руководитель: учитель начальных классов Черник О.С.</a:t>
            </a:r>
          </a:p>
        </p:txBody>
      </p:sp>
    </p:spTree>
    <p:extLst>
      <p:ext uri="{BB962C8B-B14F-4D97-AF65-F5344CB8AC3E}">
        <p14:creationId xmlns:p14="http://schemas.microsoft.com/office/powerpoint/2010/main" val="36390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11347555" cy="1325563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3) проведение опытов и оформление выводов к ним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2464186"/>
            <a:ext cx="6060423" cy="4025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78" y="1345939"/>
            <a:ext cx="6551452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660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11347555" cy="132556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4) написание сказки-детектива и создание книги в стиле «</a:t>
            </a:r>
            <a:r>
              <a:rPr lang="ru-RU" sz="4000" b="1" dirty="0" err="1" smtClean="0">
                <a:solidFill>
                  <a:srgbClr val="132F49"/>
                </a:solidFill>
                <a:latin typeface="Arial Black" panose="020B0A04020102020204" pitchFamily="34" charset="0"/>
              </a:rPr>
              <a:t>скрапбукинг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674" y="1893600"/>
            <a:ext cx="4320000" cy="31040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230" y="1893600"/>
            <a:ext cx="4320000" cy="32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452" y="3445624"/>
            <a:ext cx="4320000" cy="28692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421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11347555" cy="132556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5) оформление проектной работы и создание презентации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663" y="1585782"/>
            <a:ext cx="7249577" cy="48150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110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947" y="644576"/>
            <a:ext cx="10515600" cy="250882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Сбор исходных материалов для исследования во время путешествий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635" y="2886956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740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001" y="500062"/>
            <a:ext cx="5553857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Азовское море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2" y="1805012"/>
            <a:ext cx="575999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589" y="565625"/>
            <a:ext cx="3780000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589" y="3605012"/>
            <a:ext cx="3780000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819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5726243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Река Волга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1825625"/>
            <a:ext cx="6480000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82" y="500062"/>
            <a:ext cx="3863016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482" y="3625625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491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6504269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Исток реки Дон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2020497"/>
            <a:ext cx="650426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519" y="500062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519" y="3820497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79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500062"/>
            <a:ext cx="542644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Озеро </a:t>
            </a:r>
            <a:r>
              <a:rPr lang="ru-RU" sz="4000" b="1" dirty="0" err="1" smtClean="0">
                <a:solidFill>
                  <a:srgbClr val="132F49"/>
                </a:solidFill>
                <a:latin typeface="Arial Black" panose="020B0A04020102020204" pitchFamily="34" charset="0"/>
              </a:rPr>
              <a:t>Аракуль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2050477"/>
            <a:ext cx="650426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681" y="790477"/>
            <a:ext cx="3944348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681" y="3850477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128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6504269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Озеро Тургояк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2050477"/>
            <a:ext cx="650426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646" y="2782024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964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6504269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Озеро </a:t>
            </a:r>
            <a:r>
              <a:rPr lang="ru-RU" sz="4000" b="1" dirty="0" err="1" smtClean="0">
                <a:solidFill>
                  <a:srgbClr val="132F49"/>
                </a:solidFill>
                <a:latin typeface="Arial Black" panose="020B0A04020102020204" pitchFamily="34" charset="0"/>
              </a:rPr>
              <a:t>Зюраткуль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1825625"/>
            <a:ext cx="650426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539" y="500062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539" y="3625625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39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791793" cy="1643557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Мы с родителями путешественники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91" y="2008682"/>
            <a:ext cx="5420224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231" y="479686"/>
            <a:ext cx="3600000" cy="54202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03451" y="2630909"/>
            <a:ext cx="4598445" cy="3054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232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500062"/>
            <a:ext cx="64800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Река Москва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1825625"/>
            <a:ext cx="6480000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858" y="278233"/>
            <a:ext cx="2520000" cy="37941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332" y="3475723"/>
            <a:ext cx="379415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438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5" y="500062"/>
            <a:ext cx="6625653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Река Десна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75" y="1825625"/>
            <a:ext cx="6504269" cy="43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517" y="500062"/>
            <a:ext cx="3916267" cy="252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20650" y="2988546"/>
            <a:ext cx="2520000" cy="37941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949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782" y="752887"/>
            <a:ext cx="10515600" cy="216404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Способы определения чистоты воды в домашних условиях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469" y="2542182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028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457200"/>
            <a:ext cx="4277350" cy="571874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В домашних условиях в воде можно определить: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1. количество органических веществ;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2. количество нерастворимых и растворимых примесей;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3. кислотность;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4. жесткость;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5. прозрачность воды.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217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782" y="915259"/>
            <a:ext cx="10515600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Эксперименты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" b="29"/>
          <a:stretch/>
        </p:blipFill>
        <p:spPr>
          <a:xfrm>
            <a:off x="3484469" y="2263514"/>
            <a:ext cx="5420225" cy="36037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942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076" y="2813991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85" y="585860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558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626" y="1374514"/>
            <a:ext cx="4277350" cy="14859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3B3B"/>
                </a:solidFill>
                <a:latin typeface="Arial Black" panose="020B0A04020102020204" pitchFamily="34" charset="0"/>
              </a:rPr>
              <a:t>Опыт 1.</a:t>
            </a: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 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наличия органических веществ в воде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45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38" y="565046"/>
            <a:ext cx="5420226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53" y="2797015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313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9788" y="1034321"/>
            <a:ext cx="5157787" cy="1470754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3A9721"/>
                </a:solidFill>
              </a:rPr>
              <a:t>Меньше всего органических </a:t>
            </a:r>
            <a:r>
              <a:rPr lang="ru-RU" sz="4000" dirty="0" smtClean="0">
                <a:solidFill>
                  <a:srgbClr val="3A9721"/>
                </a:solidFill>
              </a:rPr>
              <a:t>веществ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834893" y="3387439"/>
            <a:ext cx="3552331" cy="1557259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Озеро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Аракуль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Озеро Тургояк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Река Десна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172200" y="1034321"/>
            <a:ext cx="5183188" cy="1470754"/>
          </a:xfrm>
        </p:spPr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rgbClr val="FF3B3B"/>
                </a:solidFill>
              </a:rPr>
              <a:t>Больше </a:t>
            </a:r>
            <a:r>
              <a:rPr lang="ru-RU" sz="4000" dirty="0">
                <a:solidFill>
                  <a:srgbClr val="FF3B3B"/>
                </a:solidFill>
              </a:rPr>
              <a:t>всего органических веществ </a:t>
            </a:r>
            <a:endParaRPr lang="ru-RU" sz="4000" dirty="0" smtClean="0">
              <a:solidFill>
                <a:srgbClr val="FF3B3B"/>
              </a:solidFill>
            </a:endParaRPr>
          </a:p>
          <a:p>
            <a:endParaRPr lang="ru-RU" dirty="0">
              <a:solidFill>
                <a:srgbClr val="FF3B3B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7918893" y="3387439"/>
            <a:ext cx="3436495" cy="1557259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3B3B"/>
                </a:solidFill>
              </a:rPr>
              <a:t>Река Москва</a:t>
            </a:r>
            <a:endParaRPr lang="ru-RU" b="1" dirty="0">
              <a:solidFill>
                <a:srgbClr val="FF3B3B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243" y="2359884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014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uiExpand="1" build="p"/>
      <p:bldP spid="9" grpId="0" build="p"/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518" y="1374514"/>
            <a:ext cx="4277350" cy="11561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Опыт 2.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кислотности воды.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988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00" y="835837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26533" y="1464815"/>
            <a:ext cx="4336181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589" y="2532806"/>
            <a:ext cx="433618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15069" y="5591143"/>
            <a:ext cx="6537280" cy="108332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Мы любознательные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50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412" y="2663668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69" y="533500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03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9788" y="2308484"/>
            <a:ext cx="5157787" cy="226351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3A9721"/>
                </a:solidFill>
              </a:rPr>
              <a:t>Среда всех проб воды оказалась близка к нейтральной.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" b="-55"/>
          <a:stretch/>
        </p:blipFill>
        <p:spPr>
          <a:xfrm>
            <a:off x="5997575" y="1888759"/>
            <a:ext cx="590297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054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626" y="1374514"/>
            <a:ext cx="4277350" cy="10962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Опыт 3.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прозрачности воды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501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09" y="565045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95" y="2677093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559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52476" y="889885"/>
            <a:ext cx="5157787" cy="945239"/>
          </a:xfrm>
        </p:spPr>
        <p:txBody>
          <a:bodyPr>
            <a:normAutofit fontScale="92500" lnSpcReduction="20000"/>
          </a:bodyPr>
          <a:lstStyle/>
          <a:p>
            <a:r>
              <a:rPr lang="ru-RU" sz="4000" dirty="0" smtClean="0">
                <a:solidFill>
                  <a:srgbClr val="3A9721"/>
                </a:solidFill>
              </a:rPr>
              <a:t>Не обнаружены примеси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834893" y="3387439"/>
            <a:ext cx="3552331" cy="155725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ека Волга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зеро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Аракуль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зеро Тургояк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ека Десна</a:t>
            </a: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259512" y="866909"/>
            <a:ext cx="5183188" cy="1112651"/>
          </a:xfrm>
        </p:spPr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rgbClr val="FF3B3B"/>
                </a:solidFill>
              </a:rPr>
              <a:t>Обнаружены примеси </a:t>
            </a:r>
          </a:p>
          <a:p>
            <a:endParaRPr lang="ru-RU" dirty="0">
              <a:solidFill>
                <a:srgbClr val="FF3B3B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7918893" y="3387439"/>
            <a:ext cx="3436495" cy="1557259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b="1" dirty="0" smtClean="0">
                <a:solidFill>
                  <a:srgbClr val="FF3B3B"/>
                </a:solidFill>
              </a:rPr>
              <a:t>Азовское море</a:t>
            </a:r>
          </a:p>
          <a:p>
            <a:pPr algn="r"/>
            <a:r>
              <a:rPr lang="ru-RU" b="1" dirty="0" smtClean="0">
                <a:solidFill>
                  <a:srgbClr val="FF3B3B"/>
                </a:solidFill>
              </a:rPr>
              <a:t>исток реки Дон</a:t>
            </a:r>
          </a:p>
          <a:p>
            <a:pPr algn="r"/>
            <a:r>
              <a:rPr lang="ru-RU" b="1" dirty="0" smtClean="0">
                <a:solidFill>
                  <a:srgbClr val="FF3B3B"/>
                </a:solidFill>
              </a:rPr>
              <a:t>река Москва</a:t>
            </a:r>
          </a:p>
          <a:p>
            <a:pPr algn="r"/>
            <a:r>
              <a:rPr lang="ru-RU" b="1" dirty="0" smtClean="0">
                <a:solidFill>
                  <a:srgbClr val="FF3B3B"/>
                </a:solidFill>
              </a:rPr>
              <a:t>озеро </a:t>
            </a:r>
            <a:r>
              <a:rPr lang="ru-RU" b="1" dirty="0" err="1" smtClean="0">
                <a:solidFill>
                  <a:srgbClr val="FF3B3B"/>
                </a:solidFill>
              </a:rPr>
              <a:t>Зюраткуль</a:t>
            </a:r>
            <a:endParaRPr lang="ru-RU" b="1" dirty="0">
              <a:solidFill>
                <a:srgbClr val="FF3B3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75" y="1979560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909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uiExpand="1" build="p"/>
      <p:bldP spid="9" grpId="0" uiExpand="1" build="p"/>
      <p:bldP spid="10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686" y="1374514"/>
            <a:ext cx="4277350" cy="11411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Опыт 4.</a:t>
            </a:r>
            <a: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жёсткости воды.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19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87" y="610016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227" y="2542181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396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9788" y="1034321"/>
            <a:ext cx="3925395" cy="147075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3A9721"/>
                </a:solidFill>
              </a:rPr>
              <a:t>Самая мягкая вода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84041" y="4800929"/>
            <a:ext cx="3552331" cy="15572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озеро Тургояк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зеро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Зюраткуль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7468616" y="1099747"/>
            <a:ext cx="4042517" cy="1470754"/>
          </a:xfrm>
        </p:spPr>
        <p:txBody>
          <a:bodyPr>
            <a:normAutofit/>
          </a:bodyPr>
          <a:lstStyle/>
          <a:p>
            <a:pPr algn="r"/>
            <a:r>
              <a:rPr lang="ru-RU" sz="4000" dirty="0" smtClean="0">
                <a:solidFill>
                  <a:srgbClr val="FF3B3B"/>
                </a:solidFill>
              </a:rPr>
              <a:t>Самая жёсткая вода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8074639" y="4800929"/>
            <a:ext cx="3436495" cy="1557259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FF3B3B"/>
                </a:solidFill>
              </a:rPr>
              <a:t>исток реки Дон</a:t>
            </a:r>
          </a:p>
          <a:p>
            <a:pPr marL="0" indent="0" algn="r">
              <a:buNone/>
            </a:pPr>
            <a:endParaRPr lang="ru-RU" b="1" dirty="0">
              <a:solidFill>
                <a:srgbClr val="FF3B3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75" y="1769698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671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  <p:bldP spid="9" grpId="0" build="p"/>
      <p:bldP spid="10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577" y="1374514"/>
            <a:ext cx="4277350" cy="174344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Опыт 5.</a:t>
            </a:r>
            <a:b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нерастворимых и растворимых примесей в воде.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374514"/>
            <a:ext cx="6172200" cy="4099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635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286" y="2910267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"/>
          <a:stretch/>
        </p:blipFill>
        <p:spPr>
          <a:xfrm rot="5400000">
            <a:off x="1495196" y="-77955"/>
            <a:ext cx="3600000" cy="56097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690510" y="926920"/>
            <a:ext cx="4831775" cy="95656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нерастворимых примесей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59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254" y="5060213"/>
            <a:ext cx="5842715" cy="979979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Мы любим природу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993" y="553705"/>
            <a:ext cx="5420224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5739" y="1281795"/>
            <a:ext cx="433618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73649" y="2948018"/>
            <a:ext cx="4336180" cy="28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34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9788" y="1034321"/>
            <a:ext cx="5157787" cy="1470754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>
                <a:solidFill>
                  <a:srgbClr val="3A9721"/>
                </a:solidFill>
              </a:rPr>
              <a:t>Меньше всего нерастворимых примесей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84041" y="4800930"/>
            <a:ext cx="3552331" cy="15572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озеро Тургояк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327946" y="1099747"/>
            <a:ext cx="5183188" cy="1470754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sz="4000" dirty="0" smtClean="0">
                <a:solidFill>
                  <a:srgbClr val="FF3B3B"/>
                </a:solidFill>
              </a:rPr>
              <a:t>Больше всего нерастворимых примесей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8074639" y="4800929"/>
            <a:ext cx="3436495" cy="1557259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FF3B3B"/>
                </a:solidFill>
              </a:rPr>
              <a:t>исток реки Дон</a:t>
            </a:r>
          </a:p>
          <a:p>
            <a:pPr algn="r"/>
            <a:r>
              <a:rPr lang="ru-RU" b="1" dirty="0" smtClean="0">
                <a:solidFill>
                  <a:srgbClr val="FF3B3B"/>
                </a:solidFill>
              </a:rPr>
              <a:t>Азовское море</a:t>
            </a:r>
          </a:p>
          <a:p>
            <a:pPr marL="0" indent="0" algn="r">
              <a:buNone/>
            </a:pPr>
            <a:endParaRPr lang="ru-RU" b="1" dirty="0">
              <a:solidFill>
                <a:srgbClr val="FF3B3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75" y="1853002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188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  <p:bldP spid="10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28" y="595026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394" y="2664849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05618" y="595026"/>
            <a:ext cx="4831775" cy="95656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Определение растворимых примесей</a:t>
            </a:r>
            <a:endParaRPr lang="ru-RU" sz="2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9788" y="1099747"/>
            <a:ext cx="5157787" cy="1470754"/>
          </a:xfrm>
        </p:spPr>
        <p:txBody>
          <a:bodyPr>
            <a:normAutofit fontScale="92500"/>
          </a:bodyPr>
          <a:lstStyle/>
          <a:p>
            <a:r>
              <a:rPr lang="ru-RU" sz="4000" dirty="0" smtClean="0">
                <a:solidFill>
                  <a:srgbClr val="3A9721"/>
                </a:solidFill>
              </a:rPr>
              <a:t>Меньше всего растворимых примесей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84041" y="4800930"/>
            <a:ext cx="3552331" cy="15572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озеро Тургояк</a:t>
            </a: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зеро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Аракуль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327946" y="1099747"/>
            <a:ext cx="5183188" cy="1470754"/>
          </a:xfrm>
        </p:spPr>
        <p:txBody>
          <a:bodyPr>
            <a:normAutofit fontScale="92500"/>
          </a:bodyPr>
          <a:lstStyle/>
          <a:p>
            <a:pPr algn="r"/>
            <a:r>
              <a:rPr lang="ru-RU" sz="4000" dirty="0" smtClean="0">
                <a:solidFill>
                  <a:srgbClr val="FF3B3B"/>
                </a:solidFill>
              </a:rPr>
              <a:t>Больше всего растворимых примесей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8074639" y="4800929"/>
            <a:ext cx="3436495" cy="1557259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FF3B3B"/>
                </a:solidFill>
              </a:rPr>
              <a:t>р</a:t>
            </a:r>
            <a:r>
              <a:rPr lang="ru-RU" b="1" dirty="0" smtClean="0">
                <a:solidFill>
                  <a:srgbClr val="FF3B3B"/>
                </a:solidFill>
              </a:rPr>
              <a:t>ека Волга</a:t>
            </a:r>
          </a:p>
          <a:p>
            <a:pPr algn="r"/>
            <a:r>
              <a:rPr lang="ru-RU" b="1" dirty="0">
                <a:solidFill>
                  <a:srgbClr val="FF3B3B"/>
                </a:solidFill>
              </a:rPr>
              <a:t>р</a:t>
            </a:r>
            <a:r>
              <a:rPr lang="ru-RU" b="1" dirty="0" smtClean="0">
                <a:solidFill>
                  <a:srgbClr val="FF3B3B"/>
                </a:solidFill>
              </a:rPr>
              <a:t>ека Москва</a:t>
            </a:r>
          </a:p>
          <a:p>
            <a:pPr marL="0" indent="0" algn="r">
              <a:buNone/>
            </a:pPr>
            <a:endParaRPr lang="ru-RU" b="1" dirty="0">
              <a:solidFill>
                <a:srgbClr val="FF3B3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75" y="2758188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007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uiExpand="1" build="p"/>
      <p:bldP spid="9" grpId="0" build="p"/>
      <p:bldP spid="10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952" y="953051"/>
            <a:ext cx="10515600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Создание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«Дом для рыбки Поньо»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639" y="2301306"/>
            <a:ext cx="5420225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914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1"/>
          <a:stretch/>
        </p:blipFill>
        <p:spPr>
          <a:xfrm>
            <a:off x="596365" y="376534"/>
            <a:ext cx="4320000" cy="56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136523" y="2302134"/>
            <a:ext cx="5628068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>
                <a:solidFill>
                  <a:srgbClr val="3A9721"/>
                </a:solidFill>
                <a:latin typeface="Arial Black" panose="020B0A04020102020204" pitchFamily="34" charset="0"/>
              </a:rPr>
              <a:t>д</a:t>
            </a:r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евочка Алина</a:t>
            </a:r>
          </a:p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(это я)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38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36522" y="2302134"/>
            <a:ext cx="6724919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Профессор </a:t>
            </a:r>
            <a:r>
              <a:rPr lang="ru-RU" sz="4000" i="1" dirty="0" err="1" smtClean="0">
                <a:solidFill>
                  <a:srgbClr val="3A9721"/>
                </a:solidFill>
                <a:latin typeface="Arial Black" panose="020B0A04020102020204" pitchFamily="34" charset="0"/>
              </a:rPr>
              <a:t>Всезнайкин</a:t>
            </a:r>
            <a:endParaRPr lang="ru-RU" sz="4000" i="1" dirty="0" smtClean="0">
              <a:solidFill>
                <a:srgbClr val="3A972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(мой папа)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"/>
          <a:stretch/>
        </p:blipFill>
        <p:spPr>
          <a:xfrm>
            <a:off x="816522" y="384774"/>
            <a:ext cx="4320000" cy="5663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736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36522" y="2302134"/>
            <a:ext cx="6724919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 err="1" smtClean="0">
                <a:solidFill>
                  <a:srgbClr val="3A9721"/>
                </a:solidFill>
                <a:latin typeface="Arial Black" panose="020B0A04020102020204" pitchFamily="34" charset="0"/>
              </a:rPr>
              <a:t>Фотик</a:t>
            </a:r>
            <a:endParaRPr lang="ru-RU" sz="4000" i="1" dirty="0" smtClean="0">
              <a:solidFill>
                <a:srgbClr val="3A972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(моя  мама)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" b="36"/>
          <a:stretch/>
        </p:blipFill>
        <p:spPr>
          <a:xfrm rot="16200000">
            <a:off x="129453" y="1056534"/>
            <a:ext cx="5694138" cy="432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892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60158" y="2302134"/>
            <a:ext cx="6724919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Агент «Х»</a:t>
            </a:r>
          </a:p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(моя кошка Василиса)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"/>
          <a:stretch/>
        </p:blipFill>
        <p:spPr>
          <a:xfrm>
            <a:off x="631065" y="395027"/>
            <a:ext cx="4320000" cy="56430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73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60158" y="2302134"/>
            <a:ext cx="6724919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Сыщик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1" b="42"/>
          <a:stretch/>
        </p:blipFill>
        <p:spPr>
          <a:xfrm>
            <a:off x="940158" y="505614"/>
            <a:ext cx="4320000" cy="5421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170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374" y="4829578"/>
            <a:ext cx="5628068" cy="1828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Главные герои сказки-детектива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60158" y="2302134"/>
            <a:ext cx="6724919" cy="1828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Рыбка Поньо</a:t>
            </a:r>
            <a:br>
              <a:rPr lang="ru-RU" sz="4000" i="1" dirty="0" smtClean="0">
                <a:solidFill>
                  <a:srgbClr val="3A9721"/>
                </a:solidFill>
                <a:latin typeface="Arial Black" panose="020B0A04020102020204" pitchFamily="34" charset="0"/>
              </a:rPr>
            </a:br>
            <a:endParaRPr lang="ru-RU" sz="4000" i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"/>
          <a:stretch/>
        </p:blipFill>
        <p:spPr>
          <a:xfrm>
            <a:off x="824247" y="640627"/>
            <a:ext cx="4320000" cy="51518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111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404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Проблема проекта 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16" y="1825625"/>
            <a:ext cx="5801784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60817" y="2196424"/>
            <a:ext cx="4540770" cy="2750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Как определяется чистота водоёма?</a:t>
            </a:r>
            <a:endParaRPr lang="ru-RU" sz="4000" b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29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1174">
            <a:off x="452778" y="2418779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2736">
            <a:off x="6078058" y="2676355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6089" y="352145"/>
            <a:ext cx="7462254" cy="1206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Сказка-детектив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«Дом для рыбки Поньо»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95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8" y="5355741"/>
            <a:ext cx="7462254" cy="119559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Сказка-детектив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«Дом для рыбки Поньо»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5947">
            <a:off x="740054" y="540912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945">
            <a:off x="5955998" y="1249251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244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4" y="489411"/>
            <a:ext cx="7462254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Сказка-детектив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«Дом для рыбки Поньо»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444">
            <a:off x="598386" y="2434107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3124">
            <a:off x="6166773" y="1523638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650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9120" y="5254594"/>
            <a:ext cx="7462254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Сказка-детектив</a:t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«Дом для рыбки Поньо»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7785">
            <a:off x="551585" y="724286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941">
            <a:off x="6103594" y="1329163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961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13" y="566684"/>
            <a:ext cx="11114467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Выводы 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и </a:t>
            </a:r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самоанализ работы над проектом</a:t>
            </a:r>
          </a:p>
        </p:txBody>
      </p:sp>
      <p:sp>
        <p:nvSpPr>
          <p:cNvPr id="3" name="Текст 6"/>
          <p:cNvSpPr>
            <a:spLocks noGrp="1"/>
          </p:cNvSpPr>
          <p:nvPr>
            <p:ph type="body" idx="1"/>
          </p:nvPr>
        </p:nvSpPr>
        <p:spPr>
          <a:xfrm>
            <a:off x="865545" y="3632562"/>
            <a:ext cx="4685249" cy="147075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dirty="0" smtClean="0">
                <a:solidFill>
                  <a:srgbClr val="3A9721"/>
                </a:solidFill>
              </a:rPr>
              <a:t>1. Я узнала много интересного о восьми  водоёмах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6"/>
          <a:stretch/>
        </p:blipFill>
        <p:spPr>
          <a:xfrm>
            <a:off x="5867598" y="2567939"/>
            <a:ext cx="5787782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09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13" y="566684"/>
            <a:ext cx="11114467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Выводы 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и </a:t>
            </a:r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самоанализ работы над проектом</a:t>
            </a: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6336405" y="3497779"/>
            <a:ext cx="5318975" cy="1834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700" b="1" dirty="0">
                <a:solidFill>
                  <a:srgbClr val="3A9721"/>
                </a:solidFill>
              </a:rPr>
              <a:t>2</a:t>
            </a:r>
            <a:r>
              <a:rPr lang="ru-RU" sz="3700" b="1" dirty="0" smtClean="0">
                <a:solidFill>
                  <a:srgbClr val="3A9721"/>
                </a:solidFill>
              </a:rPr>
              <a:t>. Я познакомилась с пятью способами определения чистоты воды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3" y="2614816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80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10" y="393587"/>
            <a:ext cx="11114467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Выводы 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и </a:t>
            </a:r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самоанализ работы над проектом</a:t>
            </a: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540910" y="2566897"/>
            <a:ext cx="5280338" cy="3103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700" b="1" dirty="0" smtClean="0">
                <a:solidFill>
                  <a:srgbClr val="3A9721"/>
                </a:solidFill>
              </a:rPr>
              <a:t>3. Самый чистый водоём в исследовании – озеро Тургояк.</a:t>
            </a:r>
          </a:p>
          <a:p>
            <a:pPr algn="ctr"/>
            <a:r>
              <a:rPr lang="ru-RU" sz="3700" b="1" dirty="0" smtClean="0">
                <a:solidFill>
                  <a:srgbClr val="3A9721"/>
                </a:solidFill>
              </a:rPr>
              <a:t>Здесь поселилась рыбка Поньо.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"/>
          <a:stretch/>
        </p:blipFill>
        <p:spPr>
          <a:xfrm>
            <a:off x="6199254" y="2318600"/>
            <a:ext cx="5456123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53"/>
          <a:stretch/>
        </p:blipFill>
        <p:spPr>
          <a:xfrm flipH="1">
            <a:off x="9708621" y="4423893"/>
            <a:ext cx="2483379" cy="2434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742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10" y="393587"/>
            <a:ext cx="11114467" cy="134825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Выводы </a:t>
            </a: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/>
            </a:r>
            <a:b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и </a:t>
            </a:r>
            <a:r>
              <a:rPr lang="ru-RU" sz="4000" b="1" dirty="0">
                <a:solidFill>
                  <a:srgbClr val="132F49"/>
                </a:solidFill>
                <a:latin typeface="Arial Black" panose="020B0A04020102020204" pitchFamily="34" charset="0"/>
              </a:rPr>
              <a:t>самоанализ работы над проектом</a:t>
            </a:r>
          </a:p>
        </p:txBody>
      </p:sp>
      <p:sp>
        <p:nvSpPr>
          <p:cNvPr id="4" name="Текст 6"/>
          <p:cNvSpPr txBox="1">
            <a:spLocks/>
          </p:cNvSpPr>
          <p:nvPr/>
        </p:nvSpPr>
        <p:spPr>
          <a:xfrm>
            <a:off x="6375039" y="2838621"/>
            <a:ext cx="5280338" cy="2726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700" b="1" dirty="0" smtClean="0">
                <a:solidFill>
                  <a:srgbClr val="3A9721"/>
                </a:solidFill>
              </a:rPr>
              <a:t>4.  Я умею определять чистоту воды. Это поможет в наших семейных путешествиях.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0" y="2401781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353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949440" y="2603387"/>
            <a:ext cx="4907280" cy="25934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Благодарю</a:t>
            </a:r>
          </a:p>
          <a:p>
            <a:pPr algn="ctr"/>
            <a:r>
              <a:rPr lang="ru-RU" sz="5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за</a:t>
            </a:r>
          </a:p>
          <a:p>
            <a:pPr algn="ctr"/>
            <a:r>
              <a:rPr lang="ru-RU" sz="5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внимание!</a:t>
            </a:r>
            <a:endParaRPr lang="ru-RU" sz="5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63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6" y="599607"/>
            <a:ext cx="5792418" cy="175722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Цель проекта: </a:t>
            </a:r>
            <a:r>
              <a:rPr lang="ru-RU" sz="22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 </a:t>
            </a:r>
            <a:r>
              <a:rPr lang="ru-RU" sz="2200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изучение доступных школьнику способов определения загрязненности водоемов.</a:t>
            </a:r>
            <a:endParaRPr lang="ru-RU" sz="3200" b="1" dirty="0">
              <a:solidFill>
                <a:srgbClr val="3A972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114" y="1421704"/>
            <a:ext cx="5420225" cy="360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4696" y="2463659"/>
            <a:ext cx="51891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  <a:t>Задачи проекта:</a:t>
            </a:r>
            <a:br>
              <a:rPr lang="ru-RU" sz="2400" b="1" dirty="0">
                <a:solidFill>
                  <a:srgbClr val="132F49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rgbClr val="3A9721"/>
                </a:solidFill>
                <a:latin typeface="Arial Black" panose="020B0A04020102020204" pitchFamily="34" charset="0"/>
              </a:rPr>
              <a:t>1.	изучить информацию о посещенных водоемах</a:t>
            </a:r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;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4696" y="3586147"/>
            <a:ext cx="5189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2. ознакомиться </a:t>
            </a:r>
            <a:r>
              <a:rPr lang="ru-RU" b="1" dirty="0">
                <a:solidFill>
                  <a:srgbClr val="3A9721"/>
                </a:solidFill>
                <a:latin typeface="Arial Black" panose="020B0A04020102020204" pitchFamily="34" charset="0"/>
              </a:rPr>
              <a:t>со способами определения </a:t>
            </a:r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чистоты воды;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696" y="4528364"/>
            <a:ext cx="5189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3. взять </a:t>
            </a:r>
            <a:r>
              <a:rPr lang="ru-RU" b="1" dirty="0">
                <a:solidFill>
                  <a:srgbClr val="3A9721"/>
                </a:solidFill>
                <a:latin typeface="Arial Black" panose="020B0A04020102020204" pitchFamily="34" charset="0"/>
              </a:rPr>
              <a:t>пробы из водоемов, познакомиться с местностью</a:t>
            </a:r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;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696" y="5385395"/>
            <a:ext cx="4828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A9721"/>
                </a:solidFill>
                <a:latin typeface="Arial Black" panose="020B0A04020102020204" pitchFamily="34" charset="0"/>
              </a:rPr>
              <a:t>4. провести </a:t>
            </a:r>
            <a:r>
              <a:rPr lang="ru-RU" b="1" dirty="0">
                <a:solidFill>
                  <a:srgbClr val="3A9721"/>
                </a:solidFill>
                <a:latin typeface="Arial Black" panose="020B0A04020102020204" pitchFamily="34" charset="0"/>
              </a:rPr>
              <a:t>исследования и сделать выводы.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95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1199212"/>
            <a:ext cx="11212643" cy="131913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Этапы работы над проектом</a:t>
            </a:r>
            <a:endParaRPr lang="ru-RU" sz="54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682" y="2788171"/>
            <a:ext cx="4800000" cy="36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642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1)  сбор исходных материалов для исследования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892384" cy="37645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37353" y="388984"/>
            <a:ext cx="3040775" cy="45782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4002" y="2672206"/>
            <a:ext cx="4578869" cy="30525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712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132F49"/>
                </a:solidFill>
                <a:latin typeface="Arial Black" panose="020B0A04020102020204" pitchFamily="34" charset="0"/>
              </a:rPr>
              <a:t>2) изучение способов определения чистоты воды</a:t>
            </a:r>
            <a:endParaRPr lang="ru-RU" sz="4000" b="1" dirty="0">
              <a:solidFill>
                <a:srgbClr val="132F49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96" y="1840615"/>
            <a:ext cx="6527007" cy="4351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440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408</Words>
  <Application>Microsoft Office PowerPoint</Application>
  <PresentationFormat>Произвольный</PresentationFormat>
  <Paragraphs>114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Презентация PowerPoint</vt:lpstr>
      <vt:lpstr>Мы с родителями путешественники</vt:lpstr>
      <vt:lpstr>Мы любознательные</vt:lpstr>
      <vt:lpstr>Мы любим природу</vt:lpstr>
      <vt:lpstr>Проблема проекта </vt:lpstr>
      <vt:lpstr>Цель проекта:  изучение доступных школьнику способов определения загрязненности водоемов.</vt:lpstr>
      <vt:lpstr>Этапы работы над проектом</vt:lpstr>
      <vt:lpstr>1)  сбор исходных материалов для исследования</vt:lpstr>
      <vt:lpstr>2) изучение способов определения чистоты воды</vt:lpstr>
      <vt:lpstr>3) проведение опытов и оформление выводов к ним</vt:lpstr>
      <vt:lpstr>4) написание сказки-детектива и создание книги в стиле «скрапбукинг»</vt:lpstr>
      <vt:lpstr>5) оформление проектной работы и создание презентации </vt:lpstr>
      <vt:lpstr>Сбор исходных материалов для исследования во время путешествий </vt:lpstr>
      <vt:lpstr>Азовское море </vt:lpstr>
      <vt:lpstr>Река Волга </vt:lpstr>
      <vt:lpstr>Исток реки Дон </vt:lpstr>
      <vt:lpstr>Озеро Аракуль </vt:lpstr>
      <vt:lpstr>Озеро Тургояк</vt:lpstr>
      <vt:lpstr>Озеро Зюраткуль</vt:lpstr>
      <vt:lpstr>Река Москва</vt:lpstr>
      <vt:lpstr>Река Десна</vt:lpstr>
      <vt:lpstr>Способы определения чистоты воды в домашних условиях </vt:lpstr>
      <vt:lpstr>В домашних условиях в воде можно определить:  1. количество органических веществ;  2. количество нерастворимых и растворимых примесей;  3. кислотность;  4. жесткость;  5. прозрачность воды.</vt:lpstr>
      <vt:lpstr>Эксперименты </vt:lpstr>
      <vt:lpstr>Презентация PowerPoint</vt:lpstr>
      <vt:lpstr>Опыт 1.  Определение наличия органических веществ в воде</vt:lpstr>
      <vt:lpstr>Презентация PowerPoint</vt:lpstr>
      <vt:lpstr> </vt:lpstr>
      <vt:lpstr>Опыт 2. Определение кислотности воды.</vt:lpstr>
      <vt:lpstr>Презентация PowerPoint</vt:lpstr>
      <vt:lpstr> </vt:lpstr>
      <vt:lpstr>Опыт 3. Определение прозрачности воды</vt:lpstr>
      <vt:lpstr>Презентация PowerPoint</vt:lpstr>
      <vt:lpstr> </vt:lpstr>
      <vt:lpstr>Опыт 4. Определение жёсткости воды.</vt:lpstr>
      <vt:lpstr>Презентация PowerPoint</vt:lpstr>
      <vt:lpstr> </vt:lpstr>
      <vt:lpstr>Опыт 5. Определение нерастворимых и растворимых примесей в воде.</vt:lpstr>
      <vt:lpstr>Определение нерастворимых примесей</vt:lpstr>
      <vt:lpstr> </vt:lpstr>
      <vt:lpstr>Определение растворимых примесей</vt:lpstr>
      <vt:lpstr> </vt:lpstr>
      <vt:lpstr>Создание сказки-детектива «Дом для рыбки Поньо»</vt:lpstr>
      <vt:lpstr>Главные герои сказки-детектива </vt:lpstr>
      <vt:lpstr>Главные герои сказки-детектива </vt:lpstr>
      <vt:lpstr>Главные герои сказки-детектива </vt:lpstr>
      <vt:lpstr>Главные герои сказки-детектива </vt:lpstr>
      <vt:lpstr>Главные герои сказки-детектива </vt:lpstr>
      <vt:lpstr>Главные герои сказки-детектива </vt:lpstr>
      <vt:lpstr>Сказка-детектив «Дом для рыбки Поньо»</vt:lpstr>
      <vt:lpstr>Сказка-детектив «Дом для рыбки Поньо»</vt:lpstr>
      <vt:lpstr>Сказка-детектив «Дом для рыбки Поньо»</vt:lpstr>
      <vt:lpstr>Сказка-детектив «Дом для рыбки Поньо»</vt:lpstr>
      <vt:lpstr>Выводы  и самоанализ работы над проектом</vt:lpstr>
      <vt:lpstr>Выводы  и самоанализ работы над проектом</vt:lpstr>
      <vt:lpstr>Выводы  и самоанализ работы над проектом</vt:lpstr>
      <vt:lpstr>Выводы  и самоанализ работы над проектом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Найдём чистый водоём</dc:title>
  <dc:creator>Ольга Бабина</dc:creator>
  <cp:lastModifiedBy>Наталья</cp:lastModifiedBy>
  <cp:revision>60</cp:revision>
  <dcterms:created xsi:type="dcterms:W3CDTF">2016-01-24T16:53:19Z</dcterms:created>
  <dcterms:modified xsi:type="dcterms:W3CDTF">2016-02-26T15:30:48Z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2530709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D7.0.3</vt:lpwstr>
  </property>
</Properties>
</file>