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71" r:id="rId13"/>
    <p:sldId id="269" r:id="rId14"/>
    <p:sldId id="272" r:id="rId15"/>
    <p:sldId id="270" r:id="rId16"/>
    <p:sldId id="273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0"/>
              </a:schemeClr>
            </a:gs>
            <a:gs pos="13000">
              <a:schemeClr val="tx2">
                <a:lumMod val="60000"/>
                <a:lumOff val="40000"/>
              </a:schemeClr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chemeClr val="accent5">
                <a:lumMod val="50000"/>
              </a:schemeClr>
            </a:gs>
            <a:gs pos="87000">
              <a:srgbClr val="000082"/>
            </a:gs>
            <a:gs pos="100000">
              <a:srgbClr val="0047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83568" y="877362"/>
            <a:ext cx="7992887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онкурс исследовательских работ «Первые шаги в науку»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Исследовательская работа.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Культурология.</a:t>
            </a: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Тема: «Вежливые слова в нашей речи»</a:t>
            </a: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Работу выполнила: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Должникова  Вероника  Игоревна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ученица  МОБУ «СОШ № 68»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«Б» класса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92696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Дружелюбные 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японцы 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кланяются, как  и 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китайцы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Впрочем, в  современном  Китае знакомые приветствуют друг друга излюбленным жестом актеров и политиков — сцепленными руками, поднятыми над головой. </a:t>
            </a:r>
            <a:endParaRPr lang="ru-RU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C:\Users\Галла\Desktop\92_p1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708920"/>
            <a:ext cx="4463777" cy="3612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 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России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 с древнейших времен при встрече спрашивали о здоровье, эта традиция сохранилась и сейчас. Всем известно слово </a:t>
            </a:r>
            <a:r>
              <a:rPr lang="ru-RU" sz="24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здравствуйте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которое  употребляется  при встрече  как приветственная   фраза.  Однако  фактическое  значение слова выражает   пожелание    здоровья. Так же, как и «Здравия желаю»,  повелось  с древних  времен  и считалось  жестом  уважения при  приветствии.  </a:t>
            </a:r>
            <a:endParaRPr lang="ru-RU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C:\Users\Галла\Desktop\1241808867qC2ux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149080"/>
            <a:ext cx="3168352" cy="2174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79512" y="404664"/>
            <a:ext cx="871296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Наиболее употребляемыми остаются слова приветствия - прощания: здравствуйте (отметили 11 человек – 50%) и близкие ему по значению – доброе утро, добрый день, добрый вечер – 17 (77, 3%).  До свидания (отметили 11 человек – 50%), а также слова благодарности: спасибо (15 человек – 68, 2%), благодарю - 8 человек – 36,4%,пожалуйста (13 человек – 59,1%).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755576" y="2373911"/>
          <a:ext cx="7416824" cy="40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Диаграмма" r:id="rId3" imgW="6000669" imgH="3543376" progId="MSGraph.Chart.8">
                  <p:embed/>
                </p:oleObj>
              </mc:Choice>
              <mc:Fallback>
                <p:oleObj name="Диаграмма" r:id="rId3" imgW="6000669" imgH="3543376" progId="MSGraph.Char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2373911"/>
                        <a:ext cx="7416824" cy="4022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95536" y="517322"/>
            <a:ext cx="86409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 детей считают себя вежливыми людьми и всегда употребляют в своей речи вежливые слова по отношению ко всем людям,4 человека не всегда используют эти слова в общении, а 1 учащийся затрудняется ответить на данный вопрос.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39552" y="2852936"/>
          <a:ext cx="8064896" cy="348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Диаграмма" r:id="rId3" imgW="5572003" imgH="3486021" progId="MSGraph.Chart.8">
                  <p:embed/>
                </p:oleObj>
              </mc:Choice>
              <mc:Fallback>
                <p:oleObj name="Диаграмма" r:id="rId3" imgW="5572003" imgH="3486021" progId="MSGraph.Char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852936"/>
                        <a:ext cx="8064896" cy="3486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323528" y="764704"/>
          <a:ext cx="8244408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name="Диаграмма" r:id="rId3" imgW="6315197" imgH="2752719" progId="MSGraph.Chart.8">
                  <p:embed/>
                </p:oleObj>
              </mc:Choice>
              <mc:Fallback>
                <p:oleObj name="Диаграмма" r:id="rId3" imgW="6315197" imgH="2752719" progId="MSGraph.Chart.8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764704"/>
                        <a:ext cx="8244408" cy="49685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55576" y="548680"/>
            <a:ext cx="795637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ежливость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даёт возможность – достойно выйти из любой ситуации. Вежливость даёт умение – «держать себя в руках», придаёт силы – для проявления только лучших человеческих качеств.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Она даёт радость – от общения с людьми. Вежливость обеспечивает ясность – в словах, мыслях и поведении. Вежливость освобождает – от хамства и грубости.</a:t>
            </a:r>
          </a:p>
        </p:txBody>
      </p:sp>
      <p:pic>
        <p:nvPicPr>
          <p:cNvPr id="26626" name="Picture 2" descr="C:\Users\Галла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581128"/>
            <a:ext cx="2790825" cy="180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C:\Users\Галла\Desktop\vegl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84784"/>
            <a:ext cx="4517981" cy="447844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Источники:</a:t>
            </a:r>
          </a:p>
          <a:p>
            <a:r>
              <a:rPr lang="ru-RU" dirty="0" smtClean="0"/>
              <a:t>1. </a:t>
            </a:r>
            <a:r>
              <a:rPr lang="en-US" dirty="0" smtClean="0"/>
              <a:t>http://img.over-blog-kiwi.com/0/74/19/92/2012/05/22/ob_a1a94d_uoylw.jpg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340768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</a:t>
            </a:r>
            <a:r>
              <a:rPr lang="en-US" dirty="0" smtClean="0"/>
              <a:t>https://yandex.ru/images/search?text=%D0%BA%D0%B0%D1%80%D%D0%8B&amp;img_url=http%3A%2F%2Fwildwildworld.net.ua%2Fsites%2Fdefault%2Ffiles%2Fstyles%2Fthic_photo%2Fpublic%2Fimages%2Fextraordinarnye-privetstviyajpg%3Fitok%3D5lQl536u&amp;pos=9&amp;rpt=simage&amp;_=1453154247103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636912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</a:t>
            </a:r>
            <a:r>
              <a:rPr lang="en-US" dirty="0" smtClean="0"/>
              <a:t>http://thumbs.dreamstime.com/thumb_397/1241808867qC2ux5.jpg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105835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4. </a:t>
            </a:r>
            <a:r>
              <a:rPr lang="en-US" dirty="0" smtClean="0"/>
              <a:t>https://www.sandstormdesign.com/sites/default/files/we-are-super-diverse.jpg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645024"/>
            <a:ext cx="48169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5. </a:t>
            </a:r>
            <a:r>
              <a:rPr lang="en-US" dirty="0" smtClean="0"/>
              <a:t>http://zmievskbest.ucoz.ru/kartinki/vegliv.jpg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971600" y="1095873"/>
            <a:ext cx="7704856" cy="4401205"/>
          </a:xfrm>
          <a:prstGeom prst="rect">
            <a:avLst/>
          </a:prstGeom>
          <a:gradFill>
            <a:gsLst>
              <a:gs pos="0">
                <a:schemeClr val="accent5">
                  <a:lumMod val="50000"/>
                </a:schemeClr>
              </a:gs>
              <a:gs pos="13000">
                <a:schemeClr val="tx2">
                  <a:lumMod val="60000"/>
                  <a:lumOff val="40000"/>
                </a:schemeClr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chemeClr val="accent5">
                  <a:lumMod val="50000"/>
                </a:schemeClr>
              </a:gs>
              <a:gs pos="87000">
                <a:srgbClr val="000082"/>
              </a:gs>
              <a:gs pos="100000">
                <a:srgbClr val="0047FF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Вежливость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 происходит от древнерусского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«вежа»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– знающий, сведущий. [7,с.35]  Отсюда вежливый – знающий, как себя вести. Вежливость выражается посредством учтивого поведения. Но не всегда в жизни вежливый человек, соблюдающий внешне правила поведения, внутренне может уважать человека. Он просто соблюдает формальность. [8]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11560" y="1287344"/>
            <a:ext cx="7812360" cy="4524315"/>
          </a:xfrm>
          <a:prstGeom prst="rect">
            <a:avLst/>
          </a:prstGeom>
          <a:gradFill>
            <a:gsLst>
              <a:gs pos="0">
                <a:schemeClr val="accent5">
                  <a:lumMod val="50000"/>
                </a:schemeClr>
              </a:gs>
              <a:gs pos="13000">
                <a:schemeClr val="tx2">
                  <a:lumMod val="60000"/>
                  <a:lumOff val="40000"/>
                </a:schemeClr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chemeClr val="accent5">
                  <a:lumMod val="50000"/>
                </a:schemeClr>
              </a:gs>
              <a:gs pos="87000">
                <a:srgbClr val="000082"/>
              </a:gs>
              <a:gs pos="100000">
                <a:srgbClr val="0047FF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роблема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–  в чём же заключается истинная вежливость.  Ведь истинная вежливость подразумевает наличие доброжелательного отношения к человеку, а это не всегда возможно.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Тема «Вежливость» будет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актуальной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всегда. Ведь каждому человеку необходимо учиться быть вежливым и тактичным. Так ка эти качества показывают  наше отношение к друг другу, к делам, поступкам, поведению.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Цель: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сформировать у учащихся 3 б  класса МОБУ «СОШ № 68» потребность в употреблении слов вежливости.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9592" y="476672"/>
            <a:ext cx="784887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Задачи: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изучить  и проанализировать литературу по выбранной теме;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выяснить происхождение значения слов вежливости;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познакомиться с использованием вежливых слов в других странах;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определить частотность употребление слов вежливости в речи учащихся нашего класса;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выпустить буклет «Словарь вежливых слов».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51520" y="191398"/>
            <a:ext cx="871296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509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Истинная вежливость заключается в благожелательном отношении к людям.</a:t>
            </a:r>
          </a:p>
          <a:p>
            <a:pPr marL="0" marR="0" lvl="0" indent="13509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Жан Жак Руссо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23528" y="1234785"/>
            <a:ext cx="8712968" cy="5324535"/>
          </a:xfrm>
          <a:prstGeom prst="rect">
            <a:avLst/>
          </a:prstGeom>
          <a:gradFill>
            <a:gsLst>
              <a:gs pos="0">
                <a:schemeClr val="accent5">
                  <a:lumMod val="50000"/>
                </a:schemeClr>
              </a:gs>
              <a:gs pos="13000">
                <a:schemeClr val="tx2">
                  <a:lumMod val="60000"/>
                  <a:lumOff val="40000"/>
                </a:schemeClr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chemeClr val="accent5">
                  <a:lumMod val="50000"/>
                </a:schemeClr>
              </a:gs>
              <a:gs pos="87000">
                <a:srgbClr val="000082"/>
              </a:gs>
              <a:gs pos="100000">
                <a:srgbClr val="0047FF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Вежливость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– признак хорошего воспитания. Это особенное чувство благорасположения. Вежливость, будучи проявлением истинного душевного настроения, предполагает тактичное отношение к ближнему. [6]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Вежливость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—обладает способностью смягчать сердца людей, которые без нее становятся грубыми и черствыми. Вежливость помогает людям чувствовать себя комфортно друг с другом и избегать напряжённости отношениях. [5] 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Вежливость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 – термин, традиционно используемый для обозначения разнообразных средств языкового выражения социальных отношении между говорящим, слушающим и людьми, о которых идет речь. [9] 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Вежливость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 – учтивость, благовоспитанность, соблюдение бытовых приличий.     [3,с. 46]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83568" y="474056"/>
            <a:ext cx="806489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Как же проявляется вежливость: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приветливости;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уважительном обращении с собеседником;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своевременных и уместных извинениях;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словах благодарности;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просьбах;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уважительном тоне голоса;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предложении помощи нуждающемуся;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вежливость в использовании фраз проявления внимания и беспокойства за человека.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67544" y="762962"/>
            <a:ext cx="8352928" cy="5262979"/>
          </a:xfrm>
          <a:prstGeom prst="rect">
            <a:avLst/>
          </a:prstGeom>
          <a:gradFill>
            <a:gsLst>
              <a:gs pos="0">
                <a:schemeClr val="accent5">
                  <a:lumMod val="50000"/>
                </a:schemeClr>
              </a:gs>
              <a:gs pos="13000">
                <a:schemeClr val="tx2">
                  <a:lumMod val="60000"/>
                  <a:lumOff val="40000"/>
                </a:schemeClr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chemeClr val="accent5">
                  <a:lumMod val="50000"/>
                </a:schemeClr>
              </a:gs>
              <a:gs pos="87000">
                <a:srgbClr val="000082"/>
              </a:gs>
              <a:gs pos="100000">
                <a:srgbClr val="0047FF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вежливые слова условно можно разделить на группы: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слова приветствия: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здравствуйте, привет, доброе утро, добрый день, добрый вечер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слова благодарности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большое спасибо, благодарю, вы очень любезны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слова просьбы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будьте добры, вас не затруднит, не сочтите за труд,  простите за беспокойство, не откажите в любезности, будьте так любез­ны;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слова извинения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извините пожалуйста,прошу прощения, простите.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764704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 каждого народа существуют свои обычаи приветствовать друг друга, но международный этикет по сути одинаков: встречаясь люди желают друг другу добра и благополучия, хорошего дня или успехов в труде.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852936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Англичанин 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приветствует знакомого вопросом «How do you do?» — (буквально «Как ты действуешь?»).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Немец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 — «Wie geht's?» («Как идется?»). </a:t>
            </a:r>
          </a:p>
          <a:p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Арабы 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при встрече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скажут: «Мир с тобой!», а 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евреи 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– «Мир вам».</a:t>
            </a:r>
            <a:endParaRPr lang="ru-RU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1" descr="C:\Users\Галла\Desktop\rukopogati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941168"/>
            <a:ext cx="3221891" cy="1508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42493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Во Франции в неофициальной обстановке даже малознакомые люди целуются при встрече и прощании.</a:t>
            </a:r>
          </a:p>
          <a:p>
            <a:pPr algn="just"/>
            <a:endPara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Эмоциональные  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латиноамериканцы  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обнимаются, мерзнущие  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лапландцы   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трутся друг о друга носами, мужчины‑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эскимосы 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слегка ударяют друг друга кулаком по голове и по плечам. </a:t>
            </a:r>
            <a:endParaRPr lang="ru-RU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C:\Users\Галла\Desktop\1404729740_eskimos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869160"/>
            <a:ext cx="2846090" cy="1650732"/>
          </a:xfrm>
          <a:prstGeom prst="rect">
            <a:avLst/>
          </a:prstGeom>
          <a:noFill/>
        </p:spPr>
      </p:pic>
      <p:pic>
        <p:nvPicPr>
          <p:cNvPr id="22531" name="Picture 3" descr="C:\Users\Галла\Desktop\ob_a1a94d_uoyl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556792"/>
            <a:ext cx="1590378" cy="1590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645</Words>
  <Application>Microsoft Office PowerPoint</Application>
  <PresentationFormat>Экран (4:3)</PresentationFormat>
  <Paragraphs>69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Галя</dc:creator>
  <cp:lastModifiedBy>Наталья</cp:lastModifiedBy>
  <cp:revision>10</cp:revision>
  <dcterms:created xsi:type="dcterms:W3CDTF">2016-01-18T21:27:12Z</dcterms:created>
  <dcterms:modified xsi:type="dcterms:W3CDTF">2016-03-01T05:17:30Z</dcterms:modified>
</cp:coreProperties>
</file>