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57" r:id="rId2"/>
    <p:sldId id="276" r:id="rId3"/>
    <p:sldId id="275" r:id="rId4"/>
    <p:sldId id="258" r:id="rId5"/>
    <p:sldId id="271" r:id="rId6"/>
    <p:sldId id="270" r:id="rId7"/>
    <p:sldId id="261" r:id="rId8"/>
    <p:sldId id="259" r:id="rId9"/>
    <p:sldId id="282" r:id="rId10"/>
    <p:sldId id="277" r:id="rId11"/>
    <p:sldId id="278" r:id="rId12"/>
    <p:sldId id="279" r:id="rId13"/>
    <p:sldId id="260" r:id="rId14"/>
    <p:sldId id="280" r:id="rId15"/>
    <p:sldId id="28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7584BC-E166-418B-9E91-E06B78153945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430FBFE-1849-4589-8512-76E59A76B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30FBFE-1849-4589-8512-76E59A76BFF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2B2A8-32C7-4F50-86A9-E070C93BA1F1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C3D10-74D2-4B20-A6AF-6015FD7C8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329F4-08AE-4383-9877-27193E0C79C3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58176-788D-4893-B875-87E766787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9657-1E75-4E55-8F9B-A7D8F9564157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2588B-EE48-47AB-BC11-162EC3958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87D20-6867-43A0-86DD-1CD8332547ED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AF03A-53BE-4E1E-BBB6-1F4D071E8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9435-D4DD-4921-BCB2-20D5A327E9B2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B1ED7-15A2-421B-9A92-6DB5BD9CF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C1EE4-860C-4B36-822D-D75A09151D8E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83020-5D2A-45F6-A5F7-49584CA90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82072-B69C-4617-8BE6-FEAF8AD77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BAEED-A4CF-4462-B25F-328F67EE66ED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89BF1-75FB-4C0A-91B5-58B42F535DA9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EBF9B-CBAE-48ED-99BE-A6CAD8973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A9B28-ECB7-466B-8E12-6C4007DD5559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4E453-823C-4F67-8A63-EA0DF8522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13B86-72F6-404D-8C98-FF1E20C8781C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EE6A1-3C20-4BC3-AF4B-BE1291EC7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356C6-9D8E-49D6-BF0C-F4DCF6D05577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EB22F-139F-4912-8A08-07B99FAE8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D67BEE9-EC1F-4217-9A32-19A918ED1241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15DF6FE7-C081-4FF0-8381-047CEBB1C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70" r:id="rId5"/>
    <p:sldLayoutId id="2147483765" r:id="rId6"/>
    <p:sldLayoutId id="2147483764" r:id="rId7"/>
    <p:sldLayoutId id="2147483763" r:id="rId8"/>
    <p:sldLayoutId id="2147483762" r:id="rId9"/>
    <p:sldLayoutId id="2147483761" r:id="rId10"/>
    <p:sldLayoutId id="21474837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ali.ru/" TargetMode="External"/><Relationship Id="rId2" Type="http://schemas.openxmlformats.org/officeDocument/2006/relationships/hyperlink" Target="http://www.ulver.com/finlandcommon/82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5fan.ru/" TargetMode="External"/><Relationship Id="rId5" Type="http://schemas.openxmlformats.org/officeDocument/2006/relationships/hyperlink" Target="http://info-shkola.ru/" TargetMode="External"/><Relationship Id="rId4" Type="http://schemas.openxmlformats.org/officeDocument/2006/relationships/hyperlink" Target="https://ru.wikipedia.org/wik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1692275" y="260350"/>
            <a:ext cx="678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Муниципальное образовательное учреждение</a:t>
            </a:r>
          </a:p>
          <a:p>
            <a:r>
              <a:rPr lang="ru-RU">
                <a:latin typeface="Times New Roman" pitchFamily="18" charset="0"/>
              </a:rPr>
              <a:t>«Беломорская общеобразовательная школа № 3»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1095375" y="1936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619125" y="1509713"/>
            <a:ext cx="69103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</a:rPr>
              <a:t>Народная мудрость </a:t>
            </a:r>
          </a:p>
          <a:p>
            <a:pPr algn="ctr"/>
            <a:r>
              <a:rPr lang="ru-RU" sz="3200" b="1">
                <a:latin typeface="Times New Roman" pitchFamily="18" charset="0"/>
              </a:rPr>
              <a:t>в карело-финском эпосе «Калевала»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2700338" y="4868863"/>
            <a:ext cx="60785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Работу выполнила Панфилова Ульяна</a:t>
            </a:r>
          </a:p>
          <a:p>
            <a:r>
              <a:rPr lang="ru-RU" sz="2000">
                <a:latin typeface="Times New Roman" pitchFamily="18" charset="0"/>
              </a:rPr>
              <a:t>Ученица 4 класса «Б» МОУ «Беломорская СОШ № 3»</a:t>
            </a:r>
          </a:p>
          <a:p>
            <a:endParaRPr lang="ru-RU" sz="2000">
              <a:latin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</a:rPr>
              <a:t>Руководитель Торопова Т.В.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 bwMode="auto">
          <a:xfrm>
            <a:off x="285720" y="214290"/>
            <a:ext cx="8229600" cy="1219200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Autofit/>
          </a:bodyPr>
          <a:lstStyle/>
          <a:p>
            <a:r>
              <a:rPr lang="ru-RU" sz="2400" b="1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Александра Иосифовна Любарская</a:t>
            </a:r>
            <a:r>
              <a:rPr lang="ru-RU" sz="240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(</a:t>
            </a:r>
            <a:r>
              <a:rPr lang="ru-RU" sz="24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1908 - 2002</a:t>
            </a:r>
            <a:r>
              <a:rPr lang="ru-RU" sz="240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) — фольклорист, переводчик, редактор, автор сборников сказок для детей и собственных мемуаров. 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3857620" y="1643050"/>
            <a:ext cx="4356100" cy="389256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400" dirty="0" smtClean="0">
                <a:latin typeface="Arial" charset="0"/>
              </a:rPr>
              <a:t>   Александра Иосифовна Любарская выполнила с финского языка прозаический пересказ замечательного карело-финского эпоса «Калевала» с сохранением небольших стихотворных отрывков для детей.</a:t>
            </a:r>
          </a:p>
        </p:txBody>
      </p:sp>
      <p:pic>
        <p:nvPicPr>
          <p:cNvPr id="23555" name="Picture 5" descr="Lubarskaya A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0575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828675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2800" smtClean="0">
                <a:ln>
                  <a:noFill/>
                </a:ln>
                <a:effectLst/>
                <a:latin typeface="Arial" charset="0"/>
              </a:rPr>
              <a:t>Основные идеи, которые заложены в пословицах и поговорках «Калевалы»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000" u="sng" smtClean="0">
                <a:latin typeface="Arial" charset="0"/>
              </a:rPr>
              <a:t>Любовь к Родине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«Нет радости тому, кто покинул родину. Не знать ему счастья на чужбине.»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«Нам сладка в краю родимом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Arial" charset="0"/>
              </a:rPr>
              <a:t>      И вода что из под лаптя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Arial" charset="0"/>
              </a:rPr>
              <a:t>      На чужбине мед нам горек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Arial" charset="0"/>
              </a:rPr>
              <a:t>      В раззолоченном сосуде.»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u="sng" smtClean="0">
                <a:latin typeface="Arial" charset="0"/>
              </a:rPr>
              <a:t>Черты характера богатыря, защитника родной земли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«Не герой тот, кто с полпути возвращается»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«Разве герой тот, кто не выполнил задуманного дела»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«Только слабый боится смерти, только робкому везде мерещится гибель»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«Только глупый ждет, пока его позовут. Смелый сам идет куда вздумает»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Не должен герой склоняться перед золотом, не должен льститься на серебро.</a:t>
            </a:r>
          </a:p>
          <a:p>
            <a:pPr>
              <a:lnSpc>
                <a:spcPct val="80000"/>
              </a:lnSpc>
            </a:pPr>
            <a:r>
              <a:rPr lang="ru-RU" sz="1800" smtClean="0">
                <a:latin typeface="Arial" charset="0"/>
              </a:rPr>
              <a:t>Только глупцы знают страх, герои страха не ведают.</a:t>
            </a:r>
          </a:p>
          <a:p>
            <a:pPr>
              <a:lnSpc>
                <a:spcPct val="80000"/>
              </a:lnSpc>
            </a:pPr>
            <a:endParaRPr lang="ru-RU" sz="180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180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ru-RU" sz="1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18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u="sng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1800" u="sng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18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000" u="sng" smtClean="0">
                <a:latin typeface="Arial" charset="0"/>
              </a:rPr>
              <a:t>Отношения в семье, к родителям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«Тепло греет солнце, а родительская любовь еще теплее.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Промерзает на морозе железо, а жене в мужнином доме еще холоднее. 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При отце с матерью девушка – точно ягодка в поле, а жена при муже- точно собака на привязи» </a:t>
            </a:r>
          </a:p>
          <a:p>
            <a:pPr>
              <a:buFont typeface="Wingdings 2" pitchFamily="18" charset="2"/>
              <a:buNone/>
            </a:pPr>
            <a:r>
              <a:rPr lang="ru-RU" sz="2000" u="sng" smtClean="0">
                <a:latin typeface="Arial" charset="0"/>
              </a:rPr>
              <a:t>Любовь к родной природе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«Рыбе в морской глубине и той плохо, когда солнца нет, а человеку без  солнца и вовсе не жизнь!»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u="sng" smtClean="0">
                <a:latin typeface="Arial" charset="0"/>
              </a:rPr>
              <a:t>Отношения между людьми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«Только дрянь из дряни выйдет, только скверное- из скверны»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«Один он на белом свете,- словно чайка среди морских волн, как орел на пустынном утёсе»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u="sng" smtClean="0">
                <a:latin typeface="Arial" charset="0"/>
              </a:rPr>
              <a:t>Отношение к жизни</a:t>
            </a:r>
          </a:p>
          <a:p>
            <a:pPr eaLnBrk="1" hangingPunct="1"/>
            <a:r>
              <a:rPr lang="ru-RU" sz="1800" smtClean="0">
                <a:latin typeface="Arial" charset="0"/>
              </a:rPr>
              <a:t>«Не поможет плач в несчастье и печаль -  в годину бедствий»</a:t>
            </a:r>
          </a:p>
          <a:p>
            <a:pPr eaLnBrk="1" hangingPunct="1">
              <a:buFont typeface="Wingdings 2" pitchFamily="18" charset="2"/>
              <a:buNone/>
            </a:pPr>
            <a:endParaRPr lang="ru-RU" sz="1800" u="sng" smtClean="0"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ru-RU" sz="1800" smtClean="0">
              <a:latin typeface="Arial" charset="0"/>
            </a:endParaRPr>
          </a:p>
          <a:p>
            <a:pPr eaLnBrk="1" hangingPunct="1"/>
            <a:endParaRPr lang="ru-RU" sz="1800" u="sng" smtClean="0">
              <a:latin typeface="Arial" charset="0"/>
            </a:endParaRPr>
          </a:p>
          <a:p>
            <a:endParaRPr lang="ru-RU" sz="1800" u="sng" smtClean="0">
              <a:latin typeface="Arial" charset="0"/>
            </a:endParaRPr>
          </a:p>
          <a:p>
            <a:pPr>
              <a:buFont typeface="Wingdings 2" pitchFamily="18" charset="2"/>
              <a:buNone/>
            </a:pPr>
            <a:endParaRPr lang="ru-RU" sz="18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19" name="Group 91"/>
          <p:cNvGraphicFramePr>
            <a:graphicFrameLocks noGrp="1"/>
          </p:cNvGraphicFramePr>
          <p:nvPr/>
        </p:nvGraphicFramePr>
        <p:xfrm>
          <a:off x="323850" y="0"/>
          <a:ext cx="8820150" cy="6691631"/>
        </p:xfrm>
        <a:graphic>
          <a:graphicData uri="http://schemas.openxmlformats.org/drawingml/2006/table">
            <a:tbl>
              <a:tblPr/>
              <a:tblGrid>
                <a:gridCol w="4262438"/>
                <a:gridCol w="4557712"/>
              </a:tblGrid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Пословицы из «Калевалы»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Русские народные пословицы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Нет радости тому, кто покинул Родину.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Родимая сторона – мать, родная - мачеха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«Тепло греет солнце, а родительская любовь еще теплее.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У отца с матерью за пазухой и на морозе тепло.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3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«Плохо бедняку на белом свете! Все то он по чужим людям живет, чужое добро сторожит!»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Бедный две семьи кормит: свою да богатую.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«Только слабый боится смерти, только робкому везде мерещится гибель»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Трус от одного страха умирает.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Только глупцы знают страх, герои страха не ведают.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Героям страх неведом.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2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«Один он на белом свете,- словно чайка среди морских волн, как орел на пустынном утёсе»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Даже дуб в одиночестве засыхает, а в лесу живет века.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847708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ru-RU" dirty="0" smtClean="0">
                <a:ln>
                  <a:noFill/>
                </a:ln>
                <a:effectLst/>
              </a:rPr>
              <a:t>Выводы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xfrm>
            <a:off x="214282" y="1071546"/>
            <a:ext cx="8072494" cy="469742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/>
              <a:t>Карело-финский эпос 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  относится к устному народному 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   творчеству. В нем отражена 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   народная мудрость, представления народа о жизни, нормах морали, воспитании, оценка положительных и отрицательных качеств личности человека. Пословицы закрепляют накопленный народом  опыт и передают её последующим поколениям.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Народная мудрость, представленная в Калевале, не потеряла свою значимость и через много лет и имеет общие черты  в карело-финском и русском фольклорах.</a:t>
            </a:r>
          </a:p>
        </p:txBody>
      </p:sp>
      <p:pic>
        <p:nvPicPr>
          <p:cNvPr id="4" name="Picture 2" descr="C:\Users\Нина\Desktop\калевала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42852"/>
            <a:ext cx="3357586" cy="235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776270"/>
          </a:xfrm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  <a:normAutofit/>
          </a:bodyPr>
          <a:lstStyle/>
          <a:p>
            <a:r>
              <a:rPr lang="ru-RU" sz="3600" b="1" dirty="0" smtClean="0">
                <a:ln>
                  <a:noFill/>
                </a:ln>
                <a:effectLst/>
              </a:rPr>
              <a:t>Источники: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67330"/>
          </a:xfrm>
        </p:spPr>
        <p:txBody>
          <a:bodyPr/>
          <a:lstStyle/>
          <a:p>
            <a:pPr lvl="0"/>
            <a:r>
              <a:rPr lang="ru-RU" sz="2000" dirty="0" smtClean="0"/>
              <a:t>Даль В.И. Пословицы и поговорки русского народа: Сборник в 2-х т. / М: Художественная литература, 1984 г.</a:t>
            </a:r>
            <a:endParaRPr lang="ru-RU" sz="2000" b="1" i="1" dirty="0" smtClean="0"/>
          </a:p>
          <a:p>
            <a:pPr lvl="0"/>
            <a:r>
              <a:rPr lang="ru-RU" sz="2000" dirty="0" smtClean="0"/>
              <a:t>Калевала: Карело-финский эпос /Пересказала для детей А. Любарская; рис. Н. Кочергина.- Петрозаводск: Карелия, 1981</a:t>
            </a:r>
            <a:endParaRPr lang="ru-RU" sz="2000" b="1" i="1" dirty="0" smtClean="0"/>
          </a:p>
          <a:p>
            <a:pPr lvl="0"/>
            <a:r>
              <a:rPr lang="ru-RU" sz="2000" dirty="0" smtClean="0"/>
              <a:t>Что такое пословицы и поговорки С. В. Ковалева Петрозаводск, 1959 г.</a:t>
            </a:r>
            <a:endParaRPr lang="ru-RU" sz="2000" b="1" i="1" dirty="0" smtClean="0"/>
          </a:p>
          <a:p>
            <a:pPr lvl="0"/>
            <a:r>
              <a:rPr lang="ru-RU" sz="2000" dirty="0" err="1" smtClean="0"/>
              <a:t>Калевальские</a:t>
            </a:r>
            <a:r>
              <a:rPr lang="ru-RU" sz="2000" dirty="0" smtClean="0"/>
              <a:t> пословицы и поговорки как источник для финской лексикографии, 2010 г.</a:t>
            </a:r>
            <a:endParaRPr lang="ru-RU" sz="2000" b="1" i="1" dirty="0" smtClean="0"/>
          </a:p>
          <a:p>
            <a:pPr lvl="0"/>
            <a:r>
              <a:rPr lang="ru-RU" sz="2000" dirty="0" smtClean="0"/>
              <a:t> </a:t>
            </a:r>
            <a:r>
              <a:rPr lang="ru-RU" sz="2000" u="sng" dirty="0" err="1" smtClean="0">
                <a:hlinkClick r:id="rId2"/>
              </a:rPr>
              <a:t>www.ulver.com</a:t>
            </a:r>
            <a:r>
              <a:rPr lang="ru-RU" sz="2000" u="sng" dirty="0" smtClean="0">
                <a:hlinkClick r:id="rId2"/>
              </a:rPr>
              <a:t>/</a:t>
            </a:r>
            <a:r>
              <a:rPr lang="ru-RU" sz="2000" u="sng" dirty="0" err="1" smtClean="0">
                <a:hlinkClick r:id="rId2"/>
              </a:rPr>
              <a:t>finlandcommon</a:t>
            </a:r>
            <a:r>
              <a:rPr lang="ru-RU" sz="2000" u="sng" dirty="0" smtClean="0">
                <a:hlinkClick r:id="rId2"/>
              </a:rPr>
              <a:t>/82.htm</a:t>
            </a:r>
            <a:r>
              <a:rPr lang="ru-RU" sz="2000" dirty="0" smtClean="0"/>
              <a:t> </a:t>
            </a:r>
            <a:r>
              <a:rPr lang="ru-RU" sz="2000" dirty="0" err="1" smtClean="0"/>
              <a:t>Элиас</a:t>
            </a:r>
            <a:r>
              <a:rPr lang="ru-RU" sz="2000" dirty="0" smtClean="0"/>
              <a:t> </a:t>
            </a:r>
            <a:r>
              <a:rPr lang="ru-RU" sz="2000" dirty="0" err="1" smtClean="0"/>
              <a:t>Лённрот</a:t>
            </a:r>
            <a:endParaRPr lang="ru-RU" sz="2000" b="1" i="1" dirty="0" smtClean="0"/>
          </a:p>
          <a:p>
            <a:pPr lvl="0"/>
            <a:r>
              <a:rPr lang="ru-RU" sz="2000" u="sng" dirty="0" err="1" smtClean="0">
                <a:hlinkClick r:id="rId3"/>
              </a:rPr>
              <a:t>www.svali.ru</a:t>
            </a:r>
            <a:r>
              <a:rPr lang="ru-RU" sz="2000" dirty="0" smtClean="0"/>
              <a:t> Где находится Калевала</a:t>
            </a:r>
            <a:endParaRPr lang="ru-RU" sz="2000" b="1" i="1" dirty="0" smtClean="0"/>
          </a:p>
          <a:p>
            <a:pPr lvl="0"/>
            <a:r>
              <a:rPr lang="ru-RU" sz="2000" u="sng" dirty="0" smtClean="0">
                <a:hlinkClick r:id="rId4"/>
              </a:rPr>
              <a:t>https://ru.wikipedia.org/wiki</a:t>
            </a:r>
            <a:r>
              <a:rPr lang="ru-RU" sz="2000" dirty="0" smtClean="0"/>
              <a:t>  Праздник 28 февраля </a:t>
            </a:r>
            <a:r>
              <a:rPr lang="ru-RU" sz="2000" dirty="0" err="1" smtClean="0"/>
              <a:t>День_Калевалы</a:t>
            </a:r>
            <a:endParaRPr lang="ru-RU" sz="2000" b="1" i="1" dirty="0" smtClean="0"/>
          </a:p>
          <a:p>
            <a:pPr lvl="0"/>
            <a:r>
              <a:rPr lang="ru-RU" sz="2000" u="sng" dirty="0" smtClean="0">
                <a:hlinkClick r:id="rId5"/>
              </a:rPr>
              <a:t>http://info-shkola.ru</a:t>
            </a:r>
            <a:r>
              <a:rPr lang="ru-RU" sz="2000" dirty="0" smtClean="0"/>
              <a:t> Народная мудрость</a:t>
            </a:r>
            <a:endParaRPr lang="ru-RU" sz="2000" b="1" i="1" dirty="0" smtClean="0"/>
          </a:p>
          <a:p>
            <a:pPr lvl="0"/>
            <a:r>
              <a:rPr lang="ru-RU" sz="2000" u="sng" dirty="0" smtClean="0">
                <a:hlinkClick r:id="rId6"/>
              </a:rPr>
              <a:t>http://5fan.ru</a:t>
            </a:r>
            <a:r>
              <a:rPr lang="ru-RU" sz="2000" u="sng" dirty="0" smtClean="0"/>
              <a:t>  </a:t>
            </a:r>
            <a:r>
              <a:rPr lang="ru-RU" sz="2000" dirty="0" smtClean="0"/>
              <a:t>Эпос</a:t>
            </a:r>
            <a:endParaRPr lang="ru-RU" sz="2000" b="1" i="1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Нина\Desktop\SAM_0501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88913"/>
            <a:ext cx="3743325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5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789363"/>
            <a:ext cx="3744912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Нина\Desktop\SAM_05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060575"/>
            <a:ext cx="4276725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684213" y="406400"/>
            <a:ext cx="316388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Посёлок Калевала</a:t>
            </a:r>
          </a:p>
          <a:p>
            <a:endParaRPr lang="ru-RU" sz="2800" b="1">
              <a:latin typeface="Times New Roman" pitchFamily="18" charset="0"/>
            </a:endParaRPr>
          </a:p>
          <a:p>
            <a:r>
              <a:rPr lang="ru-RU" sz="2800" b="1">
                <a:latin typeface="Times New Roman" pitchFamily="18" charset="0"/>
              </a:rPr>
              <a:t>Сосна Лённрота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28596" y="0"/>
            <a:ext cx="8229600" cy="1219200"/>
          </a:xfrm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b="1" dirty="0" smtClean="0">
                <a:ln>
                  <a:noFill/>
                </a:ln>
                <a:effectLst/>
                <a:latin typeface="Arial" charset="0"/>
              </a:rPr>
              <a:t>Цель</a:t>
            </a:r>
            <a:r>
              <a:rPr lang="ru-RU" sz="2800" dirty="0" smtClean="0">
                <a:ln>
                  <a:noFill/>
                </a:ln>
                <a:effectLst/>
                <a:latin typeface="Arial" charset="0"/>
              </a:rPr>
              <a:t>: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изучение эпоса «Калевала» с точки зрения использования в нем пословиц и поговорок. </a:t>
            </a:r>
            <a:endParaRPr lang="ru-RU" sz="2400" b="1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>
          <a:xfrm>
            <a:off x="285720" y="1214422"/>
            <a:ext cx="8643998" cy="46783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b="1" dirty="0" smtClean="0">
                <a:latin typeface="Arial" charset="0"/>
              </a:rPr>
              <a:t>Задачи:</a:t>
            </a:r>
          </a:p>
          <a:p>
            <a:pPr eaLnBrk="1" hangingPunct="1"/>
            <a:r>
              <a:rPr lang="ru-RU" sz="2400" dirty="0" smtClean="0">
                <a:latin typeface="Arial" charset="0"/>
              </a:rPr>
              <a:t>изучить   историю создания эпоса «Калевала» ;</a:t>
            </a:r>
          </a:p>
          <a:p>
            <a:pPr eaLnBrk="1" hangingPunct="1"/>
            <a:r>
              <a:rPr lang="ru-RU" sz="2400" dirty="0" smtClean="0">
                <a:latin typeface="Arial" charset="0"/>
              </a:rPr>
              <a:t> найти пословицы, поговорки в произведении;</a:t>
            </a:r>
          </a:p>
          <a:p>
            <a:pPr eaLnBrk="1" hangingPunct="1"/>
            <a:r>
              <a:rPr lang="ru-RU" sz="2400" dirty="0" smtClean="0">
                <a:latin typeface="Arial" charset="0"/>
              </a:rPr>
              <a:t>сравнить пословицы и поговорки с русскими </a:t>
            </a:r>
            <a:r>
              <a:rPr lang="ru-RU" sz="2400" dirty="0" smtClean="0">
                <a:latin typeface="Arial" charset="0"/>
              </a:rPr>
              <a:t>пословицами</a:t>
            </a:r>
          </a:p>
          <a:p>
            <a:r>
              <a:rPr lang="en-US" sz="2400" b="1" dirty="0" smtClean="0"/>
              <a:t> </a:t>
            </a:r>
            <a:r>
              <a:rPr lang="ru-RU" sz="2400" b="1" dirty="0" smtClean="0"/>
              <a:t>Методы:</a:t>
            </a:r>
            <a:endParaRPr lang="ru-RU" sz="2400" b="1" i="1" dirty="0" smtClean="0"/>
          </a:p>
          <a:p>
            <a:pPr lvl="0"/>
            <a:r>
              <a:rPr lang="ru-RU" sz="2400" dirty="0" smtClean="0"/>
              <a:t>поисковый (работа с информационными источниками: книгами, Интернетом);</a:t>
            </a:r>
            <a:endParaRPr lang="ru-RU" sz="2400" b="1" i="1" dirty="0" smtClean="0"/>
          </a:p>
          <a:p>
            <a:pPr lvl="0"/>
            <a:r>
              <a:rPr lang="ru-RU" sz="2400" dirty="0" smtClean="0"/>
              <a:t>аналитический (наблюдение, анализ информации, обобщение данных</a:t>
            </a:r>
            <a:r>
              <a:rPr lang="ru-RU" sz="2400" dirty="0" smtClean="0"/>
              <a:t>)</a:t>
            </a:r>
            <a:endParaRPr lang="ru-RU" sz="2400" dirty="0" smtClean="0">
              <a:latin typeface="Arial" charset="0"/>
            </a:endParaRPr>
          </a:p>
          <a:p>
            <a:pPr>
              <a:buNone/>
            </a:pPr>
            <a:r>
              <a:rPr lang="ru-RU" sz="2400" b="1" dirty="0" smtClean="0"/>
              <a:t>Объект   </a:t>
            </a:r>
            <a:r>
              <a:rPr lang="ru-RU" sz="2400" b="1" dirty="0" smtClean="0"/>
              <a:t>исследования</a:t>
            </a:r>
            <a:r>
              <a:rPr lang="ru-RU" sz="2400" dirty="0" smtClean="0"/>
              <a:t>: карело-финский эпос «Калевала»</a:t>
            </a:r>
            <a:endParaRPr lang="ru-RU" sz="2400" b="1" i="1" dirty="0" smtClean="0"/>
          </a:p>
          <a:p>
            <a:pPr>
              <a:buNone/>
            </a:pPr>
            <a:r>
              <a:rPr lang="ru-RU" sz="2400" b="1" dirty="0" smtClean="0"/>
              <a:t>Предмет исследования</a:t>
            </a:r>
            <a:r>
              <a:rPr lang="ru-RU" sz="2400" dirty="0" smtClean="0"/>
              <a:t>: пословицы, поговорки, изречения</a:t>
            </a:r>
            <a:endParaRPr lang="ru-RU" sz="2400" b="1" i="1" dirty="0" smtClean="0"/>
          </a:p>
          <a:p>
            <a:pPr eaLnBrk="1" hangingPunct="1">
              <a:buNone/>
            </a:pPr>
            <a:endParaRPr lang="ru-RU" sz="24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4"/>
          <p:cNvSpPr txBox="1">
            <a:spLocks noChangeArrowheads="1"/>
          </p:cNvSpPr>
          <p:nvPr/>
        </p:nvSpPr>
        <p:spPr bwMode="auto">
          <a:xfrm>
            <a:off x="928662" y="642918"/>
            <a:ext cx="76327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Гипотеза</a:t>
            </a:r>
            <a:r>
              <a:rPr lang="ru-RU" sz="2800" dirty="0">
                <a:latin typeface="Times New Roman" pitchFamily="18" charset="0"/>
              </a:rPr>
              <a:t>:  </a:t>
            </a:r>
          </a:p>
          <a:p>
            <a:r>
              <a:rPr lang="ru-RU" sz="2800" dirty="0">
                <a:latin typeface="Times New Roman" pitchFamily="18" charset="0"/>
              </a:rPr>
              <a:t>народная мудрость, представленная в Калевале, не потеряла свою значимость и через много лет и имеет общие черты  в карело-финском и русском фольклорах.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Поиск информации об истории создания карело-финского эпоса «Калевала»</a:t>
            </a:r>
          </a:p>
          <a:p>
            <a:pPr eaLnBrk="1" hangingPunct="1"/>
            <a:r>
              <a:rPr lang="ru-RU" smtClean="0">
                <a:latin typeface="Arial" charset="0"/>
              </a:rPr>
              <a:t>Народная мудрость – пословицы и поговорки.</a:t>
            </a:r>
          </a:p>
          <a:p>
            <a:pPr eaLnBrk="1" hangingPunct="1"/>
            <a:r>
              <a:rPr lang="ru-RU" smtClean="0">
                <a:latin typeface="Arial" charset="0"/>
              </a:rPr>
              <a:t>Анализ текста, поиск пословиц и поговорок.</a:t>
            </a:r>
          </a:p>
          <a:p>
            <a:pPr eaLnBrk="1" hangingPunct="1"/>
            <a:r>
              <a:rPr lang="ru-RU" smtClean="0">
                <a:latin typeface="Arial" charset="0"/>
              </a:rPr>
              <a:t>Сравнение значения карельских и русских пословиц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Этапы работы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84213" y="1260475"/>
            <a:ext cx="76327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/>
              <a:t>Э́пос (др.-греч.)  ἔπος — «слово», «повествование», «стих») — героическое повествование о прошлом, содержащее целостную картину народной жизни и представляющее некий эпический мир героев-богатырей.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6995" y="263503"/>
            <a:ext cx="5829311" cy="847709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Как складываются руны</a:t>
            </a:r>
            <a:endParaRPr lang="ru-RU"/>
          </a:p>
        </p:txBody>
      </p:sp>
      <p:pic>
        <p:nvPicPr>
          <p:cNvPr id="21506" name="Picture 2" descr="C:\Users\Нина\Desktop\калевала\скачанные файл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125538"/>
            <a:ext cx="3422650" cy="5072062"/>
          </a:xfrm>
        </p:spPr>
      </p:pic>
      <p:sp>
        <p:nvSpPr>
          <p:cNvPr id="21507" name="Содержимое 3"/>
          <p:cNvSpPr>
            <a:spLocks noGrp="1"/>
          </p:cNvSpPr>
          <p:nvPr>
            <p:ph sz="half" idx="2"/>
          </p:nvPr>
        </p:nvSpPr>
        <p:spPr>
          <a:xfrm>
            <a:off x="3779838" y="1412875"/>
            <a:ext cx="5184775" cy="49291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dirty="0" smtClean="0">
                <a:latin typeface="Arial" charset="0"/>
              </a:rPr>
              <a:t>                 Встретятся на празднике или народной сходке двое, сядут друг против друга, возьмутся за руки и заведут неторопливый рассказ, затянут негромкую песню. Один начнёт – другой подхватит, один припомнит - другой продолжит, и разматывается клубок песен, оживают волшебные предания. Как будто открыл кто то сундучок, полный словами, и вырвались оттуда чудесные сказки о солнечной стране Калевале, о её славных героях.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Нина\Desktop\калевала\леннро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27763" y="404813"/>
            <a:ext cx="2447925" cy="2879725"/>
          </a:xfrm>
        </p:spPr>
      </p:pic>
      <p:sp>
        <p:nvSpPr>
          <p:cNvPr id="20482" name="Содержимое 9"/>
          <p:cNvSpPr>
            <a:spLocks noGrp="1"/>
          </p:cNvSpPr>
          <p:nvPr>
            <p:ph sz="half" idx="2"/>
          </p:nvPr>
        </p:nvSpPr>
        <p:spPr>
          <a:xfrm>
            <a:off x="250825" y="981075"/>
            <a:ext cx="8893175" cy="5661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Создатель финского национального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эпоса «Калевала».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В Финляндии </a:t>
            </a:r>
            <a:r>
              <a:rPr lang="ru-RU" sz="2000" dirty="0" err="1" smtClean="0">
                <a:latin typeface="Arial" charset="0"/>
              </a:rPr>
              <a:t>Леннрота</a:t>
            </a:r>
            <a:r>
              <a:rPr lang="ru-RU" sz="2000" dirty="0" smtClean="0">
                <a:latin typeface="Arial" charset="0"/>
              </a:rPr>
              <a:t> называют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«вторым отцом финского языка»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после </a:t>
            </a:r>
            <a:r>
              <a:rPr lang="ru-RU" sz="2000" dirty="0" err="1" smtClean="0">
                <a:latin typeface="Arial" charset="0"/>
              </a:rPr>
              <a:t>Микаэля</a:t>
            </a:r>
            <a:r>
              <a:rPr lang="ru-RU" sz="2000" dirty="0" smtClean="0">
                <a:latin typeface="Arial" charset="0"/>
              </a:rPr>
              <a:t> </a:t>
            </a:r>
            <a:r>
              <a:rPr lang="ru-RU" sz="2000" dirty="0" err="1" smtClean="0">
                <a:latin typeface="Arial" charset="0"/>
              </a:rPr>
              <a:t>Агриколы</a:t>
            </a:r>
            <a:r>
              <a:rPr lang="ru-RU" sz="2000" dirty="0" smtClean="0">
                <a:latin typeface="Arial" charset="0"/>
              </a:rPr>
              <a:t>: он был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истинным реформатором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языка, составителем словарей, не потерявших своей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актуальности и сегодня. 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err="1" smtClean="0">
                <a:latin typeface="Arial" charset="0"/>
              </a:rPr>
              <a:t>Леннрот</a:t>
            </a:r>
            <a:r>
              <a:rPr lang="ru-RU" sz="2000" dirty="0" smtClean="0">
                <a:latin typeface="Arial" charset="0"/>
              </a:rPr>
              <a:t> был также врачом, написал целый ряд книг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медицинского и просветительского характера. При этом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он был врачом практикующим, с 1833 по 1854 годы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работал окружным врачом г. </a:t>
            </a:r>
            <a:r>
              <a:rPr lang="ru-RU" sz="2000" dirty="0" err="1" smtClean="0">
                <a:latin typeface="Arial" charset="0"/>
              </a:rPr>
              <a:t>Каяни</a:t>
            </a:r>
            <a:r>
              <a:rPr lang="ru-RU" sz="2000" dirty="0" smtClean="0">
                <a:latin typeface="Arial" charset="0"/>
              </a:rPr>
              <a:t>, активно участвовал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и даже руководил борьбой с разгоревшимися в 1830-е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годы эпидемиями холеры, дизентерии и тифа. </a:t>
            </a:r>
            <a:r>
              <a:rPr lang="ru-RU" sz="2000" dirty="0" err="1" smtClean="0">
                <a:latin typeface="Arial" charset="0"/>
              </a:rPr>
              <a:t>Леннрот</a:t>
            </a:r>
            <a:endParaRPr lang="ru-RU" sz="2000" dirty="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сам заразился тифом и едва выжил.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За свои заслуги врача он был награжден бриллиантовым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000" dirty="0" smtClean="0">
                <a:latin typeface="Arial" charset="0"/>
              </a:rPr>
              <a:t>перстнем от царского имени.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latin typeface="Arial" charset="0"/>
            </a:endParaRP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11358563" y="4208463"/>
            <a:ext cx="3357562" cy="369887"/>
          </a:xfrm>
          <a:prstGeom prst="rect">
            <a:avLst/>
          </a:prstGeom>
          <a:solidFill>
            <a:srgbClr val="F9F7F7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>
              <a:cs typeface="Arial" charset="0"/>
            </a:endParaRP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2411413" y="188913"/>
            <a:ext cx="32591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</a:rPr>
              <a:t>Элиас Лённрот</a:t>
            </a:r>
          </a:p>
          <a:p>
            <a:r>
              <a:rPr lang="ru-RU" sz="2800" b="1">
                <a:latin typeface="Times New Roman" pitchFamily="18" charset="0"/>
              </a:rPr>
              <a:t>(1802 – 1884)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14290"/>
            <a:ext cx="4572032" cy="2786082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28 февраля 1835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года вышел первый тираж Калевалы . Он был совсем небольшим, всего лишь 500 экземпляров.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AutoShape 2" descr="https://upload.wikimedia.org/wikipedia/ru/3/3f/%C2%AB%D0%9A%D0%B0%D0%BB%D0%B5%D0%B2%D0%B0%D0%BB%D0%B0%C2%BB%2C_%D1%82%D0%B8%D1%82%D1%83%D0%BB%D1%8C%D0%BD%D1%8B%D0%B9_%D0%BB%D0%B8%D1%81%D1%82_%D0%BF%D0%B5%D1%80%D0%B2%D0%BE%D0%B3%D0%BE_%D0%B8%D0%B7%D0%B4%D0%B0%D0%BD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upload.wikimedia.org/wikipedia/ru/3/3f/%C2%AB%D0%9A%D0%B0%D0%BB%D0%B5%D0%B2%D0%B0%D0%BB%D0%B0%C2%BB%2C_%D1%82%D0%B8%D1%82%D1%83%D0%BB%D1%8C%D0%BD%D1%8B%D0%B9_%D0%BB%D0%B8%D1%81%D1%82_%D0%BF%D0%B5%D1%80%D0%B2%D0%BE%D0%B3%D0%BE_%D0%B8%D0%B7%D0%B4%D0%B0%D0%BD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Documents and Settings\User\Рабочий стол\«Калевала»,_титульный_лист_первого_изд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291"/>
            <a:ext cx="3247113" cy="271464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29058" y="3357562"/>
            <a:ext cx="4857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Окончательная версия эпоса увидела свет спустя 14 лет в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1849 году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 Помимо 50 рун, в Калевалу включены свадебные песни и обряды, заговоры-обереги и заклинания.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http://cs624718.vk.me/v624718131/4a95b/ev76yRl8Q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14752"/>
            <a:ext cx="3143272" cy="238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967</TotalTime>
  <Words>904</Words>
  <Application>Microsoft Office PowerPoint</Application>
  <PresentationFormat>Экран (4:3)</PresentationFormat>
  <Paragraphs>118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Слайд 1</vt:lpstr>
      <vt:lpstr>Слайд 2</vt:lpstr>
      <vt:lpstr>Цель: изучение эпоса «Калевала» с точки зрения использования в нем пословиц и поговорок. </vt:lpstr>
      <vt:lpstr>Слайд 4</vt:lpstr>
      <vt:lpstr>Этапы работы</vt:lpstr>
      <vt:lpstr>Слайд 6</vt:lpstr>
      <vt:lpstr>Как складываются руны</vt:lpstr>
      <vt:lpstr>Слайд 8</vt:lpstr>
      <vt:lpstr>Слайд 9</vt:lpstr>
      <vt:lpstr>Александра Иосифовна Любарская (1908 - 2002) — фольклорист, переводчик, редактор, автор сборников сказок для детей и собственных мемуаров. </vt:lpstr>
      <vt:lpstr>Основные идеи, которые заложены в пословицах и поговорках «Калевалы»</vt:lpstr>
      <vt:lpstr>Слайд 12</vt:lpstr>
      <vt:lpstr>Слайд 13</vt:lpstr>
      <vt:lpstr>Выводы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Калевала</dc:title>
  <dc:creator>Нина</dc:creator>
  <cp:lastModifiedBy>User</cp:lastModifiedBy>
  <cp:revision>94</cp:revision>
  <dcterms:created xsi:type="dcterms:W3CDTF">2015-12-11T11:59:02Z</dcterms:created>
  <dcterms:modified xsi:type="dcterms:W3CDTF">2016-02-10T05:05:42Z</dcterms:modified>
</cp:coreProperties>
</file>