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57" r:id="rId3"/>
    <p:sldId id="258" r:id="rId4"/>
    <p:sldId id="262" r:id="rId5"/>
    <p:sldId id="260" r:id="rId6"/>
    <p:sldId id="263" r:id="rId7"/>
    <p:sldId id="272" r:id="rId8"/>
    <p:sldId id="261" r:id="rId9"/>
    <p:sldId id="280" r:id="rId10"/>
    <p:sldId id="264" r:id="rId11"/>
    <p:sldId id="265" r:id="rId12"/>
    <p:sldId id="266" r:id="rId13"/>
    <p:sldId id="281" r:id="rId14"/>
    <p:sldId id="273" r:id="rId15"/>
    <p:sldId id="268" r:id="rId16"/>
    <p:sldId id="269" r:id="rId17"/>
    <p:sldId id="270" r:id="rId18"/>
    <p:sldId id="277" r:id="rId19"/>
    <p:sldId id="282" r:id="rId20"/>
    <p:sldId id="274" r:id="rId21"/>
    <p:sldId id="275" r:id="rId22"/>
    <p:sldId id="271" r:id="rId23"/>
    <p:sldId id="276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79" autoAdjust="0"/>
    <p:restoredTop sz="94660"/>
  </p:normalViewPr>
  <p:slideViewPr>
    <p:cSldViewPr>
      <p:cViewPr>
        <p:scale>
          <a:sx n="75" d="100"/>
          <a:sy n="75" d="100"/>
        </p:scale>
        <p:origin x="-2580" y="-7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11"/>
    </mc:Choice>
    <mc:Fallback>
      <c:style val="11"/>
    </mc:Fallback>
  </mc:AlternateContent>
  <c:chart>
    <c:autoTitleDeleted val="1"/>
    <c:plotArea>
      <c:layout>
        <c:manualLayout>
          <c:layoutTarget val="inner"/>
          <c:xMode val="edge"/>
          <c:yMode val="edge"/>
          <c:x val="1.6666634852522361E-2"/>
          <c:y val="7.6892209202744449E-2"/>
          <c:w val="0.5943620246012401"/>
          <c:h val="0.89407849445924614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explosion val="25"/>
          <c:cat>
            <c:strRef>
              <c:f>Лист1!$A$2:$A$11</c:f>
              <c:strCache>
                <c:ptCount val="10"/>
                <c:pt idx="0">
                  <c:v>Бумага - 41%</c:v>
                </c:pt>
                <c:pt idx="1">
                  <c:v>Пищевые отходы - 21%</c:v>
                </c:pt>
                <c:pt idx="2">
                  <c:v>Стекло - 12%</c:v>
                </c:pt>
                <c:pt idx="3">
                  <c:v>Железо и его сплавы - 10%</c:v>
                </c:pt>
                <c:pt idx="4">
                  <c:v>Пластмассы - 5%</c:v>
                </c:pt>
                <c:pt idx="5">
                  <c:v>Древесина - 5%</c:v>
                </c:pt>
                <c:pt idx="6">
                  <c:v>Резина и кожа -3</c:v>
                </c:pt>
                <c:pt idx="7">
                  <c:v>Текстиль - 2%</c:v>
                </c:pt>
                <c:pt idx="8">
                  <c:v>Алюминий - 1%</c:v>
                </c:pt>
                <c:pt idx="9">
                  <c:v>Другие металлы - 0,3%</c:v>
                </c:pt>
              </c:strCache>
            </c:strRef>
          </c:cat>
          <c:val>
            <c:numRef>
              <c:f>Лист1!$B$2:$B$11</c:f>
              <c:numCache>
                <c:formatCode>0%</c:formatCode>
                <c:ptCount val="10"/>
                <c:pt idx="0">
                  <c:v>0.41000000000000031</c:v>
                </c:pt>
                <c:pt idx="1">
                  <c:v>0.21000000000000021</c:v>
                </c:pt>
                <c:pt idx="2">
                  <c:v>0.12000000000000002</c:v>
                </c:pt>
                <c:pt idx="3">
                  <c:v>0.1</c:v>
                </c:pt>
                <c:pt idx="4">
                  <c:v>5.0000000000000114E-2</c:v>
                </c:pt>
                <c:pt idx="5">
                  <c:v>5.0000000000000114E-2</c:v>
                </c:pt>
                <c:pt idx="6">
                  <c:v>3.0000000000000082E-2</c:v>
                </c:pt>
                <c:pt idx="7">
                  <c:v>2.0000000000000052E-2</c:v>
                </c:pt>
                <c:pt idx="8">
                  <c:v>1.0000000000000031E-2</c:v>
                </c:pt>
                <c:pt idx="9" formatCode="0.00%">
                  <c:v>3.0000000000000109E-3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2163469981446062"/>
          <c:y val="2.5071049595812446E-2"/>
          <c:w val="0.36927440844780157"/>
          <c:h val="0.97492895040418937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1.564439100988408E-2"/>
          <c:y val="0.16374232901984451"/>
          <c:w val="0.58639712922624987"/>
          <c:h val="0.8131968591075186"/>
        </c:manualLayout>
      </c:layout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Свалки в Ставропольском крае</c:v>
                </c:pt>
              </c:strCache>
            </c:strRef>
          </c:tx>
          <c:cat>
            <c:strRef>
              <c:f>Лист1!$A$2:$A$5</c:f>
              <c:strCache>
                <c:ptCount val="4"/>
                <c:pt idx="0">
                  <c:v>Удовлетворительное санитарное состояние - 7%</c:v>
                </c:pt>
                <c:pt idx="1">
                  <c:v>Относительное санитарное состояние - 21%</c:v>
                </c:pt>
                <c:pt idx="2">
                  <c:v>Эксплуатируются с грубыми нарушениями санитарии - 32 %</c:v>
                </c:pt>
                <c:pt idx="3">
                  <c:v>Несанкционированные - 40%</c:v>
                </c:pt>
              </c:strCache>
            </c:strRef>
          </c:cat>
          <c:val>
            <c:numRef>
              <c:f>Лист1!$B$2:$B$5</c:f>
              <c:numCache>
                <c:formatCode>0%</c:formatCode>
                <c:ptCount val="4"/>
                <c:pt idx="0">
                  <c:v>7.0000000000000021E-2</c:v>
                </c:pt>
                <c:pt idx="1">
                  <c:v>0.21000000000000021</c:v>
                </c:pt>
                <c:pt idx="2">
                  <c:v>0.32000000000000089</c:v>
                </c:pt>
                <c:pt idx="3">
                  <c:v>0.4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egendEntry>
        <c:idx val="0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2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sz="1600" baseline="0"/>
            </a:pPr>
            <a:endParaRPr lang="ru-RU"/>
          </a:p>
        </c:txPr>
      </c:legendEntry>
      <c:layout>
        <c:manualLayout>
          <c:xMode val="edge"/>
          <c:yMode val="edge"/>
          <c:x val="0.59892552038037483"/>
          <c:y val="0.11553961969634315"/>
          <c:w val="0.38984646547629076"/>
          <c:h val="0.73140509510232599"/>
        </c:manualLayout>
      </c:layout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0.10738331146106736"/>
          <c:y val="3.8094221562753716E-2"/>
          <c:w val="0.59596872265966749"/>
          <c:h val="0.46819059884095326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Да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Считаете ли вы ваш город/село чистым</c:v>
                </c:pt>
                <c:pt idx="1">
                  <c:v>Что вы считаете более чистым село или город?</c:v>
                </c:pt>
                <c:pt idx="2">
                  <c:v>Где бы вы хотели жить?</c:v>
                </c:pt>
                <c:pt idx="3">
                  <c:v>Довольны ли вы уборкой вашего города/села?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48</c:v>
                </c:pt>
                <c:pt idx="3">
                  <c:v>40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Нет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Считаете ли вы ваш город/село чистым</c:v>
                </c:pt>
                <c:pt idx="1">
                  <c:v>Что вы считаете более чистым село или город?</c:v>
                </c:pt>
                <c:pt idx="2">
                  <c:v>Где бы вы хотели жить?</c:v>
                </c:pt>
                <c:pt idx="3">
                  <c:v>Довольны ли вы уборкой вашего города/села?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24</c:v>
                </c:pt>
                <c:pt idx="3">
                  <c:v>40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Затрудняюсь ответить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Считаете ли вы ваш город/село чистым</c:v>
                </c:pt>
                <c:pt idx="1">
                  <c:v>Что вы считаете более чистым село или город?</c:v>
                </c:pt>
                <c:pt idx="2">
                  <c:v>Где бы вы хотели жить?</c:v>
                </c:pt>
                <c:pt idx="3">
                  <c:v>Довольны ли вы уборкой вашего города/села?</c:v>
                </c:pt>
              </c:strCache>
            </c:strRef>
          </c:cat>
          <c:val>
            <c:numRef>
              <c:f>Лист1!$D$2:$D$6</c:f>
              <c:numCache>
                <c:formatCode>General</c:formatCode>
                <c:ptCount val="5"/>
                <c:pt idx="0">
                  <c:v>28</c:v>
                </c:pt>
                <c:pt idx="3">
                  <c:v>20</c:v>
                </c:pt>
              </c:numCache>
            </c:numRef>
          </c:val>
        </c:ser>
        <c:ser>
          <c:idx val="3"/>
          <c:order val="3"/>
          <c:tx>
            <c:strRef>
              <c:f>Лист1!$E$1</c:f>
              <c:strCache>
                <c:ptCount val="1"/>
                <c:pt idx="0">
                  <c:v>Город 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Считаете ли вы ваш город/село чистым</c:v>
                </c:pt>
                <c:pt idx="1">
                  <c:v>Что вы считаете более чистым село или город?</c:v>
                </c:pt>
                <c:pt idx="2">
                  <c:v>Где бы вы хотели жить?</c:v>
                </c:pt>
                <c:pt idx="3">
                  <c:v>Довольны ли вы уборкой вашего города/села?</c:v>
                </c:pt>
              </c:strCache>
            </c:strRef>
          </c:cat>
          <c:val>
            <c:numRef>
              <c:f>Лист1!$E$2:$E$6</c:f>
              <c:numCache>
                <c:formatCode>General</c:formatCode>
                <c:ptCount val="5"/>
                <c:pt idx="1">
                  <c:v>48</c:v>
                </c:pt>
                <c:pt idx="2">
                  <c:v>60</c:v>
                </c:pt>
              </c:numCache>
            </c:numRef>
          </c:val>
        </c:ser>
        <c:ser>
          <c:idx val="4"/>
          <c:order val="4"/>
          <c:tx>
            <c:strRef>
              <c:f>Лист1!$F$1</c:f>
              <c:strCache>
                <c:ptCount val="1"/>
                <c:pt idx="0">
                  <c:v>Сельская местность</c:v>
                </c:pt>
              </c:strCache>
            </c:strRef>
          </c:tx>
          <c:invertIfNegative val="0"/>
          <c:cat>
            <c:strRef>
              <c:f>Лист1!$A$2:$A$6</c:f>
              <c:strCache>
                <c:ptCount val="4"/>
                <c:pt idx="0">
                  <c:v>Считаете ли вы ваш город/село чистым</c:v>
                </c:pt>
                <c:pt idx="1">
                  <c:v>Что вы считаете более чистым село или город?</c:v>
                </c:pt>
                <c:pt idx="2">
                  <c:v>Где бы вы хотели жить?</c:v>
                </c:pt>
                <c:pt idx="3">
                  <c:v>Довольны ли вы уборкой вашего города/села?</c:v>
                </c:pt>
              </c:strCache>
            </c:strRef>
          </c:cat>
          <c:val>
            <c:numRef>
              <c:f>Лист1!$F$2:$F$6</c:f>
              <c:numCache>
                <c:formatCode>General</c:formatCode>
                <c:ptCount val="5"/>
                <c:pt idx="1">
                  <c:v>52</c:v>
                </c:pt>
                <c:pt idx="2">
                  <c:v>40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45160960"/>
        <c:axId val="102868096"/>
        <c:axId val="0"/>
      </c:bar3DChart>
      <c:catAx>
        <c:axId val="45160960"/>
        <c:scaling>
          <c:orientation val="minMax"/>
        </c:scaling>
        <c:delete val="0"/>
        <c:axPos val="b"/>
        <c:majorTickMark val="out"/>
        <c:minorTickMark val="none"/>
        <c:tickLblPos val="nextTo"/>
        <c:crossAx val="102868096"/>
        <c:crosses val="autoZero"/>
        <c:auto val="1"/>
        <c:lblAlgn val="ctr"/>
        <c:lblOffset val="100"/>
        <c:noMultiLvlLbl val="0"/>
      </c:catAx>
      <c:valAx>
        <c:axId val="102868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451609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0335203412073488"/>
          <c:y val="0.46198836753548589"/>
          <c:w val="0.29664796587926573"/>
          <c:h val="0.33379906352361488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07.03.2016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eg"/><Relationship Id="rId3" Type="http://schemas.openxmlformats.org/officeDocument/2006/relationships/image" Target="../media/image34.jpeg"/><Relationship Id="rId7" Type="http://schemas.openxmlformats.org/officeDocument/2006/relationships/image" Target="../media/image38.jpeg"/><Relationship Id="rId12" Type="http://schemas.openxmlformats.org/officeDocument/2006/relationships/image" Target="../media/image43.jpe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7.jpeg"/><Relationship Id="rId11" Type="http://schemas.openxmlformats.org/officeDocument/2006/relationships/image" Target="../media/image42.jpeg"/><Relationship Id="rId5" Type="http://schemas.openxmlformats.org/officeDocument/2006/relationships/image" Target="../media/image36.jpeg"/><Relationship Id="rId10" Type="http://schemas.openxmlformats.org/officeDocument/2006/relationships/image" Target="../media/image41.jpeg"/><Relationship Id="rId4" Type="http://schemas.openxmlformats.org/officeDocument/2006/relationships/image" Target="../media/image35.jpeg"/><Relationship Id="rId9" Type="http://schemas.openxmlformats.org/officeDocument/2006/relationships/image" Target="../media/image4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724128" y="3573016"/>
            <a:ext cx="3000396" cy="2657492"/>
          </a:xfrm>
        </p:spPr>
        <p:txBody>
          <a:bodyPr>
            <a:normAutofit/>
          </a:bodyPr>
          <a:lstStyle/>
          <a:p>
            <a:r>
              <a:rPr lang="ru-RU" sz="20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Выполнил ученик 8А класса МБОУ лицея№3  Сергеев Д., </a:t>
            </a:r>
          </a:p>
          <a:p>
            <a:r>
              <a:rPr lang="ru-RU" sz="20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Научный рук.: </a:t>
            </a:r>
            <a:r>
              <a:rPr lang="ru-RU" sz="2000" b="1" dirty="0" err="1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Поляничко</a:t>
            </a:r>
            <a:r>
              <a:rPr lang="ru-RU" sz="2000" b="1" dirty="0" smtClean="0">
                <a:ln w="1905"/>
                <a:solidFill>
                  <a:schemeClr val="accent3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Е.Г.</a:t>
            </a:r>
          </a:p>
          <a:p>
            <a:endParaRPr lang="ru-RU" sz="20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Научно-исследовательская работа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/>
              <a:t>Светлоград - наш дом, пусть будет чисто и уютно в нем.»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643306" y="6215082"/>
            <a:ext cx="2000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Светлоград,2016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-214338"/>
            <a:ext cx="642942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Свалки в Ставропольском крае</a:t>
            </a:r>
            <a:endParaRPr lang="ru-RU" b="1" dirty="0"/>
          </a:p>
        </p:txBody>
      </p:sp>
      <p:graphicFrame>
        <p:nvGraphicFramePr>
          <p:cNvPr id="5" name="Диаграмма 4"/>
          <p:cNvGraphicFramePr/>
          <p:nvPr/>
        </p:nvGraphicFramePr>
        <p:xfrm>
          <a:off x="214282" y="800104"/>
          <a:ext cx="8929718" cy="6057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214282" y="1571612"/>
            <a:ext cx="3786214" cy="3714776"/>
          </a:xfrm>
          <a:ln w="1270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32500" lnSpcReduction="20000"/>
          </a:bodyPr>
          <a:lstStyle/>
          <a:p>
            <a:r>
              <a:rPr lang="ru-RU" sz="4900" dirty="0" err="1" smtClean="0"/>
              <a:t>Паропроизводительность</a:t>
            </a:r>
            <a:r>
              <a:rPr lang="ru-RU" sz="4900" dirty="0" smtClean="0"/>
              <a:t>  максимальная 45 тонн</a:t>
            </a:r>
            <a:r>
              <a:rPr lang="en-US" sz="4900" dirty="0" smtClean="0"/>
              <a:t>/</a:t>
            </a:r>
            <a:r>
              <a:rPr lang="ru-RU" sz="4900" dirty="0" smtClean="0"/>
              <a:t>час</a:t>
            </a:r>
          </a:p>
          <a:p>
            <a:r>
              <a:rPr lang="ru-RU" sz="4900" dirty="0" err="1" smtClean="0"/>
              <a:t>Паропроизводительность</a:t>
            </a:r>
            <a:r>
              <a:rPr lang="ru-RU" sz="4900" dirty="0" smtClean="0"/>
              <a:t>  минимальная с выдерживанием параметров 18 тонн</a:t>
            </a:r>
            <a:r>
              <a:rPr lang="en-US" sz="4900" dirty="0" smtClean="0"/>
              <a:t>/</a:t>
            </a:r>
            <a:r>
              <a:rPr lang="ru-RU" sz="4900" dirty="0" smtClean="0"/>
              <a:t>час</a:t>
            </a:r>
          </a:p>
          <a:p>
            <a:r>
              <a:rPr lang="ru-RU" sz="4900" dirty="0" smtClean="0"/>
              <a:t>Максимальное давление перегретого пара 12,7 кгс/см</a:t>
            </a:r>
            <a:r>
              <a:rPr lang="ru-RU" sz="4900" baseline="30000" dirty="0" smtClean="0"/>
              <a:t>2</a:t>
            </a:r>
          </a:p>
          <a:p>
            <a:r>
              <a:rPr lang="ru-RU" sz="4900" dirty="0" smtClean="0"/>
              <a:t>Максимальная температура перегретого пара  250°С</a:t>
            </a:r>
          </a:p>
          <a:p>
            <a:r>
              <a:rPr lang="ru-RU" sz="4900" dirty="0" smtClean="0"/>
              <a:t>Номинальная температура питательной воды 105°С</a:t>
            </a:r>
          </a:p>
          <a:p>
            <a:r>
              <a:rPr lang="ru-RU" sz="4900" dirty="0" smtClean="0"/>
              <a:t>Максимальное количество сжигаемых твердых бытовых отходов с теплотой сгорания 800-2500 ккал/кг 15 тонн</a:t>
            </a:r>
            <a:r>
              <a:rPr lang="en-US" sz="4900" dirty="0" smtClean="0"/>
              <a:t>/</a:t>
            </a:r>
            <a:r>
              <a:rPr lang="ru-RU" sz="4900" dirty="0" smtClean="0"/>
              <a:t>час</a:t>
            </a:r>
          </a:p>
          <a:p>
            <a:r>
              <a:rPr lang="ru-RU" sz="4900" dirty="0" smtClean="0"/>
              <a:t>Температура сжигания ТБО - 850°С</a:t>
            </a:r>
          </a:p>
          <a:p>
            <a:endParaRPr lang="ru-RU" dirty="0"/>
          </a:p>
        </p:txBody>
      </p:sp>
      <p:pic>
        <p:nvPicPr>
          <p:cNvPr id="1026" name="Picture 2" descr="C:\Users\Euroset\Desktop\вфвффвфв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29190" y="1571612"/>
            <a:ext cx="3883044" cy="3786214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7" name="Picture 3" descr="C:\Users\Euroset\Desktop\HamidManagement-1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928802"/>
            <a:ext cx="4178333" cy="3643338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8" name="Picture 4" descr="C:\Users\Euroset\Desktop\what_do_you_think_this_picture_is_showing_0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571744"/>
            <a:ext cx="3929090" cy="321471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TextBox 5"/>
          <p:cNvSpPr txBox="1"/>
          <p:nvPr/>
        </p:nvSpPr>
        <p:spPr>
          <a:xfrm>
            <a:off x="1428728" y="428604"/>
            <a:ext cx="6215106" cy="64633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chemeClr val="tx2">
                    <a:lumMod val="75000"/>
                  </a:schemeClr>
                </a:solidFill>
              </a:rPr>
              <a:t>Проблемы на Ставрополье</a:t>
            </a:r>
            <a:endParaRPr lang="ru-RU" sz="3600" b="1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Географическое положение Петровского района</a:t>
            </a:r>
            <a:endParaRPr lang="ru-RU" b="1" dirty="0"/>
          </a:p>
        </p:txBody>
      </p:sp>
      <p:pic>
        <p:nvPicPr>
          <p:cNvPr id="2050" name="Picture 2" descr="C:\Users\Euroset\Documents\Bandicam\bandicam 2016-01-31 20-46-13-19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1500174"/>
            <a:ext cx="4929222" cy="500107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5786446" y="1571612"/>
            <a:ext cx="3143272" cy="40626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i="1" dirty="0" smtClean="0">
                <a:solidFill>
                  <a:schemeClr val="accent1">
                    <a:lumMod val="75000"/>
                  </a:schemeClr>
                </a:solidFill>
              </a:rPr>
              <a:t>Нам особенно нужны хорошо образованные люди, близко знающие русскую природу, всю нашу действительность, для того, чтобы мы могли сделать самостоятельные, а не подражательные шаги в деле развития своей страны.</a:t>
            </a:r>
            <a:endParaRPr lang="ru-RU" sz="2400" i="1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0" name="Picture 2" descr="C:\Users\Euroset\Desktop\Работа над\ПРОЕКТ\светлоград\397e17263df43011694dc2a193514fc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428736"/>
            <a:ext cx="5857916" cy="442915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2051" name="Picture 3" descr="C:\Users\Euroset\Desktop\Работа над\ПРОЕКТ\светлоград\e2c7b33ce526f4842b765f2f5704649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5786" y="1714487"/>
            <a:ext cx="5905542" cy="4429157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2052" name="Picture 4" descr="C:\Users\Euroset\Desktop\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2071678"/>
            <a:ext cx="6715172" cy="4457546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14348" y="571480"/>
            <a:ext cx="7772400" cy="1362075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Задачи, которые  необходимо решить, чтобы г.Светлоград стал экологически чистым городом 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214282" y="2714620"/>
            <a:ext cx="8280431" cy="3667144"/>
          </a:xfrm>
        </p:spPr>
        <p:txBody>
          <a:bodyPr>
            <a:normAutofit/>
          </a:bodyPr>
          <a:lstStyle/>
          <a:p>
            <a:pPr>
              <a:buFont typeface="Arial" pitchFamily="34" charset="0"/>
              <a:buChar char="•"/>
            </a:pPr>
            <a:r>
              <a:rPr lang="ru-RU" sz="1800" dirty="0" smtClean="0"/>
              <a:t>совершенствование нормативно-правового обеспечения мероприятий в целях более эффективной деятельности в сфере обращения с отходами;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организация раздельного сбора фракций ТБО и максимально возможное вторичное использование;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развитие рынка вторичного сырья и вторичной продукции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разработка экономических стимулов для привлечения субъектов малого и среднего бизнеса в сферу переработки вторичного сырья в продукцию, востребованную в регионе и пользующуюся спросом у населения; </a:t>
            </a:r>
          </a:p>
          <a:p>
            <a:pPr>
              <a:buFont typeface="Arial" pitchFamily="34" charset="0"/>
              <a:buChar char="•"/>
            </a:pPr>
            <a:r>
              <a:rPr lang="ru-RU" sz="1800" dirty="0" smtClean="0"/>
              <a:t>воспитание экологической культуры населения и обучение безопасному обращению с отходами.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2285984" y="0"/>
            <a:ext cx="4857784" cy="1143000"/>
          </a:xfrm>
        </p:spPr>
        <p:txBody>
          <a:bodyPr>
            <a:noAutofit/>
          </a:bodyPr>
          <a:lstStyle/>
          <a:p>
            <a:r>
              <a:rPr lang="ru-RU" b="1" dirty="0" smtClean="0"/>
              <a:t>Социальный опрос</a:t>
            </a:r>
            <a:endParaRPr lang="ru-RU" b="1" dirty="0"/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sz="quarter" idx="1"/>
          </p:nvPr>
        </p:nvGraphicFramePr>
        <p:xfrm>
          <a:off x="0" y="928670"/>
          <a:ext cx="9144000" cy="57150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785918" y="571480"/>
            <a:ext cx="4857784" cy="857248"/>
          </a:xfrm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r>
              <a:rPr lang="ru-RU" sz="4400" b="1" dirty="0" smtClean="0"/>
              <a:t>Практическая работа</a:t>
            </a:r>
            <a:endParaRPr lang="ru-RU" sz="4400" b="1" dirty="0"/>
          </a:p>
        </p:txBody>
      </p:sp>
      <p:pic>
        <p:nvPicPr>
          <p:cNvPr id="2050" name="Picture 2" descr="C:\Users\Euroset\Documents\Bandicam\bandicam 2016-02-01 10-35-00-6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1571612"/>
            <a:ext cx="5072098" cy="3429024"/>
          </a:xfrm>
          <a:prstGeom prst="rect">
            <a:avLst/>
          </a:prstGeom>
          <a:noFill/>
        </p:spPr>
      </p:pic>
      <p:pic>
        <p:nvPicPr>
          <p:cNvPr id="2051" name="Picture 3" descr="C:\Users\Euroset\Documents\Bandicam\bandicam 2016-02-01 10-35-12-42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2214554"/>
            <a:ext cx="4924425" cy="2933700"/>
          </a:xfrm>
          <a:prstGeom prst="rect">
            <a:avLst/>
          </a:prstGeom>
          <a:noFill/>
        </p:spPr>
      </p:pic>
      <p:pic>
        <p:nvPicPr>
          <p:cNvPr id="2052" name="Picture 4" descr="C:\Users\Euroset\Documents\Bandicam\bandicam 2016-02-01 10-35-20-3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7224" y="2714620"/>
            <a:ext cx="4924425" cy="2933700"/>
          </a:xfrm>
          <a:prstGeom prst="rect">
            <a:avLst/>
          </a:prstGeom>
          <a:noFill/>
        </p:spPr>
      </p:pic>
      <p:pic>
        <p:nvPicPr>
          <p:cNvPr id="2053" name="Picture 5" descr="C:\Users\Euroset\Documents\Bandicam\bandicam 2016-02-01 10-35-33-94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3143248"/>
            <a:ext cx="4924425" cy="2933700"/>
          </a:xfrm>
          <a:prstGeom prst="rect">
            <a:avLst/>
          </a:prstGeom>
          <a:noFill/>
        </p:spPr>
      </p:pic>
      <p:pic>
        <p:nvPicPr>
          <p:cNvPr id="2054" name="Picture 6" descr="C:\Users\Euroset\Documents\Bandicam\bandicam 2016-02-01 10-35-50-5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7158" y="1571612"/>
            <a:ext cx="8429684" cy="48577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b="1" dirty="0" smtClean="0"/>
              <a:t>Объем машин в предприятии ООО «</a:t>
            </a:r>
            <a:r>
              <a:rPr lang="ru-RU" b="1" dirty="0" err="1" smtClean="0"/>
              <a:t>Эко-Сити</a:t>
            </a:r>
            <a:r>
              <a:rPr lang="ru-RU" b="1" dirty="0" smtClean="0"/>
              <a:t> ПР»</a:t>
            </a:r>
            <a:endParaRPr lang="ru-RU" b="1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sz="quarter" idx="1"/>
          </p:nvPr>
        </p:nvGraphicFramePr>
        <p:xfrm>
          <a:off x="428596" y="1447800"/>
          <a:ext cx="8358246" cy="41243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57256"/>
                <a:gridCol w="1857388"/>
                <a:gridCol w="811975"/>
                <a:gridCol w="1045413"/>
                <a:gridCol w="1071570"/>
                <a:gridCol w="1143008"/>
                <a:gridCol w="1571636"/>
              </a:tblGrid>
              <a:tr h="121144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№№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r>
                        <a:rPr lang="en-US" sz="1600" dirty="0">
                          <a:latin typeface="Times New Roman"/>
                          <a:ea typeface="Calibri"/>
                          <a:cs typeface="Times New Roman"/>
                        </a:rPr>
                        <a:t>/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п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Наименование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техники 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Кол-во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  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Марка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Объем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     </a:t>
                      </a: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Год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Calibri"/>
                          <a:cs typeface="Times New Roman"/>
                        </a:rPr>
                        <a:t> выпуска</a:t>
                      </a:r>
                      <a:endParaRPr lang="ru-RU" sz="18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Calibri"/>
                          <a:cs typeface="Times New Roman"/>
                        </a:rPr>
                        <a:t>   </a:t>
                      </a:r>
                      <a:r>
                        <a:rPr lang="ru-RU" sz="1600" dirty="0" smtClean="0">
                          <a:latin typeface="Times New Roman"/>
                          <a:ea typeface="Calibri"/>
                          <a:cs typeface="Times New Roman"/>
                        </a:rPr>
                        <a:t>Наименование    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предприятия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Мусоровоз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КО-440-4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10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2009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ООО «Эко-Сити ПР»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Мусоровоз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МК-3412-01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2015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ООО «Эко-Сити ПР»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Мусоровоз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3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КО-456-16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6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2015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ООО «Эко-Сити ПР»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4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Мусоровоз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МКМ-4605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2009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ООО «Эко-Сити ПР»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582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5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Мусоровоз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1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МТЗ-812157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8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>
                          <a:latin typeface="Times New Roman"/>
                          <a:ea typeface="Calibri"/>
                          <a:cs typeface="Times New Roman"/>
                        </a:rPr>
                        <a:t>     2002</a:t>
                      </a:r>
                      <a:endParaRPr lang="ru-RU" sz="16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ООО «</a:t>
                      </a:r>
                      <a:r>
                        <a:rPr lang="ru-RU" sz="1600" dirty="0" err="1">
                          <a:latin typeface="Times New Roman"/>
                          <a:ea typeface="Calibri"/>
                          <a:cs typeface="Times New Roman"/>
                        </a:rPr>
                        <a:t>Эко-Сити</a:t>
                      </a:r>
                      <a:r>
                        <a:rPr lang="ru-RU" sz="1600" dirty="0">
                          <a:latin typeface="Times New Roman"/>
                          <a:ea typeface="Calibri"/>
                          <a:cs typeface="Times New Roman"/>
                        </a:rPr>
                        <a:t> ПР»</a:t>
                      </a:r>
                      <a:endParaRPr lang="ru-RU" sz="16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214290"/>
            <a:ext cx="5429288" cy="857248"/>
          </a:xfrm>
          <a:ln w="38100"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ru-RU" b="1" dirty="0" smtClean="0"/>
              <a:t> ООО «ЭКО-СИТИ ПР»</a:t>
            </a:r>
            <a:endParaRPr lang="ru-RU" b="1" dirty="0"/>
          </a:p>
        </p:txBody>
      </p:sp>
      <p:pic>
        <p:nvPicPr>
          <p:cNvPr id="1026" name="Picture 2" descr="C:\Users\Euroset\Desktop\Работа над\ПРОЭКТ (1)\ФОТОГРАФИИ\ьпнгаен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428736"/>
            <a:ext cx="3536181" cy="2357454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7" name="Picture 3" descr="C:\Users\Euroset\Desktop\Работа над\ПРОЭКТ (1)\ФОТОГРАФИИ\imag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643050"/>
            <a:ext cx="3960778" cy="2640519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8" name="Picture 4" descr="C:\Users\Euroset\Desktop\Работа над\ПРОЭКТ (1)\ФОТОГРАФИИ\ПРОЭКТ (6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4348" y="1857364"/>
            <a:ext cx="4429156" cy="295277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9" name="Picture 5" descr="C:\Users\Euroset\Desktop\Работа над\ПРОЭКТ (1)\ФОТОГРАФИИ\риррииргиршр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28662" y="2071678"/>
            <a:ext cx="4638644" cy="3092429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30" name="Picture 6" descr="C:\Users\Euroset\Desktop\Работа над\ПРОЭКТ (1)\ФОТОГРАФИИ\778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42976" y="2285992"/>
            <a:ext cx="4500594" cy="337544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9" name="TextBox 8"/>
          <p:cNvSpPr txBox="1"/>
          <p:nvPr/>
        </p:nvSpPr>
        <p:spPr>
          <a:xfrm>
            <a:off x="6286512" y="1714488"/>
            <a:ext cx="2571768" cy="2308324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ru-RU" b="1" dirty="0" smtClean="0"/>
              <a:t>Мой друг, не надо начинать разбор полетов, если небо в облаках.</a:t>
            </a:r>
            <a:br>
              <a:rPr lang="ru-RU" b="1" dirty="0" smtClean="0"/>
            </a:br>
            <a:r>
              <a:rPr lang="ru-RU" b="1" dirty="0" smtClean="0"/>
              <a:t>Давай подумаем о том, как разгрести нам этот мусор на земле.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64" y="357166"/>
            <a:ext cx="3429024" cy="785810"/>
          </a:xfrm>
          <a:ln w="76200"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pPr algn="ctr"/>
            <a:r>
              <a:rPr lang="ru-RU" b="1" dirty="0" smtClean="0"/>
              <a:t>Личный вклад</a:t>
            </a:r>
            <a:endParaRPr lang="ru-RU" b="1" dirty="0"/>
          </a:p>
        </p:txBody>
      </p:sp>
      <p:pic>
        <p:nvPicPr>
          <p:cNvPr id="1026" name="Picture 2" descr="C:\Users\Euroset\Documents\Bandicam\bandicam 2016-02-03 16-55-19-184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2015403" cy="2857520"/>
          </a:xfrm>
          <a:prstGeom prst="rect">
            <a:avLst/>
          </a:prstGeom>
          <a:noFill/>
        </p:spPr>
      </p:pic>
      <p:pic>
        <p:nvPicPr>
          <p:cNvPr id="1027" name="Picture 3" descr="C:\Users\Euroset\Downloads\QXbZd_xqJH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428604"/>
            <a:ext cx="2009194" cy="2928958"/>
          </a:xfrm>
          <a:prstGeom prst="rect">
            <a:avLst/>
          </a:prstGeom>
          <a:noFill/>
        </p:spPr>
      </p:pic>
      <p:sp>
        <p:nvSpPr>
          <p:cNvPr id="5" name="Скругленный прямоугольник 4"/>
          <p:cNvSpPr/>
          <p:nvPr/>
        </p:nvSpPr>
        <p:spPr>
          <a:xfrm>
            <a:off x="368976" y="3373077"/>
            <a:ext cx="3917271" cy="3071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icture 2" descr="C:\Users\Euroset\Downloads\ааа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768983">
            <a:off x="642910" y="3714752"/>
            <a:ext cx="1738480" cy="977895"/>
          </a:xfrm>
          <a:prstGeom prst="rect">
            <a:avLst/>
          </a:prstGeom>
          <a:noFill/>
        </p:spPr>
      </p:pic>
      <p:pic>
        <p:nvPicPr>
          <p:cNvPr id="4" name="Picture 3" descr="C:\Users\Euroset\Downloads\ВВВВВФ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3213">
            <a:off x="642911" y="5000636"/>
            <a:ext cx="1643073" cy="1085832"/>
          </a:xfrm>
          <a:prstGeom prst="rect">
            <a:avLst/>
          </a:prstGeom>
          <a:noFill/>
        </p:spPr>
      </p:pic>
      <p:pic>
        <p:nvPicPr>
          <p:cNvPr id="1028" name="Picture 4" descr="C:\Users\Euroset\Downloads\ВВВВВ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0984103">
            <a:off x="2288401" y="3720228"/>
            <a:ext cx="1753609" cy="986405"/>
          </a:xfrm>
          <a:prstGeom prst="rect">
            <a:avLst/>
          </a:prstGeom>
          <a:noFill/>
        </p:spPr>
      </p:pic>
      <p:pic>
        <p:nvPicPr>
          <p:cNvPr id="1029" name="Picture 5" descr="C:\Users\Euroset\Downloads\ЕЕЕ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40990">
            <a:off x="2342055" y="4862002"/>
            <a:ext cx="1786955" cy="1191885"/>
          </a:xfrm>
          <a:prstGeom prst="rect">
            <a:avLst/>
          </a:prstGeom>
          <a:noFill/>
        </p:spPr>
      </p:pic>
      <p:sp>
        <p:nvSpPr>
          <p:cNvPr id="10" name="Скругленный прямоугольник 9"/>
          <p:cNvSpPr/>
          <p:nvPr/>
        </p:nvSpPr>
        <p:spPr>
          <a:xfrm>
            <a:off x="4857752" y="3429000"/>
            <a:ext cx="3917271" cy="307183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C:\Users\Euroset\Downloads\ппаап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777342">
            <a:off x="5039927" y="3756924"/>
            <a:ext cx="1785950" cy="1190634"/>
          </a:xfrm>
          <a:prstGeom prst="rect">
            <a:avLst/>
          </a:prstGeom>
          <a:noFill/>
        </p:spPr>
      </p:pic>
      <p:pic>
        <p:nvPicPr>
          <p:cNvPr id="1031" name="Picture 7" descr="C:\Users\Euroset\Downloads\ССС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92413">
            <a:off x="6853389" y="3744906"/>
            <a:ext cx="1732897" cy="1155265"/>
          </a:xfrm>
          <a:prstGeom prst="rect">
            <a:avLst/>
          </a:prstGeom>
          <a:noFill/>
        </p:spPr>
      </p:pic>
      <p:pic>
        <p:nvPicPr>
          <p:cNvPr id="1032" name="Picture 8" descr="C:\Users\Euroset\Downloads\тттт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796164">
            <a:off x="4961974" y="5175325"/>
            <a:ext cx="1650110" cy="1100073"/>
          </a:xfrm>
          <a:prstGeom prst="rect">
            <a:avLst/>
          </a:prstGeom>
          <a:noFill/>
        </p:spPr>
      </p:pic>
      <p:pic>
        <p:nvPicPr>
          <p:cNvPr id="1033" name="Picture 9" descr="C:\Users\Euroset\Downloads\ВВВФВФВФ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20676609">
            <a:off x="6971992" y="5052867"/>
            <a:ext cx="1615927" cy="1077286"/>
          </a:xfrm>
          <a:prstGeom prst="rect">
            <a:avLst/>
          </a:prstGeom>
          <a:noFill/>
        </p:spPr>
      </p:pic>
      <p:pic>
        <p:nvPicPr>
          <p:cNvPr id="1034" name="Picture 10" descr="C:\Users\Euroset\Downloads\Za-chistotu_view.jpg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3357554" y="1357298"/>
            <a:ext cx="2470788" cy="16430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785786" y="642918"/>
            <a:ext cx="7500990" cy="785810"/>
          </a:xfrm>
          <a:ln w="38100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Загрязненность  г. Светлограда.</a:t>
            </a:r>
            <a:endParaRPr lang="ru-RU" sz="3600" b="1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Euroset\Desktop\gV4o6p2ZBF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4435820"/>
            <a:ext cx="2214578" cy="1477607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57158" y="6000768"/>
            <a:ext cx="250033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(Район Победа, речка)</a:t>
            </a:r>
            <a:endParaRPr lang="ru-RU" dirty="0"/>
          </a:p>
        </p:txBody>
      </p:sp>
      <p:pic>
        <p:nvPicPr>
          <p:cNvPr id="1027" name="Picture 3" descr="C:\Users\Euroset\Desktop\ZP1yPeplrz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57950" y="4429131"/>
            <a:ext cx="2357454" cy="1428759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5715008" y="5929330"/>
            <a:ext cx="31432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(Г. Куцай, стихийная свалка)</a:t>
            </a:r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000364" y="4429132"/>
            <a:ext cx="2857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(Остановка напротив магазина Триумф)</a:t>
            </a:r>
            <a:endParaRPr lang="ru-RU" dirty="0"/>
          </a:p>
        </p:txBody>
      </p:sp>
      <p:pic>
        <p:nvPicPr>
          <p:cNvPr id="3" name="Picture 2" descr="C:\Users\Euroset\Downloads\ииммм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643174" y="1785926"/>
            <a:ext cx="3662952" cy="244316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2857488" y="642918"/>
            <a:ext cx="3371848" cy="701694"/>
          </a:xfrm>
          <a:ln w="19050">
            <a:solidFill>
              <a:schemeClr val="accent1">
                <a:lumMod val="75000"/>
              </a:schemeClr>
            </a:solidFill>
          </a:ln>
        </p:spPr>
        <p:txBody>
          <a:bodyPr>
            <a:noAutofit/>
          </a:bodyPr>
          <a:lstStyle/>
          <a:p>
            <a:r>
              <a:rPr lang="ru-RU" b="1" dirty="0" smtClean="0"/>
              <a:t>Пути решения</a:t>
            </a:r>
            <a:endParaRPr lang="ru-RU" b="1" dirty="0"/>
          </a:p>
        </p:txBody>
      </p:sp>
      <p:sp>
        <p:nvSpPr>
          <p:cNvPr id="8" name="Текст 7"/>
          <p:cNvSpPr>
            <a:spLocks noGrp="1"/>
          </p:cNvSpPr>
          <p:nvPr>
            <p:ph type="body" idx="2"/>
          </p:nvPr>
        </p:nvSpPr>
        <p:spPr>
          <a:xfrm>
            <a:off x="6072198" y="1571612"/>
            <a:ext cx="2857520" cy="4495800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Мусоросжигательные энергетические установки. </a:t>
            </a:r>
            <a:r>
              <a:rPr lang="ru-RU" dirty="0" smtClean="0"/>
              <a:t>Они не только сжигают отходы, но и перерабатывают выделяемое при том тепло в энергию. Оборудование этих установок производится отечественной промышленностью. Примерная схема процесса такова. Отходы поступают в приемный бункер, рассчитанный на трехсуточный запас отходов. ТБО перемешивается и из них удаляются крупногабаритные предметы. Затем отходы попадают в топку мусоросжигательного котла.</a:t>
            </a:r>
          </a:p>
          <a:p>
            <a:endParaRPr lang="ru-RU" dirty="0"/>
          </a:p>
        </p:txBody>
      </p:sp>
      <p:pic>
        <p:nvPicPr>
          <p:cNvPr id="3074" name="Picture 2" descr="C:\Users\Euroset\Desktop\i.jллл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1571612"/>
            <a:ext cx="3536181" cy="2357454"/>
          </a:xfrm>
          <a:prstGeom prst="rect">
            <a:avLst/>
          </a:prstGeom>
          <a:noFill/>
          <a:ln w="38100">
            <a:solidFill>
              <a:schemeClr val="accent2">
                <a:lumMod val="60000"/>
                <a:lumOff val="40000"/>
              </a:schemeClr>
            </a:solidFill>
          </a:ln>
        </p:spPr>
      </p:pic>
      <p:pic>
        <p:nvPicPr>
          <p:cNvPr id="3075" name="Picture 3" descr="C:\Users\Euroset\Desktop\05c89eoitmtv-6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71670" y="3571876"/>
            <a:ext cx="3857653" cy="257176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571480"/>
            <a:ext cx="5514988" cy="773132"/>
          </a:xfrm>
          <a:ln w="28575">
            <a:solidFill>
              <a:schemeClr val="accent1">
                <a:lumMod val="75000"/>
              </a:schemeClr>
            </a:solidFill>
          </a:ln>
        </p:spPr>
        <p:txBody>
          <a:bodyPr>
            <a:normAutofit/>
          </a:bodyPr>
          <a:lstStyle/>
          <a:p>
            <a:pPr algn="ctr"/>
            <a:r>
              <a:rPr lang="ru-RU" b="1" dirty="0" smtClean="0"/>
              <a:t>Пути решения</a:t>
            </a:r>
            <a:endParaRPr lang="ru-RU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429388" y="1571612"/>
            <a:ext cx="2428892" cy="4710114"/>
          </a:xfrm>
        </p:spPr>
        <p:txBody>
          <a:bodyPr>
            <a:normAutofit/>
          </a:bodyPr>
          <a:lstStyle/>
          <a:p>
            <a:pPr algn="ctr"/>
            <a:r>
              <a:rPr lang="ru-RU" sz="1400" b="1" dirty="0" smtClean="0"/>
              <a:t>Переработка отходов</a:t>
            </a:r>
            <a:r>
              <a:rPr lang="ru-RU" sz="1400" dirty="0" smtClean="0"/>
              <a:t> — деятельность, заключаю-щаяся в обращении с отходами с целью обеспечения повторного (вторичного) использования в народном хозяйстве полученных сырья, энергии, изделий и материалов. Целью переработки является превращение отходов во вторичное сырьё, энергию или продукцию с определёнными потребительскими свойствами.</a:t>
            </a:r>
          </a:p>
          <a:p>
            <a:endParaRPr lang="ru-RU" sz="14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1"/>
          </p:nvPr>
        </p:nvSpPr>
        <p:spPr>
          <a:xfrm>
            <a:off x="428596" y="1643050"/>
            <a:ext cx="5715000" cy="4495800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098" name="Picture 2" descr="C:\Users\Euroset\Desktop\9.-dalee-plastik-pressuetsya-v-bolshie-brikety-i-zhdet-ocheredi-na-prodazhu-kak-vtorsyr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783" y="1643050"/>
            <a:ext cx="3524251" cy="2643188"/>
          </a:xfrm>
          <a:prstGeom prst="rect">
            <a:avLst/>
          </a:prstGeom>
          <a:noFill/>
          <a:ln w="38100">
            <a:solidFill>
              <a:schemeClr val="accent1">
                <a:lumMod val="75000"/>
              </a:schemeClr>
            </a:solidFill>
          </a:ln>
        </p:spPr>
      </p:pic>
      <p:pic>
        <p:nvPicPr>
          <p:cNvPr id="4099" name="Picture 3" descr="C:\Users\Euroset\Desktop\попанерт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00232" y="3786190"/>
            <a:ext cx="4193787" cy="2357454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Euroset\Desktop\pkRwLc28dD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5852" y="1500174"/>
            <a:ext cx="6500858" cy="5008068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142976" y="285728"/>
            <a:ext cx="6858048" cy="714372"/>
          </a:xfrm>
          <a:ln w="1905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r>
              <a:rPr lang="ru-RU" b="1" dirty="0" smtClean="0"/>
              <a:t>Способы как сдать ценное сырье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357158" y="1500174"/>
            <a:ext cx="8286808" cy="1600200"/>
          </a:xfrm>
        </p:spPr>
        <p:txBody>
          <a:bodyPr/>
          <a:lstStyle/>
          <a:p>
            <a:r>
              <a:rPr lang="ru-RU" b="1" dirty="0" smtClean="0">
                <a:solidFill>
                  <a:schemeClr val="bg1">
                    <a:lumMod val="95000"/>
                  </a:schemeClr>
                </a:solidFill>
              </a:rPr>
              <a:t>Спасем наш прекрасный город от мусора- вместе!</a:t>
            </a:r>
            <a:endParaRPr lang="ru-RU" b="1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428596" y="0"/>
            <a:ext cx="8229600" cy="1470025"/>
          </a:xfrm>
        </p:spPr>
        <p:txBody>
          <a:bodyPr/>
          <a:lstStyle/>
          <a:p>
            <a:r>
              <a:rPr lang="ru-RU" b="1" i="1" smtClean="0">
                <a:solidFill>
                  <a:schemeClr val="accent1">
                    <a:lumMod val="75000"/>
                  </a:schemeClr>
                </a:solidFill>
              </a:rPr>
              <a:t>Заключение</a:t>
            </a:r>
            <a:endParaRPr lang="ru-RU" b="1" i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5122" name="Picture 2" descr="C:\Users\Euroset\Desktop\Работа над\ПРОЕКТ\светлоград\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286124"/>
            <a:ext cx="3214710" cy="2277086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5123" name="Picture 3" descr="C:\Users\Euroset\Desktop\27978975-mgnovennyy-zaym-na-bankovskuyu-kartu-svetogorsk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3286124"/>
            <a:ext cx="3642810" cy="226848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10" name="TextBox 9"/>
          <p:cNvSpPr txBox="1"/>
          <p:nvPr/>
        </p:nvSpPr>
        <p:spPr>
          <a:xfrm>
            <a:off x="357158" y="2357430"/>
            <a:ext cx="8572528" cy="461665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>
                    <a:lumMod val="95000"/>
                  </a:schemeClr>
                </a:solidFill>
              </a:rPr>
              <a:t>«Светлоград наш дом, пусть будет чисто и уютно в нем!»</a:t>
            </a:r>
            <a:endParaRPr lang="ru-RU" sz="2400" b="1" dirty="0">
              <a:solidFill>
                <a:schemeClr val="bg1">
                  <a:lumMod val="95000"/>
                </a:schemeClr>
              </a:solidFill>
            </a:endParaRPr>
          </a:p>
        </p:txBody>
      </p:sp>
      <p:pic>
        <p:nvPicPr>
          <p:cNvPr id="5124" name="Picture 4" descr="C:\Users\Euroset\Desktop\8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0" y="4071942"/>
            <a:ext cx="6257898" cy="2345222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643042" y="214290"/>
            <a:ext cx="5929354" cy="719157"/>
          </a:xfrm>
        </p:spPr>
        <p:txBody>
          <a:bodyPr>
            <a:noAutofit/>
          </a:bodyPr>
          <a:lstStyle/>
          <a:p>
            <a:r>
              <a:rPr lang="ru-RU" sz="4400" b="1" dirty="0" smtClean="0"/>
              <a:t>Цель и задачи проекта</a:t>
            </a:r>
            <a:endParaRPr lang="ru-RU" sz="4400" b="1" dirty="0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571472" y="928670"/>
            <a:ext cx="7772400" cy="1338262"/>
          </a:xfrm>
        </p:spPr>
        <p:txBody>
          <a:bodyPr/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Цель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dirty="0" smtClean="0"/>
              <a:t>изучить </a:t>
            </a:r>
            <a:r>
              <a:rPr lang="en-US" dirty="0" smtClean="0"/>
              <a:t> </a:t>
            </a:r>
            <a:r>
              <a:rPr lang="ru-RU" dirty="0" smtClean="0"/>
              <a:t>экологическую обстановку города, выявить пути решения возникнувших проблем.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357158" y="2714620"/>
            <a:ext cx="8286808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accent1">
                    <a:lumMod val="75000"/>
                  </a:schemeClr>
                </a:solidFill>
              </a:rPr>
              <a:t>Задачи:</a:t>
            </a:r>
          </a:p>
          <a:p>
            <a:r>
              <a:rPr lang="ru-RU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1.Изучить проблему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2.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Оценить  экологические проблемы связанные с мусором на примере России, Ставропольского края, г.Светлограда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3.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Предложить пути решения выявленных проблем. </a:t>
            </a:r>
          </a:p>
          <a:p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          4.</a:t>
            </a: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Узнать мнение жителей г. Светлограда о сложившейся ситуации, какими методами они пытаются ее решить.</a:t>
            </a:r>
            <a:endParaRPr lang="ru-RU" sz="20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8596" y="5000636"/>
            <a:ext cx="8072494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Методы и приемы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: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изучение, систематизация, анализ, сравнение, описание, наблюдение, опросный, теоретический, предположение.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28596" y="5873115"/>
            <a:ext cx="8001056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Гипотеза исследования: </a:t>
            </a:r>
            <a:r>
              <a:rPr lang="ru-RU" sz="20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имеются ли действенные способы устранения мусора в городах?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3"/>
          <p:cNvSpPr>
            <a:spLocks noGrp="1"/>
          </p:cNvSpPr>
          <p:nvPr>
            <p:ph type="title"/>
          </p:nvPr>
        </p:nvSpPr>
        <p:spPr>
          <a:xfrm>
            <a:off x="785786" y="-214338"/>
            <a:ext cx="8001056" cy="1143000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Состав твердых бытовых отходов (в %)</a:t>
            </a:r>
            <a:endParaRPr lang="ru-RU" sz="3600" b="1" dirty="0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571472" y="1000108"/>
          <a:ext cx="8382016" cy="5572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-214338"/>
            <a:ext cx="77724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Старые способы ликвидации мусора</a:t>
            </a:r>
            <a:endParaRPr lang="ru-RU" b="1" dirty="0"/>
          </a:p>
        </p:txBody>
      </p:sp>
      <p:pic>
        <p:nvPicPr>
          <p:cNvPr id="2050" name="Picture 2" descr="C:\Users\Euroset\Desktop\r172924_6526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1285860"/>
            <a:ext cx="4040612" cy="2071702"/>
          </a:xfrm>
          <a:prstGeom prst="rect">
            <a:avLst/>
          </a:prstGeom>
          <a:noFill/>
        </p:spPr>
      </p:pic>
      <p:pic>
        <p:nvPicPr>
          <p:cNvPr id="2051" name="Picture 3" descr="C:\Users\Euroset\Desktop\muso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285860"/>
            <a:ext cx="4143404" cy="2143140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285720" y="3571876"/>
            <a:ext cx="41434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Сжигание на открытых свалках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786314" y="3571876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Сжигание в специальных печах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pic>
        <p:nvPicPr>
          <p:cNvPr id="2052" name="Picture 4" descr="C:\Users\Euroset\Desktop\DQ8ncTW-tHQ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28794" y="4000504"/>
            <a:ext cx="5386425" cy="2071702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3071802" y="6215082"/>
            <a:ext cx="28575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Захоронение мусора </a:t>
            </a:r>
            <a:endParaRPr lang="ru-RU" sz="20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285728"/>
            <a:ext cx="8715436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Вещества выделяющиеся  при сжигании мусора</a:t>
            </a:r>
            <a:endParaRPr lang="ru-RU" b="1" dirty="0"/>
          </a:p>
        </p:txBody>
      </p:sp>
      <p:pic>
        <p:nvPicPr>
          <p:cNvPr id="4098" name="Picture 2" descr="i_3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290" y="857232"/>
            <a:ext cx="8273114" cy="57081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500042"/>
            <a:ext cx="7015186" cy="774720"/>
          </a:xfrm>
          <a:ln w="19050">
            <a:solidFill>
              <a:schemeClr val="accent1">
                <a:lumMod val="75000"/>
              </a:schemeClr>
            </a:solidFill>
          </a:ln>
        </p:spPr>
        <p:txBody>
          <a:bodyPr/>
          <a:lstStyle/>
          <a:p>
            <a:r>
              <a:rPr lang="ru-RU" b="1" dirty="0" smtClean="0"/>
              <a:t>Разложение мусора в природе</a:t>
            </a:r>
            <a:endParaRPr lang="ru-RU" b="1" dirty="0"/>
          </a:p>
        </p:txBody>
      </p:sp>
      <p:pic>
        <p:nvPicPr>
          <p:cNvPr id="2050" name="Picture 2" descr="C:\Users\Euroset\Desktop\img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1500174"/>
            <a:ext cx="8072494" cy="5089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Euroset\Desktop\gss_00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14612" y="3857628"/>
            <a:ext cx="3808394" cy="2714644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3075" name="Picture 3" descr="C:\Users\Euroset\Desktop\1323211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1000108"/>
            <a:ext cx="3857652" cy="2660450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3076" name="Picture 4" descr="C:\Users\Euroset\Desktop\99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1000109"/>
            <a:ext cx="3857652" cy="2643205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714348" y="142852"/>
            <a:ext cx="7772400" cy="642942"/>
          </a:xfrm>
          <a:ln w="57150">
            <a:solidFill>
              <a:schemeClr val="accent1">
                <a:lumMod val="75000"/>
              </a:schemeClr>
            </a:solidFill>
          </a:ln>
        </p:spPr>
        <p:txBody>
          <a:bodyPr>
            <a:normAutofit fontScale="90000"/>
          </a:bodyPr>
          <a:lstStyle/>
          <a:p>
            <a:pPr algn="ctr"/>
            <a:r>
              <a:rPr lang="ru-RU" b="1" dirty="0" smtClean="0"/>
              <a:t>Вторичная переработка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285728"/>
            <a:ext cx="5372112" cy="1143000"/>
          </a:xfrm>
        </p:spPr>
        <p:txBody>
          <a:bodyPr/>
          <a:lstStyle/>
          <a:p>
            <a:r>
              <a:rPr lang="ru-RU" b="1" dirty="0" smtClean="0"/>
              <a:t>Мусор на Ставрополье</a:t>
            </a:r>
            <a:endParaRPr lang="ru-RU" b="1" dirty="0"/>
          </a:p>
        </p:txBody>
      </p:sp>
      <p:pic>
        <p:nvPicPr>
          <p:cNvPr id="1026" name="Picture 2" descr="C:\Users\Euroset\Desktop\85941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5786" y="1428736"/>
            <a:ext cx="5250693" cy="3500462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7" name="Picture 3" descr="C:\Users\Euroset\Desktop\иии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1643050"/>
            <a:ext cx="5500726" cy="4135161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  <p:pic>
        <p:nvPicPr>
          <p:cNvPr id="1028" name="Picture 4" descr="C:\Users\Euroset\Desktop\тттт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85852" y="1928802"/>
            <a:ext cx="5929354" cy="4214842"/>
          </a:xfrm>
          <a:prstGeom prst="rect">
            <a:avLst/>
          </a:prstGeom>
          <a:noFill/>
          <a:ln w="57150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922</TotalTime>
  <Words>625</Words>
  <Application>Microsoft Office PowerPoint</Application>
  <PresentationFormat>Экран (4:3)</PresentationFormat>
  <Paragraphs>102</Paragraphs>
  <Slides>23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Справедливость</vt:lpstr>
      <vt:lpstr>Научно-исследовательская работа «Светлоград - наш дом, пусть будет чисто и уютно в нем.»</vt:lpstr>
      <vt:lpstr>Загрязненность  г. Светлограда.</vt:lpstr>
      <vt:lpstr>Цель и задачи проекта</vt:lpstr>
      <vt:lpstr>Состав твердых бытовых отходов (в %)</vt:lpstr>
      <vt:lpstr>Старые способы ликвидации мусора</vt:lpstr>
      <vt:lpstr>Вещества выделяющиеся  при сжигании мусора</vt:lpstr>
      <vt:lpstr>Разложение мусора в природе</vt:lpstr>
      <vt:lpstr>Вторичная переработка</vt:lpstr>
      <vt:lpstr>Мусор на Ставрополье</vt:lpstr>
      <vt:lpstr>Свалки в Ставропольском крае</vt:lpstr>
      <vt:lpstr>Презентация PowerPoint</vt:lpstr>
      <vt:lpstr>Географическое положение Петровского района</vt:lpstr>
      <vt:lpstr>Презентация PowerPoint</vt:lpstr>
      <vt:lpstr>Задачи, которые  необходимо решить, чтобы г.Светлоград стал экологически чистым городом </vt:lpstr>
      <vt:lpstr>Социальный опрос</vt:lpstr>
      <vt:lpstr>Практическая работа</vt:lpstr>
      <vt:lpstr>Объем машин в предприятии ООО «Эко-Сити ПР»</vt:lpstr>
      <vt:lpstr> ООО «ЭКО-СИТИ ПР»</vt:lpstr>
      <vt:lpstr>Личный вклад</vt:lpstr>
      <vt:lpstr>Пути решения</vt:lpstr>
      <vt:lpstr>Пути решения</vt:lpstr>
      <vt:lpstr>Способы как сдать ценное сырье</vt:lpstr>
      <vt:lpstr>Заключение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Научно-исследовательская работа «Светлоград наш дом, пусть будет чисто и уютно в нем.»</dc:title>
  <dc:creator>Данила Сергеев</dc:creator>
  <cp:lastModifiedBy>Наталья</cp:lastModifiedBy>
  <cp:revision>84</cp:revision>
  <dcterms:created xsi:type="dcterms:W3CDTF">2016-01-28T16:17:26Z</dcterms:created>
  <dcterms:modified xsi:type="dcterms:W3CDTF">2016-03-07T15:15:42Z</dcterms:modified>
</cp:coreProperties>
</file>