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58" r:id="rId4"/>
    <p:sldId id="274" r:id="rId5"/>
    <p:sldId id="269" r:id="rId6"/>
    <p:sldId id="291" r:id="rId7"/>
    <p:sldId id="289" r:id="rId8"/>
    <p:sldId id="285" r:id="rId9"/>
    <p:sldId id="287" r:id="rId10"/>
    <p:sldId id="294" r:id="rId11"/>
    <p:sldId id="266" r:id="rId12"/>
    <p:sldId id="297" r:id="rId13"/>
    <p:sldId id="286" r:id="rId14"/>
    <p:sldId id="295" r:id="rId15"/>
    <p:sldId id="271" r:id="rId16"/>
    <p:sldId id="298" r:id="rId17"/>
  </p:sldIdLst>
  <p:sldSz cx="9144000" cy="6858000" type="screen4x3"/>
  <p:notesSz cx="6745288" cy="98758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12D657B-A8C1-4062-8468-56EEE7223FA8}">
          <p14:sldIdLst>
            <p14:sldId id="256"/>
            <p14:sldId id="257"/>
            <p14:sldId id="258"/>
            <p14:sldId id="274"/>
            <p14:sldId id="269"/>
            <p14:sldId id="291"/>
            <p14:sldId id="289"/>
            <p14:sldId id="285"/>
            <p14:sldId id="287"/>
            <p14:sldId id="294"/>
            <p14:sldId id="266"/>
            <p14:sldId id="297"/>
            <p14:sldId id="286"/>
            <p14:sldId id="295"/>
          </p14:sldIdLst>
        </p14:section>
        <p14:section name="Раздел без заголовка" id="{E1C0D83A-FA6B-4675-B7B6-0C30D6F55131}">
          <p14:sldIdLst>
            <p14:sldId id="271"/>
            <p14:sldId id="29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83BE"/>
    <a:srgbClr val="5B9BD5"/>
    <a:srgbClr val="B6CBE4"/>
    <a:srgbClr val="E8ECF4"/>
    <a:srgbClr val="D2DEEF"/>
    <a:srgbClr val="C9D6E5"/>
    <a:srgbClr val="BCCCDE"/>
    <a:srgbClr val="E9EDF4"/>
    <a:srgbClr val="C0C0C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75" autoAdjust="0"/>
    <p:restoredTop sz="96224" autoAdjust="0"/>
  </p:normalViewPr>
  <p:slideViewPr>
    <p:cSldViewPr>
      <p:cViewPr varScale="1">
        <p:scale>
          <a:sx n="110" d="100"/>
          <a:sy n="110" d="100"/>
        </p:scale>
        <p:origin x="-21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7C087-50E3-4F15-9C10-65B84B9AD14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EE3E78-8CFC-4456-92CA-435B233DF16A}">
      <dgm:prSet custT="1"/>
      <dgm:spPr/>
      <dgm:t>
        <a:bodyPr/>
        <a:lstStyle/>
        <a:p>
          <a:pPr rtl="0">
            <a:lnSpc>
              <a:spcPts val="3400"/>
            </a:lnSpc>
          </a:pPr>
          <a:r>
            <a:rPr lang="ru-RU" sz="3200" b="1" dirty="0" smtClean="0">
              <a:latin typeface="Book Antiqua" panose="02040602050305030304" pitchFamily="18" charset="0"/>
            </a:rPr>
            <a:t>Цель</a:t>
          </a:r>
          <a:r>
            <a:rPr lang="ru-RU" sz="3200" dirty="0" smtClean="0">
              <a:latin typeface="Book Antiqua" panose="02040602050305030304" pitchFamily="18" charset="0"/>
            </a:rPr>
            <a:t> нашего исследования – изучить библеизмы из детской библии</a:t>
          </a:r>
          <a:endParaRPr lang="ru-RU" sz="3200" dirty="0">
            <a:latin typeface="Book Antiqua" panose="02040602050305030304" pitchFamily="18" charset="0"/>
          </a:endParaRPr>
        </a:p>
      </dgm:t>
    </dgm:pt>
    <dgm:pt modelId="{33B8F9A9-D87D-4337-BDBC-EFA197AF7C1A}" type="parTrans" cxnId="{5EDD2CD5-BD36-47B5-B20B-E1022F40E31C}">
      <dgm:prSet/>
      <dgm:spPr/>
      <dgm:t>
        <a:bodyPr/>
        <a:lstStyle/>
        <a:p>
          <a:endParaRPr lang="ru-RU"/>
        </a:p>
      </dgm:t>
    </dgm:pt>
    <dgm:pt modelId="{345D7510-7F54-4DBD-A1B0-F9EEB1CF2654}" type="sibTrans" cxnId="{5EDD2CD5-BD36-47B5-B20B-E1022F40E31C}">
      <dgm:prSet/>
      <dgm:spPr/>
      <dgm:t>
        <a:bodyPr/>
        <a:lstStyle/>
        <a:p>
          <a:endParaRPr lang="ru-RU"/>
        </a:p>
      </dgm:t>
    </dgm:pt>
    <dgm:pt modelId="{AC279799-7C44-47DC-893C-89BD813B7A24}" type="pres">
      <dgm:prSet presAssocID="{3F47C087-50E3-4F15-9C10-65B84B9AD1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B14552-4638-4FBF-AB23-FF69CA2C5CEC}" type="pres">
      <dgm:prSet presAssocID="{28EE3E78-8CFC-4456-92CA-435B233DF1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596391-33B6-4150-81A3-0874F707695D}" type="presOf" srcId="{3F47C087-50E3-4F15-9C10-65B84B9AD140}" destId="{AC279799-7C44-47DC-893C-89BD813B7A24}" srcOrd="0" destOrd="0" presId="urn:microsoft.com/office/officeart/2005/8/layout/vList2"/>
    <dgm:cxn modelId="{5EDD2CD5-BD36-47B5-B20B-E1022F40E31C}" srcId="{3F47C087-50E3-4F15-9C10-65B84B9AD140}" destId="{28EE3E78-8CFC-4456-92CA-435B233DF16A}" srcOrd="0" destOrd="0" parTransId="{33B8F9A9-D87D-4337-BDBC-EFA197AF7C1A}" sibTransId="{345D7510-7F54-4DBD-A1B0-F9EEB1CF2654}"/>
    <dgm:cxn modelId="{CD3A712F-ABBC-4AD0-9C32-02C5073677A4}" type="presOf" srcId="{28EE3E78-8CFC-4456-92CA-435B233DF16A}" destId="{B0B14552-4638-4FBF-AB23-FF69CA2C5CEC}" srcOrd="0" destOrd="0" presId="urn:microsoft.com/office/officeart/2005/8/layout/vList2"/>
    <dgm:cxn modelId="{8DEAE3BF-BFD4-47CB-A080-40AD7493D0C7}" type="presParOf" srcId="{AC279799-7C44-47DC-893C-89BD813B7A24}" destId="{B0B14552-4638-4FBF-AB23-FF69CA2C5CE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43BD4-21A0-4244-B11F-07F799F042D4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638427-790D-4083-8224-C6E8738EDC23}">
      <dgm:prSet custT="1"/>
      <dgm:spPr/>
      <dgm:t>
        <a:bodyPr/>
        <a:lstStyle/>
        <a:p>
          <a:pPr rtl="0"/>
          <a:r>
            <a:rPr lang="ru-RU" sz="3000" b="1" dirty="0" smtClean="0">
              <a:latin typeface="Book Antiqua" panose="02040602050305030304" pitchFamily="18" charset="0"/>
            </a:rPr>
            <a:t>Задачи:</a:t>
          </a:r>
          <a:endParaRPr lang="ru-RU" sz="3000" dirty="0">
            <a:latin typeface="Book Antiqua" panose="02040602050305030304" pitchFamily="18" charset="0"/>
          </a:endParaRPr>
        </a:p>
      </dgm:t>
    </dgm:pt>
    <dgm:pt modelId="{F3E72921-B63B-4532-A326-C806B4E0CDF2}" type="parTrans" cxnId="{55915E08-591C-4B95-8444-64E29E2A8F5C}">
      <dgm:prSet/>
      <dgm:spPr/>
      <dgm:t>
        <a:bodyPr/>
        <a:lstStyle/>
        <a:p>
          <a:endParaRPr lang="ru-RU"/>
        </a:p>
      </dgm:t>
    </dgm:pt>
    <dgm:pt modelId="{4039C43D-DE01-4A11-9464-B5D60808E0C4}" type="sibTrans" cxnId="{55915E08-591C-4B95-8444-64E29E2A8F5C}">
      <dgm:prSet/>
      <dgm:spPr/>
      <dgm:t>
        <a:bodyPr/>
        <a:lstStyle/>
        <a:p>
          <a:endParaRPr lang="ru-RU"/>
        </a:p>
      </dgm:t>
    </dgm:pt>
    <dgm:pt modelId="{E90F49C5-D188-4A9B-B391-8774D08444C9}">
      <dgm:prSet/>
      <dgm:spPr/>
      <dgm:t>
        <a:bodyPr/>
        <a:lstStyle/>
        <a:p>
          <a:pPr rtl="0"/>
          <a:r>
            <a:rPr lang="ru-RU" dirty="0" smtClean="0">
              <a:latin typeface="Book Antiqua" panose="02040602050305030304" pitchFamily="18" charset="0"/>
            </a:rPr>
            <a:t>Познакомиться с детской библией.</a:t>
          </a:r>
          <a:endParaRPr lang="ru-RU" dirty="0">
            <a:latin typeface="Book Antiqua" panose="02040602050305030304" pitchFamily="18" charset="0"/>
          </a:endParaRPr>
        </a:p>
      </dgm:t>
    </dgm:pt>
    <dgm:pt modelId="{14081736-25C4-4DDF-B975-FD5832A7B0F6}" type="parTrans" cxnId="{6141B091-32A3-4932-87B0-E3AB03F28282}">
      <dgm:prSet/>
      <dgm:spPr/>
      <dgm:t>
        <a:bodyPr/>
        <a:lstStyle/>
        <a:p>
          <a:endParaRPr lang="ru-RU"/>
        </a:p>
      </dgm:t>
    </dgm:pt>
    <dgm:pt modelId="{0C929F9D-717A-4833-9C27-DF19E603DC1E}" type="sibTrans" cxnId="{6141B091-32A3-4932-87B0-E3AB03F28282}">
      <dgm:prSet/>
      <dgm:spPr/>
      <dgm:t>
        <a:bodyPr/>
        <a:lstStyle/>
        <a:p>
          <a:endParaRPr lang="ru-RU"/>
        </a:p>
      </dgm:t>
    </dgm:pt>
    <dgm:pt modelId="{D3239BF5-C972-461F-BEA3-D09F39C6517E}">
      <dgm:prSet/>
      <dgm:spPr/>
      <dgm:t>
        <a:bodyPr/>
        <a:lstStyle/>
        <a:p>
          <a:pPr rtl="0"/>
          <a:r>
            <a:rPr lang="ru-RU" dirty="0" smtClean="0">
              <a:latin typeface="Book Antiqua" panose="02040602050305030304" pitchFamily="18" charset="0"/>
            </a:rPr>
            <a:t>Провести выборку библейских слов, выражений из детской библии и  их систематизацию.</a:t>
          </a:r>
          <a:endParaRPr lang="ru-RU" dirty="0">
            <a:latin typeface="Book Antiqua" panose="02040602050305030304" pitchFamily="18" charset="0"/>
          </a:endParaRPr>
        </a:p>
      </dgm:t>
    </dgm:pt>
    <dgm:pt modelId="{C13AE4ED-58FE-435B-A0EF-F6C49065428C}" type="parTrans" cxnId="{FB973611-F8E5-412A-980D-07CAF481602D}">
      <dgm:prSet/>
      <dgm:spPr/>
      <dgm:t>
        <a:bodyPr/>
        <a:lstStyle/>
        <a:p>
          <a:endParaRPr lang="ru-RU"/>
        </a:p>
      </dgm:t>
    </dgm:pt>
    <dgm:pt modelId="{CD3DEDD3-6F4C-45F0-8E29-8E3F0EBB97CC}" type="sibTrans" cxnId="{FB973611-F8E5-412A-980D-07CAF481602D}">
      <dgm:prSet/>
      <dgm:spPr/>
      <dgm:t>
        <a:bodyPr/>
        <a:lstStyle/>
        <a:p>
          <a:endParaRPr lang="ru-RU"/>
        </a:p>
      </dgm:t>
    </dgm:pt>
    <dgm:pt modelId="{D41D4D7C-CC8A-45FC-BF18-404AA5F44063}">
      <dgm:prSet/>
      <dgm:spPr/>
      <dgm:t>
        <a:bodyPr/>
        <a:lstStyle/>
        <a:p>
          <a:pPr rtl="0"/>
          <a:r>
            <a:rPr lang="ru-RU" dirty="0" smtClean="0">
              <a:latin typeface="Book Antiqua" panose="02040602050305030304" pitchFamily="18" charset="0"/>
            </a:rPr>
            <a:t>Установить взаимосвязь между исходным значением </a:t>
          </a:r>
          <a:r>
            <a:rPr lang="ru-RU" dirty="0" err="1" smtClean="0">
              <a:latin typeface="Book Antiqua" panose="02040602050305030304" pitchFamily="18" charset="0"/>
            </a:rPr>
            <a:t>библеизма</a:t>
          </a:r>
          <a:r>
            <a:rPr lang="ru-RU" dirty="0" smtClean="0">
              <a:latin typeface="Book Antiqua" panose="02040602050305030304" pitchFamily="18" charset="0"/>
            </a:rPr>
            <a:t> и его значением в современном языке.</a:t>
          </a:r>
          <a:endParaRPr lang="ru-RU" dirty="0">
            <a:latin typeface="Book Antiqua" panose="02040602050305030304" pitchFamily="18" charset="0"/>
          </a:endParaRPr>
        </a:p>
      </dgm:t>
    </dgm:pt>
    <dgm:pt modelId="{2DDB6B0F-D4C6-48F7-8A10-9277A6CEDAA7}" type="parTrans" cxnId="{710D2498-1DE1-46F0-9F9D-FE48AA1AF7F4}">
      <dgm:prSet/>
      <dgm:spPr/>
      <dgm:t>
        <a:bodyPr/>
        <a:lstStyle/>
        <a:p>
          <a:endParaRPr lang="ru-RU"/>
        </a:p>
      </dgm:t>
    </dgm:pt>
    <dgm:pt modelId="{018E9D55-38E2-4572-8A0D-32742B15F6D8}" type="sibTrans" cxnId="{710D2498-1DE1-46F0-9F9D-FE48AA1AF7F4}">
      <dgm:prSet/>
      <dgm:spPr/>
      <dgm:t>
        <a:bodyPr/>
        <a:lstStyle/>
        <a:p>
          <a:endParaRPr lang="ru-RU"/>
        </a:p>
      </dgm:t>
    </dgm:pt>
    <dgm:pt modelId="{2AA15200-D560-44FF-917E-DABF7BEFE8E8}">
      <dgm:prSet/>
      <dgm:spPr/>
      <dgm:t>
        <a:bodyPr/>
        <a:lstStyle/>
        <a:p>
          <a:pPr rtl="0"/>
          <a:r>
            <a:rPr lang="ru-RU" dirty="0" smtClean="0">
              <a:latin typeface="Book Antiqua" panose="02040602050305030304" pitchFamily="18" charset="0"/>
            </a:rPr>
            <a:t>Создать краткий словарь </a:t>
          </a:r>
          <a:r>
            <a:rPr lang="ru-RU" dirty="0" err="1" smtClean="0">
              <a:latin typeface="Book Antiqua" panose="02040602050305030304" pitchFamily="18" charset="0"/>
            </a:rPr>
            <a:t>библеизмов</a:t>
          </a:r>
          <a:r>
            <a:rPr lang="ru-RU" dirty="0" smtClean="0">
              <a:latin typeface="Book Antiqua" panose="02040602050305030304" pitchFamily="18" charset="0"/>
            </a:rPr>
            <a:t> для начальной школы (курс ОРКСЭ).</a:t>
          </a:r>
          <a:endParaRPr lang="ru-RU" dirty="0">
            <a:latin typeface="Book Antiqua" panose="02040602050305030304" pitchFamily="18" charset="0"/>
          </a:endParaRPr>
        </a:p>
      </dgm:t>
    </dgm:pt>
    <dgm:pt modelId="{D8113516-3195-49E1-842A-B4729777E927}" type="parTrans" cxnId="{0BA720EC-6B23-41BF-BA13-86BFBDA87477}">
      <dgm:prSet/>
      <dgm:spPr/>
      <dgm:t>
        <a:bodyPr/>
        <a:lstStyle/>
        <a:p>
          <a:endParaRPr lang="ru-RU"/>
        </a:p>
      </dgm:t>
    </dgm:pt>
    <dgm:pt modelId="{965F67CD-83F7-4C46-8AC1-47445103C570}" type="sibTrans" cxnId="{0BA720EC-6B23-41BF-BA13-86BFBDA87477}">
      <dgm:prSet/>
      <dgm:spPr/>
      <dgm:t>
        <a:bodyPr/>
        <a:lstStyle/>
        <a:p>
          <a:endParaRPr lang="ru-RU"/>
        </a:p>
      </dgm:t>
    </dgm:pt>
    <dgm:pt modelId="{E3489420-DFC4-4513-B69C-CF59C6249CF6}">
      <dgm:prSet/>
      <dgm:spPr/>
      <dgm:t>
        <a:bodyPr/>
        <a:lstStyle/>
        <a:p>
          <a:pPr rtl="0"/>
          <a:r>
            <a:rPr lang="ru-RU" dirty="0" smtClean="0">
              <a:latin typeface="Book Antiqua" panose="02040602050305030304" pitchFamily="18" charset="0"/>
            </a:rPr>
            <a:t>Разработать анкету и исследовать понимание учениками 4 и 5 классов нашей школы значения  </a:t>
          </a:r>
          <a:r>
            <a:rPr lang="ru-RU" dirty="0" err="1" smtClean="0">
              <a:latin typeface="Book Antiqua" panose="02040602050305030304" pitchFamily="18" charset="0"/>
            </a:rPr>
            <a:t>библеизмов</a:t>
          </a:r>
          <a:r>
            <a:rPr lang="ru-RU" dirty="0" smtClean="0">
              <a:latin typeface="Book Antiqua" panose="02040602050305030304" pitchFamily="18" charset="0"/>
            </a:rPr>
            <a:t>.</a:t>
          </a:r>
          <a:endParaRPr lang="ru-RU" dirty="0">
            <a:latin typeface="Book Antiqua" panose="02040602050305030304" pitchFamily="18" charset="0"/>
          </a:endParaRPr>
        </a:p>
      </dgm:t>
    </dgm:pt>
    <dgm:pt modelId="{8D6C5EEE-C023-43BA-BD56-63C823F91F45}" type="parTrans" cxnId="{9B4FC689-362F-4EB4-9A14-B82B2FD8AF81}">
      <dgm:prSet/>
      <dgm:spPr/>
      <dgm:t>
        <a:bodyPr/>
        <a:lstStyle/>
        <a:p>
          <a:endParaRPr lang="ru-RU"/>
        </a:p>
      </dgm:t>
    </dgm:pt>
    <dgm:pt modelId="{D717D4E2-CED9-42AC-9B27-4006E042C38D}" type="sibTrans" cxnId="{9B4FC689-362F-4EB4-9A14-B82B2FD8AF81}">
      <dgm:prSet/>
      <dgm:spPr/>
      <dgm:t>
        <a:bodyPr/>
        <a:lstStyle/>
        <a:p>
          <a:endParaRPr lang="ru-RU"/>
        </a:p>
      </dgm:t>
    </dgm:pt>
    <dgm:pt modelId="{F8E33993-7A7C-4D40-926B-45585D4D5618}" type="pres">
      <dgm:prSet presAssocID="{AD843BD4-21A0-4244-B11F-07F799F042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1EED06-45DE-43E9-9EB4-2CB9B0263993}" type="pres">
      <dgm:prSet presAssocID="{58638427-790D-4083-8224-C6E8738EDC23}" presName="parentText" presStyleLbl="node1" presStyleIdx="0" presStyleCnt="1" custScaleY="760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4CBBD-A69F-4AC1-987C-A811F878A604}" type="pres">
      <dgm:prSet presAssocID="{58638427-790D-4083-8224-C6E8738EDC2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0D2498-1DE1-46F0-9F9D-FE48AA1AF7F4}" srcId="{58638427-790D-4083-8224-C6E8738EDC23}" destId="{D41D4D7C-CC8A-45FC-BF18-404AA5F44063}" srcOrd="2" destOrd="0" parTransId="{2DDB6B0F-D4C6-48F7-8A10-9277A6CEDAA7}" sibTransId="{018E9D55-38E2-4572-8A0D-32742B15F6D8}"/>
    <dgm:cxn modelId="{6141B091-32A3-4932-87B0-E3AB03F28282}" srcId="{58638427-790D-4083-8224-C6E8738EDC23}" destId="{E90F49C5-D188-4A9B-B391-8774D08444C9}" srcOrd="0" destOrd="0" parTransId="{14081736-25C4-4DDF-B975-FD5832A7B0F6}" sibTransId="{0C929F9D-717A-4833-9C27-DF19E603DC1E}"/>
    <dgm:cxn modelId="{FB973611-F8E5-412A-980D-07CAF481602D}" srcId="{58638427-790D-4083-8224-C6E8738EDC23}" destId="{D3239BF5-C972-461F-BEA3-D09F39C6517E}" srcOrd="1" destOrd="0" parTransId="{C13AE4ED-58FE-435B-A0EF-F6C49065428C}" sibTransId="{CD3DEDD3-6F4C-45F0-8E29-8E3F0EBB97CC}"/>
    <dgm:cxn modelId="{A2F7859C-D3F7-4297-BAC1-192907D02C5E}" type="presOf" srcId="{2AA15200-D560-44FF-917E-DABF7BEFE8E8}" destId="{5E64CBBD-A69F-4AC1-987C-A811F878A604}" srcOrd="0" destOrd="3" presId="urn:microsoft.com/office/officeart/2005/8/layout/vList2"/>
    <dgm:cxn modelId="{6826A3A3-75C7-4220-B029-53E079822C84}" type="presOf" srcId="{E3489420-DFC4-4513-B69C-CF59C6249CF6}" destId="{5E64CBBD-A69F-4AC1-987C-A811F878A604}" srcOrd="0" destOrd="4" presId="urn:microsoft.com/office/officeart/2005/8/layout/vList2"/>
    <dgm:cxn modelId="{09B63C2B-E13E-4F13-B1D4-989A7059DAAF}" type="presOf" srcId="{58638427-790D-4083-8224-C6E8738EDC23}" destId="{F51EED06-45DE-43E9-9EB4-2CB9B0263993}" srcOrd="0" destOrd="0" presId="urn:microsoft.com/office/officeart/2005/8/layout/vList2"/>
    <dgm:cxn modelId="{0BA720EC-6B23-41BF-BA13-86BFBDA87477}" srcId="{58638427-790D-4083-8224-C6E8738EDC23}" destId="{2AA15200-D560-44FF-917E-DABF7BEFE8E8}" srcOrd="3" destOrd="0" parTransId="{D8113516-3195-49E1-842A-B4729777E927}" sibTransId="{965F67CD-83F7-4C46-8AC1-47445103C570}"/>
    <dgm:cxn modelId="{7850ADE9-A2FF-40AB-B1EC-51ED8ED48A2F}" type="presOf" srcId="{D41D4D7C-CC8A-45FC-BF18-404AA5F44063}" destId="{5E64CBBD-A69F-4AC1-987C-A811F878A604}" srcOrd="0" destOrd="2" presId="urn:microsoft.com/office/officeart/2005/8/layout/vList2"/>
    <dgm:cxn modelId="{55915E08-591C-4B95-8444-64E29E2A8F5C}" srcId="{AD843BD4-21A0-4244-B11F-07F799F042D4}" destId="{58638427-790D-4083-8224-C6E8738EDC23}" srcOrd="0" destOrd="0" parTransId="{F3E72921-B63B-4532-A326-C806B4E0CDF2}" sibTransId="{4039C43D-DE01-4A11-9464-B5D60808E0C4}"/>
    <dgm:cxn modelId="{9B4FC689-362F-4EB4-9A14-B82B2FD8AF81}" srcId="{58638427-790D-4083-8224-C6E8738EDC23}" destId="{E3489420-DFC4-4513-B69C-CF59C6249CF6}" srcOrd="4" destOrd="0" parTransId="{8D6C5EEE-C023-43BA-BD56-63C823F91F45}" sibTransId="{D717D4E2-CED9-42AC-9B27-4006E042C38D}"/>
    <dgm:cxn modelId="{B3C99D4D-3A27-4049-94DE-2ABC356C91A4}" type="presOf" srcId="{AD843BD4-21A0-4244-B11F-07F799F042D4}" destId="{F8E33993-7A7C-4D40-926B-45585D4D5618}" srcOrd="0" destOrd="0" presId="urn:microsoft.com/office/officeart/2005/8/layout/vList2"/>
    <dgm:cxn modelId="{C9B7272F-BF65-4061-B01D-187655C5AF20}" type="presOf" srcId="{D3239BF5-C972-461F-BEA3-D09F39C6517E}" destId="{5E64CBBD-A69F-4AC1-987C-A811F878A604}" srcOrd="0" destOrd="1" presId="urn:microsoft.com/office/officeart/2005/8/layout/vList2"/>
    <dgm:cxn modelId="{35786235-CD60-45CB-A13F-C6EF5D18AD20}" type="presOf" srcId="{E90F49C5-D188-4A9B-B391-8774D08444C9}" destId="{5E64CBBD-A69F-4AC1-987C-A811F878A604}" srcOrd="0" destOrd="0" presId="urn:microsoft.com/office/officeart/2005/8/layout/vList2"/>
    <dgm:cxn modelId="{86980E86-F30D-400D-A76D-55BC1FCC4735}" type="presParOf" srcId="{F8E33993-7A7C-4D40-926B-45585D4D5618}" destId="{F51EED06-45DE-43E9-9EB4-2CB9B0263993}" srcOrd="0" destOrd="0" presId="urn:microsoft.com/office/officeart/2005/8/layout/vList2"/>
    <dgm:cxn modelId="{ACECB236-E2EF-4762-B966-6B57F25A347A}" type="presParOf" srcId="{F8E33993-7A7C-4D40-926B-45585D4D5618}" destId="{5E64CBBD-A69F-4AC1-987C-A811F878A604}" srcOrd="1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178790-9E12-4780-872F-A1AD0CE16E62}" type="doc">
      <dgm:prSet loTypeId="urn:microsoft.com/office/officeart/2005/8/layout/v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ABD31B-4B4E-48B5-80AA-B81032FCA24E}">
      <dgm:prSet custT="1"/>
      <dgm:spPr/>
      <dgm:t>
        <a:bodyPr/>
        <a:lstStyle/>
        <a:p>
          <a:pPr rtl="0"/>
          <a:r>
            <a:rPr lang="ru-RU" sz="2600" dirty="0" smtClean="0"/>
            <a:t>Алгоритм выбора: </a:t>
          </a:r>
          <a:endParaRPr lang="ru-RU" sz="2600" dirty="0"/>
        </a:p>
      </dgm:t>
    </dgm:pt>
    <dgm:pt modelId="{4EF184BB-ADB0-4A4C-9818-2EBC2342456C}" type="parTrans" cxnId="{8DF25CCE-8E32-43DD-BC40-DAB0DC4212B9}">
      <dgm:prSet/>
      <dgm:spPr/>
      <dgm:t>
        <a:bodyPr/>
        <a:lstStyle/>
        <a:p>
          <a:endParaRPr lang="ru-RU"/>
        </a:p>
      </dgm:t>
    </dgm:pt>
    <dgm:pt modelId="{24B59576-47E0-4FF3-AAB8-2D17A88D807A}" type="sibTrans" cxnId="{8DF25CCE-8E32-43DD-BC40-DAB0DC4212B9}">
      <dgm:prSet/>
      <dgm:spPr/>
      <dgm:t>
        <a:bodyPr/>
        <a:lstStyle/>
        <a:p>
          <a:endParaRPr lang="ru-RU"/>
        </a:p>
      </dgm:t>
    </dgm:pt>
    <dgm:pt modelId="{4D964F4F-EFFD-48B0-BAE2-0A3981E8C7BA}">
      <dgm:prSet custT="1"/>
      <dgm:spPr/>
      <dgm:t>
        <a:bodyPr/>
        <a:lstStyle/>
        <a:p>
          <a:pPr rtl="0"/>
          <a:r>
            <a:rPr lang="ru-RU" sz="2200" dirty="0" smtClean="0"/>
            <a:t>Читаем текст библии, выбираем библеизмы, которые распространены в устной речи и литературе  </a:t>
          </a:r>
          <a:endParaRPr lang="ru-RU" sz="2200" dirty="0"/>
        </a:p>
      </dgm:t>
    </dgm:pt>
    <dgm:pt modelId="{0C09DD15-3F49-4F72-BB72-0F1751EA008A}" type="parTrans" cxnId="{63A0DEE0-852F-4806-9BD8-E4B069FF7987}">
      <dgm:prSet/>
      <dgm:spPr/>
      <dgm:t>
        <a:bodyPr/>
        <a:lstStyle/>
        <a:p>
          <a:endParaRPr lang="ru-RU"/>
        </a:p>
      </dgm:t>
    </dgm:pt>
    <dgm:pt modelId="{8189EF54-B1A2-45D5-941F-0DC650FE8D7D}" type="sibTrans" cxnId="{63A0DEE0-852F-4806-9BD8-E4B069FF7987}">
      <dgm:prSet/>
      <dgm:spPr/>
      <dgm:t>
        <a:bodyPr/>
        <a:lstStyle/>
        <a:p>
          <a:endParaRPr lang="ru-RU"/>
        </a:p>
      </dgm:t>
    </dgm:pt>
    <dgm:pt modelId="{B664970A-C2C7-4FF9-968B-9693CA19114E}">
      <dgm:prSet custT="1"/>
      <dgm:spPr/>
      <dgm:t>
        <a:bodyPr/>
        <a:lstStyle/>
        <a:p>
          <a:pPr rtl="0"/>
          <a:r>
            <a:rPr lang="ru-RU" sz="2200" dirty="0" smtClean="0"/>
            <a:t>Определяем, как связаны эти слова и выражения с библейскими текстами</a:t>
          </a:r>
          <a:endParaRPr lang="ru-RU" sz="2200" dirty="0"/>
        </a:p>
      </dgm:t>
    </dgm:pt>
    <dgm:pt modelId="{B1C2E83B-E675-4B4E-8A25-A394272CE3D6}" type="parTrans" cxnId="{2994459E-202E-4EF8-BED5-CE30B4CF4807}">
      <dgm:prSet/>
      <dgm:spPr/>
      <dgm:t>
        <a:bodyPr/>
        <a:lstStyle/>
        <a:p>
          <a:endParaRPr lang="ru-RU"/>
        </a:p>
      </dgm:t>
    </dgm:pt>
    <dgm:pt modelId="{134F7624-7215-4F1E-BF4A-110D8D4EB9B5}" type="sibTrans" cxnId="{2994459E-202E-4EF8-BED5-CE30B4CF4807}">
      <dgm:prSet/>
      <dgm:spPr/>
      <dgm:t>
        <a:bodyPr/>
        <a:lstStyle/>
        <a:p>
          <a:endParaRPr lang="ru-RU"/>
        </a:p>
      </dgm:t>
    </dgm:pt>
    <dgm:pt modelId="{DD9D094B-CCEB-40C3-8548-D59DA0A8B071}">
      <dgm:prSet custT="1"/>
      <dgm:spPr/>
      <dgm:t>
        <a:bodyPr/>
        <a:lstStyle/>
        <a:p>
          <a:pPr rtl="0"/>
          <a:r>
            <a:rPr lang="ru-RU" sz="2200" dirty="0" smtClean="0"/>
            <a:t>Систематизируем библеизмы по их связи с библейскими текстами и заносим в таблицу 1</a:t>
          </a:r>
          <a:endParaRPr lang="ru-RU" sz="2200" dirty="0"/>
        </a:p>
      </dgm:t>
    </dgm:pt>
    <dgm:pt modelId="{7D80E7AC-1964-4AF7-B9D5-EF790D8FC481}" type="parTrans" cxnId="{977D9A86-413B-4D99-9928-38EC4C90735C}">
      <dgm:prSet/>
      <dgm:spPr/>
      <dgm:t>
        <a:bodyPr/>
        <a:lstStyle/>
        <a:p>
          <a:endParaRPr lang="ru-RU"/>
        </a:p>
      </dgm:t>
    </dgm:pt>
    <dgm:pt modelId="{A7580BA4-AAAC-4923-A71E-A910BDE4989A}" type="sibTrans" cxnId="{977D9A86-413B-4D99-9928-38EC4C90735C}">
      <dgm:prSet/>
      <dgm:spPr/>
      <dgm:t>
        <a:bodyPr/>
        <a:lstStyle/>
        <a:p>
          <a:endParaRPr lang="ru-RU"/>
        </a:p>
      </dgm:t>
    </dgm:pt>
    <dgm:pt modelId="{EAD8F0CB-8476-4172-AA4A-53D31E819662}" type="pres">
      <dgm:prSet presAssocID="{5F178790-9E12-4780-872F-A1AD0CE16E6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F0C2E0-CC1D-4889-9942-71E29DDE4B8B}" type="pres">
      <dgm:prSet presAssocID="{5F178790-9E12-4780-872F-A1AD0CE16E62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D10E862D-862F-49E8-BFF9-6A2724EBA35E}" type="pres">
      <dgm:prSet presAssocID="{5F178790-9E12-4780-872F-A1AD0CE16E62}" presName="FourNodes_1" presStyleLbl="node1" presStyleIdx="0" presStyleCnt="4" custScaleY="64685" custLinFactNeighborX="123" custLinFactNeighborY="-12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4DF97-70C2-46F7-B8B6-0D2ED943A741}" type="pres">
      <dgm:prSet presAssocID="{5F178790-9E12-4780-872F-A1AD0CE16E62}" presName="FourNodes_2" presStyleLbl="node1" presStyleIdx="1" presStyleCnt="4" custScaleX="98680" custScaleY="125165" custLinFactNeighborX="-328" custLinFactNeighborY="-15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EED63-D2D7-4342-94BB-4581EE909CC2}" type="pres">
      <dgm:prSet presAssocID="{5F178790-9E12-4780-872F-A1AD0CE16E6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2FB670-2E4C-4966-BEF5-23860CA47331}" type="pres">
      <dgm:prSet presAssocID="{5F178790-9E12-4780-872F-A1AD0CE16E62}" presName="FourNodes_4" presStyleLbl="node1" presStyleIdx="3" presStyleCnt="4" custScaleX="104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F2939-04EA-4A5E-BA68-F2A8F481680C}" type="pres">
      <dgm:prSet presAssocID="{5F178790-9E12-4780-872F-A1AD0CE16E6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CAE354-544B-4781-8672-B83D76EFD66C}" type="pres">
      <dgm:prSet presAssocID="{5F178790-9E12-4780-872F-A1AD0CE16E6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2C219-63BB-4320-B47F-4CD6804F78B4}" type="pres">
      <dgm:prSet presAssocID="{5F178790-9E12-4780-872F-A1AD0CE16E6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271D7-E2E4-4182-A20B-76CE3DEAD72B}" type="pres">
      <dgm:prSet presAssocID="{5F178790-9E12-4780-872F-A1AD0CE16E6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24689-FEE0-4F37-A1EB-8C502BF73611}" type="pres">
      <dgm:prSet presAssocID="{5F178790-9E12-4780-872F-A1AD0CE16E6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C96C3-C0D6-4AA6-8027-352C79490B81}" type="pres">
      <dgm:prSet presAssocID="{5F178790-9E12-4780-872F-A1AD0CE16E6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69CC5-8C31-4A8E-9B9B-31FED4019229}" type="pres">
      <dgm:prSet presAssocID="{5F178790-9E12-4780-872F-A1AD0CE16E6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97FB1D-E211-4D31-92B9-E9FF9F0A39E0}" type="presOf" srcId="{24B59576-47E0-4FF3-AAB8-2D17A88D807A}" destId="{306F2939-04EA-4A5E-BA68-F2A8F481680C}" srcOrd="0" destOrd="0" presId="urn:microsoft.com/office/officeart/2005/8/layout/vProcess5"/>
    <dgm:cxn modelId="{09EC6825-54A8-4537-A725-79AE764BB682}" type="presOf" srcId="{B664970A-C2C7-4FF9-968B-9693CA19114E}" destId="{462EED63-D2D7-4342-94BB-4581EE909CC2}" srcOrd="0" destOrd="0" presId="urn:microsoft.com/office/officeart/2005/8/layout/vProcess5"/>
    <dgm:cxn modelId="{63A0DEE0-852F-4806-9BD8-E4B069FF7987}" srcId="{5F178790-9E12-4780-872F-A1AD0CE16E62}" destId="{4D964F4F-EFFD-48B0-BAE2-0A3981E8C7BA}" srcOrd="1" destOrd="0" parTransId="{0C09DD15-3F49-4F72-BB72-0F1751EA008A}" sibTransId="{8189EF54-B1A2-45D5-941F-0DC650FE8D7D}"/>
    <dgm:cxn modelId="{FE975292-5BE5-4900-A0CD-A28911AC98EA}" type="presOf" srcId="{DD9D094B-CCEB-40C3-8548-D59DA0A8B071}" destId="{DA2FB670-2E4C-4966-BEF5-23860CA47331}" srcOrd="0" destOrd="0" presId="urn:microsoft.com/office/officeart/2005/8/layout/vProcess5"/>
    <dgm:cxn modelId="{924792CD-C211-4DF3-82C5-50E7FE0EDB64}" type="presOf" srcId="{8189EF54-B1A2-45D5-941F-0DC650FE8D7D}" destId="{CACAE354-544B-4781-8672-B83D76EFD66C}" srcOrd="0" destOrd="0" presId="urn:microsoft.com/office/officeart/2005/8/layout/vProcess5"/>
    <dgm:cxn modelId="{29CC2E8B-3F2A-45EC-B395-7CA2A40FAA85}" type="presOf" srcId="{4D964F4F-EFFD-48B0-BAE2-0A3981E8C7BA}" destId="{7F24DF97-70C2-46F7-B8B6-0D2ED943A741}" srcOrd="0" destOrd="0" presId="urn:microsoft.com/office/officeart/2005/8/layout/vProcess5"/>
    <dgm:cxn modelId="{7B793517-44D0-4204-B02D-024F9D94ACF0}" type="presOf" srcId="{134F7624-7215-4F1E-BF4A-110D8D4EB9B5}" destId="{16C2C219-63BB-4320-B47F-4CD6804F78B4}" srcOrd="0" destOrd="0" presId="urn:microsoft.com/office/officeart/2005/8/layout/vProcess5"/>
    <dgm:cxn modelId="{C48EC047-91EE-4EAE-BB34-CFF22868FB6E}" type="presOf" srcId="{3AABD31B-4B4E-48B5-80AA-B81032FCA24E}" destId="{17B271D7-E2E4-4182-A20B-76CE3DEAD72B}" srcOrd="1" destOrd="0" presId="urn:microsoft.com/office/officeart/2005/8/layout/vProcess5"/>
    <dgm:cxn modelId="{977D9A86-413B-4D99-9928-38EC4C90735C}" srcId="{5F178790-9E12-4780-872F-A1AD0CE16E62}" destId="{DD9D094B-CCEB-40C3-8548-D59DA0A8B071}" srcOrd="3" destOrd="0" parTransId="{7D80E7AC-1964-4AF7-B9D5-EF790D8FC481}" sibTransId="{A7580BA4-AAAC-4923-A71E-A910BDE4989A}"/>
    <dgm:cxn modelId="{CBC492A5-05BA-47DB-B87F-4880DDBB2BF7}" type="presOf" srcId="{3AABD31B-4B4E-48B5-80AA-B81032FCA24E}" destId="{D10E862D-862F-49E8-BFF9-6A2724EBA35E}" srcOrd="0" destOrd="0" presId="urn:microsoft.com/office/officeart/2005/8/layout/vProcess5"/>
    <dgm:cxn modelId="{26BF4FEE-0C79-40BD-974F-007D9DCF00A5}" type="presOf" srcId="{5F178790-9E12-4780-872F-A1AD0CE16E62}" destId="{EAD8F0CB-8476-4172-AA4A-53D31E819662}" srcOrd="0" destOrd="0" presId="urn:microsoft.com/office/officeart/2005/8/layout/vProcess5"/>
    <dgm:cxn modelId="{2994459E-202E-4EF8-BED5-CE30B4CF4807}" srcId="{5F178790-9E12-4780-872F-A1AD0CE16E62}" destId="{B664970A-C2C7-4FF9-968B-9693CA19114E}" srcOrd="2" destOrd="0" parTransId="{B1C2E83B-E675-4B4E-8A25-A394272CE3D6}" sibTransId="{134F7624-7215-4F1E-BF4A-110D8D4EB9B5}"/>
    <dgm:cxn modelId="{E9E02377-01B2-4E69-98CC-253E3FEC07F0}" type="presOf" srcId="{B664970A-C2C7-4FF9-968B-9693CA19114E}" destId="{FF3C96C3-C0D6-4AA6-8027-352C79490B81}" srcOrd="1" destOrd="0" presId="urn:microsoft.com/office/officeart/2005/8/layout/vProcess5"/>
    <dgm:cxn modelId="{A03AD456-7B19-45AF-999A-6DC19D8C54C2}" type="presOf" srcId="{4D964F4F-EFFD-48B0-BAE2-0A3981E8C7BA}" destId="{D6924689-FEE0-4F37-A1EB-8C502BF73611}" srcOrd="1" destOrd="0" presId="urn:microsoft.com/office/officeart/2005/8/layout/vProcess5"/>
    <dgm:cxn modelId="{8DF25CCE-8E32-43DD-BC40-DAB0DC4212B9}" srcId="{5F178790-9E12-4780-872F-A1AD0CE16E62}" destId="{3AABD31B-4B4E-48B5-80AA-B81032FCA24E}" srcOrd="0" destOrd="0" parTransId="{4EF184BB-ADB0-4A4C-9818-2EBC2342456C}" sibTransId="{24B59576-47E0-4FF3-AAB8-2D17A88D807A}"/>
    <dgm:cxn modelId="{90974C0B-0C36-4E51-8B9B-B877C9AF3E2B}" type="presOf" srcId="{DD9D094B-CCEB-40C3-8548-D59DA0A8B071}" destId="{12069CC5-8C31-4A8E-9B9B-31FED4019229}" srcOrd="1" destOrd="0" presId="urn:microsoft.com/office/officeart/2005/8/layout/vProcess5"/>
    <dgm:cxn modelId="{3D9F3933-ED11-492B-9793-4FDABF8BF256}" type="presParOf" srcId="{EAD8F0CB-8476-4172-AA4A-53D31E819662}" destId="{31F0C2E0-CC1D-4889-9942-71E29DDE4B8B}" srcOrd="0" destOrd="0" presId="urn:microsoft.com/office/officeart/2005/8/layout/vProcess5"/>
    <dgm:cxn modelId="{D0BB55E8-0684-4CC3-9BCA-DDF860D39338}" type="presParOf" srcId="{EAD8F0CB-8476-4172-AA4A-53D31E819662}" destId="{D10E862D-862F-49E8-BFF9-6A2724EBA35E}" srcOrd="1" destOrd="0" presId="urn:microsoft.com/office/officeart/2005/8/layout/vProcess5"/>
    <dgm:cxn modelId="{B438CB2B-9610-4FB7-BA2D-2D8C55DDB958}" type="presParOf" srcId="{EAD8F0CB-8476-4172-AA4A-53D31E819662}" destId="{7F24DF97-70C2-46F7-B8B6-0D2ED943A741}" srcOrd="2" destOrd="0" presId="urn:microsoft.com/office/officeart/2005/8/layout/vProcess5"/>
    <dgm:cxn modelId="{9748397F-371D-4E28-9CDB-C7A7FAE7FB62}" type="presParOf" srcId="{EAD8F0CB-8476-4172-AA4A-53D31E819662}" destId="{462EED63-D2D7-4342-94BB-4581EE909CC2}" srcOrd="3" destOrd="0" presId="urn:microsoft.com/office/officeart/2005/8/layout/vProcess5"/>
    <dgm:cxn modelId="{EB705FD7-D75D-477F-B81D-317B0914A0C7}" type="presParOf" srcId="{EAD8F0CB-8476-4172-AA4A-53D31E819662}" destId="{DA2FB670-2E4C-4966-BEF5-23860CA47331}" srcOrd="4" destOrd="0" presId="urn:microsoft.com/office/officeart/2005/8/layout/vProcess5"/>
    <dgm:cxn modelId="{6332305A-B518-4978-BD3C-375F5F559BF8}" type="presParOf" srcId="{EAD8F0CB-8476-4172-AA4A-53D31E819662}" destId="{306F2939-04EA-4A5E-BA68-F2A8F481680C}" srcOrd="5" destOrd="0" presId="urn:microsoft.com/office/officeart/2005/8/layout/vProcess5"/>
    <dgm:cxn modelId="{FB7300B6-3072-46B9-9F57-21B92AB92DC1}" type="presParOf" srcId="{EAD8F0CB-8476-4172-AA4A-53D31E819662}" destId="{CACAE354-544B-4781-8672-B83D76EFD66C}" srcOrd="6" destOrd="0" presId="urn:microsoft.com/office/officeart/2005/8/layout/vProcess5"/>
    <dgm:cxn modelId="{8720E94C-5E7C-49C4-8C14-FEFDEDC6E0D0}" type="presParOf" srcId="{EAD8F0CB-8476-4172-AA4A-53D31E819662}" destId="{16C2C219-63BB-4320-B47F-4CD6804F78B4}" srcOrd="7" destOrd="0" presId="urn:microsoft.com/office/officeart/2005/8/layout/vProcess5"/>
    <dgm:cxn modelId="{2AB89AF4-3C85-444B-92E8-E9FC270B8AE6}" type="presParOf" srcId="{EAD8F0CB-8476-4172-AA4A-53D31E819662}" destId="{17B271D7-E2E4-4182-A20B-76CE3DEAD72B}" srcOrd="8" destOrd="0" presId="urn:microsoft.com/office/officeart/2005/8/layout/vProcess5"/>
    <dgm:cxn modelId="{A24E3F31-C11D-49A4-8E08-88756FBC406F}" type="presParOf" srcId="{EAD8F0CB-8476-4172-AA4A-53D31E819662}" destId="{D6924689-FEE0-4F37-A1EB-8C502BF73611}" srcOrd="9" destOrd="0" presId="urn:microsoft.com/office/officeart/2005/8/layout/vProcess5"/>
    <dgm:cxn modelId="{CB009F90-F3BC-481E-9D5E-0D69A1368A55}" type="presParOf" srcId="{EAD8F0CB-8476-4172-AA4A-53D31E819662}" destId="{FF3C96C3-C0D6-4AA6-8027-352C79490B81}" srcOrd="10" destOrd="0" presId="urn:microsoft.com/office/officeart/2005/8/layout/vProcess5"/>
    <dgm:cxn modelId="{8C6FC9EF-0BF4-4696-9F8D-CA23C76A442F}" type="presParOf" srcId="{EAD8F0CB-8476-4172-AA4A-53D31E819662}" destId="{12069CC5-8C31-4A8E-9B9B-31FED401922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178790-9E12-4780-872F-A1AD0CE16E62}" type="doc">
      <dgm:prSet loTypeId="urn:microsoft.com/office/officeart/2005/8/layout/vProcess5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ABD31B-4B4E-48B5-80AA-B81032FCA24E}">
      <dgm:prSet custT="1"/>
      <dgm:spPr/>
      <dgm:t>
        <a:bodyPr/>
        <a:lstStyle/>
        <a:p>
          <a:pPr rtl="0"/>
          <a:r>
            <a:rPr lang="ru-RU" sz="2600" dirty="0" smtClean="0"/>
            <a:t>Алгоритм установления взаимосвязи: </a:t>
          </a:r>
          <a:endParaRPr lang="ru-RU" sz="2600" dirty="0"/>
        </a:p>
      </dgm:t>
    </dgm:pt>
    <dgm:pt modelId="{4EF184BB-ADB0-4A4C-9818-2EBC2342456C}" type="parTrans" cxnId="{8DF25CCE-8E32-43DD-BC40-DAB0DC4212B9}">
      <dgm:prSet/>
      <dgm:spPr/>
      <dgm:t>
        <a:bodyPr/>
        <a:lstStyle/>
        <a:p>
          <a:endParaRPr lang="ru-RU"/>
        </a:p>
      </dgm:t>
    </dgm:pt>
    <dgm:pt modelId="{24B59576-47E0-4FF3-AAB8-2D17A88D807A}" type="sibTrans" cxnId="{8DF25CCE-8E32-43DD-BC40-DAB0DC4212B9}">
      <dgm:prSet/>
      <dgm:spPr/>
      <dgm:t>
        <a:bodyPr/>
        <a:lstStyle/>
        <a:p>
          <a:endParaRPr lang="ru-RU"/>
        </a:p>
      </dgm:t>
    </dgm:pt>
    <dgm:pt modelId="{4D964F4F-EFFD-48B0-BAE2-0A3981E8C7BA}">
      <dgm:prSet custT="1"/>
      <dgm:spPr/>
      <dgm:t>
        <a:bodyPr/>
        <a:lstStyle/>
        <a:p>
          <a:pPr rtl="0">
            <a:lnSpc>
              <a:spcPct val="90000"/>
            </a:lnSpc>
            <a:spcAft>
              <a:spcPct val="35000"/>
            </a:spcAft>
          </a:pPr>
          <a:r>
            <a:rPr lang="ru-RU" sz="2200" dirty="0" smtClean="0"/>
            <a:t>Берем </a:t>
          </a:r>
          <a:r>
            <a:rPr lang="ru-RU" sz="2200" dirty="0" err="1" smtClean="0"/>
            <a:t>библеизм</a:t>
          </a:r>
          <a:r>
            <a:rPr lang="ru-RU" sz="2200" dirty="0" smtClean="0"/>
            <a:t> из таблицы 1 </a:t>
          </a:r>
        </a:p>
      </dgm:t>
    </dgm:pt>
    <dgm:pt modelId="{0C09DD15-3F49-4F72-BB72-0F1751EA008A}" type="parTrans" cxnId="{63A0DEE0-852F-4806-9BD8-E4B069FF7987}">
      <dgm:prSet/>
      <dgm:spPr/>
      <dgm:t>
        <a:bodyPr/>
        <a:lstStyle/>
        <a:p>
          <a:endParaRPr lang="ru-RU"/>
        </a:p>
      </dgm:t>
    </dgm:pt>
    <dgm:pt modelId="{8189EF54-B1A2-45D5-941F-0DC650FE8D7D}" type="sibTrans" cxnId="{63A0DEE0-852F-4806-9BD8-E4B069FF7987}">
      <dgm:prSet/>
      <dgm:spPr/>
      <dgm:t>
        <a:bodyPr/>
        <a:lstStyle/>
        <a:p>
          <a:endParaRPr lang="ru-RU"/>
        </a:p>
      </dgm:t>
    </dgm:pt>
    <dgm:pt modelId="{B664970A-C2C7-4FF9-968B-9693CA19114E}">
      <dgm:prSet custT="1"/>
      <dgm:spPr/>
      <dgm:t>
        <a:bodyPr/>
        <a:lstStyle/>
        <a:p>
          <a:pPr rtl="0"/>
          <a:r>
            <a:rPr lang="ru-RU" sz="2200" dirty="0" smtClean="0"/>
            <a:t>Определяем исходное значение этого слова или выражения из библии </a:t>
          </a:r>
        </a:p>
      </dgm:t>
    </dgm:pt>
    <dgm:pt modelId="{B1C2E83B-E675-4B4E-8A25-A394272CE3D6}" type="parTrans" cxnId="{2994459E-202E-4EF8-BED5-CE30B4CF4807}">
      <dgm:prSet/>
      <dgm:spPr/>
      <dgm:t>
        <a:bodyPr/>
        <a:lstStyle/>
        <a:p>
          <a:endParaRPr lang="ru-RU"/>
        </a:p>
      </dgm:t>
    </dgm:pt>
    <dgm:pt modelId="{134F7624-7215-4F1E-BF4A-110D8D4EB9B5}" type="sibTrans" cxnId="{2994459E-202E-4EF8-BED5-CE30B4CF4807}">
      <dgm:prSet/>
      <dgm:spPr/>
      <dgm:t>
        <a:bodyPr/>
        <a:lstStyle/>
        <a:p>
          <a:endParaRPr lang="ru-RU"/>
        </a:p>
      </dgm:t>
    </dgm:pt>
    <dgm:pt modelId="{DD9D094B-CCEB-40C3-8548-D59DA0A8B071}">
      <dgm:prSet custT="1"/>
      <dgm:spPr/>
      <dgm:t>
        <a:bodyPr/>
        <a:lstStyle/>
        <a:p>
          <a:pPr rtl="0"/>
          <a:r>
            <a:rPr lang="ru-RU" sz="2200" dirty="0" smtClean="0"/>
            <a:t>Определяем значение </a:t>
          </a:r>
          <a:r>
            <a:rPr lang="ru-RU" sz="2200" dirty="0" err="1" smtClean="0"/>
            <a:t>библеизма</a:t>
          </a:r>
          <a:r>
            <a:rPr lang="ru-RU" sz="2200" dirty="0" smtClean="0"/>
            <a:t> в современном языке по одному из 6 словарей</a:t>
          </a:r>
          <a:endParaRPr lang="ru-RU" sz="2200" dirty="0"/>
        </a:p>
      </dgm:t>
    </dgm:pt>
    <dgm:pt modelId="{7D80E7AC-1964-4AF7-B9D5-EF790D8FC481}" type="parTrans" cxnId="{977D9A86-413B-4D99-9928-38EC4C90735C}">
      <dgm:prSet/>
      <dgm:spPr/>
      <dgm:t>
        <a:bodyPr/>
        <a:lstStyle/>
        <a:p>
          <a:endParaRPr lang="ru-RU"/>
        </a:p>
      </dgm:t>
    </dgm:pt>
    <dgm:pt modelId="{A7580BA4-AAAC-4923-A71E-A910BDE4989A}" type="sibTrans" cxnId="{977D9A86-413B-4D99-9928-38EC4C90735C}">
      <dgm:prSet/>
      <dgm:spPr/>
      <dgm:t>
        <a:bodyPr/>
        <a:lstStyle/>
        <a:p>
          <a:endParaRPr lang="ru-RU"/>
        </a:p>
      </dgm:t>
    </dgm:pt>
    <dgm:pt modelId="{31B98D21-1B4B-47A4-8605-B9FC27A75F0E}">
      <dgm:prSet custT="1"/>
      <dgm:spPr/>
      <dgm:t>
        <a:bodyPr/>
        <a:lstStyle/>
        <a:p>
          <a:r>
            <a:rPr lang="ru-RU" sz="2200" dirty="0" smtClean="0"/>
            <a:t>Заносим в таблицу взаимосвязи между исходным значением </a:t>
          </a:r>
          <a:r>
            <a:rPr lang="ru-RU" sz="2200" dirty="0" err="1" smtClean="0"/>
            <a:t>библеизма</a:t>
          </a:r>
          <a:r>
            <a:rPr lang="ru-RU" sz="2200" dirty="0" smtClean="0"/>
            <a:t> и его значением в современном языке  (приложение 1 – на 6 листах )</a:t>
          </a:r>
          <a:endParaRPr lang="ru-RU" sz="2200" dirty="0"/>
        </a:p>
      </dgm:t>
    </dgm:pt>
    <dgm:pt modelId="{8AEDBFCA-3019-49CE-B095-105646758F37}" type="parTrans" cxnId="{28A801E5-CD0B-4D2A-B58B-40B62CC71177}">
      <dgm:prSet/>
      <dgm:spPr/>
      <dgm:t>
        <a:bodyPr/>
        <a:lstStyle/>
        <a:p>
          <a:endParaRPr lang="ru-RU"/>
        </a:p>
      </dgm:t>
    </dgm:pt>
    <dgm:pt modelId="{58C592B4-7131-4A55-8861-1F3234F2C210}" type="sibTrans" cxnId="{28A801E5-CD0B-4D2A-B58B-40B62CC71177}">
      <dgm:prSet/>
      <dgm:spPr/>
      <dgm:t>
        <a:bodyPr/>
        <a:lstStyle/>
        <a:p>
          <a:endParaRPr lang="ru-RU"/>
        </a:p>
      </dgm:t>
    </dgm:pt>
    <dgm:pt modelId="{FEBB843F-F3BA-4352-9BDB-BD1FF35BD848}">
      <dgm:prSet/>
      <dgm:spPr/>
      <dgm:t>
        <a:bodyPr/>
        <a:lstStyle/>
        <a:p>
          <a:endParaRPr lang="ru-RU"/>
        </a:p>
      </dgm:t>
    </dgm:pt>
    <dgm:pt modelId="{D10118FC-2427-4ADE-A3EA-DA7119D4FA34}" type="parTrans" cxnId="{501D37CF-30DC-4C1C-B168-7D6447BCF5F6}">
      <dgm:prSet/>
      <dgm:spPr/>
      <dgm:t>
        <a:bodyPr/>
        <a:lstStyle/>
        <a:p>
          <a:endParaRPr lang="ru-RU"/>
        </a:p>
      </dgm:t>
    </dgm:pt>
    <dgm:pt modelId="{E3B500A5-D093-4C98-92F9-E13616ADB7D5}" type="sibTrans" cxnId="{501D37CF-30DC-4C1C-B168-7D6447BCF5F6}">
      <dgm:prSet/>
      <dgm:spPr/>
      <dgm:t>
        <a:bodyPr/>
        <a:lstStyle/>
        <a:p>
          <a:endParaRPr lang="ru-RU"/>
        </a:p>
      </dgm:t>
    </dgm:pt>
    <dgm:pt modelId="{4650B597-4041-4833-AC69-B7046A455B95}">
      <dgm:prSet/>
      <dgm:spPr/>
      <dgm:t>
        <a:bodyPr/>
        <a:lstStyle/>
        <a:p>
          <a:endParaRPr lang="ru-RU"/>
        </a:p>
      </dgm:t>
    </dgm:pt>
    <dgm:pt modelId="{6686F674-3E62-4966-B292-6CD6A2F894B1}" type="parTrans" cxnId="{C98BDFE6-F711-497F-AC8B-7C9C98566D3A}">
      <dgm:prSet/>
      <dgm:spPr/>
      <dgm:t>
        <a:bodyPr/>
        <a:lstStyle/>
        <a:p>
          <a:endParaRPr lang="ru-RU"/>
        </a:p>
      </dgm:t>
    </dgm:pt>
    <dgm:pt modelId="{F784DCD7-1DDE-41DC-955C-FFA15A0B233A}" type="sibTrans" cxnId="{C98BDFE6-F711-497F-AC8B-7C9C98566D3A}">
      <dgm:prSet/>
      <dgm:spPr/>
      <dgm:t>
        <a:bodyPr/>
        <a:lstStyle/>
        <a:p>
          <a:endParaRPr lang="ru-RU"/>
        </a:p>
      </dgm:t>
    </dgm:pt>
    <dgm:pt modelId="{2B4D4638-E830-4470-9027-F5AEA874C41C}">
      <dgm:prSet/>
      <dgm:spPr/>
      <dgm:t>
        <a:bodyPr/>
        <a:lstStyle/>
        <a:p>
          <a:endParaRPr lang="ru-RU"/>
        </a:p>
      </dgm:t>
    </dgm:pt>
    <dgm:pt modelId="{79C3C646-41F9-486C-8BBC-D1D13A97CB1D}" type="parTrans" cxnId="{4229189A-6F99-4FFD-8063-60FE62AE3C18}">
      <dgm:prSet/>
      <dgm:spPr/>
      <dgm:t>
        <a:bodyPr/>
        <a:lstStyle/>
        <a:p>
          <a:endParaRPr lang="ru-RU"/>
        </a:p>
      </dgm:t>
    </dgm:pt>
    <dgm:pt modelId="{C8C3C041-028F-4D74-9BBC-8DF9283F70D3}" type="sibTrans" cxnId="{4229189A-6F99-4FFD-8063-60FE62AE3C18}">
      <dgm:prSet/>
      <dgm:spPr/>
      <dgm:t>
        <a:bodyPr/>
        <a:lstStyle/>
        <a:p>
          <a:endParaRPr lang="ru-RU"/>
        </a:p>
      </dgm:t>
    </dgm:pt>
    <dgm:pt modelId="{CBE66827-87AA-44BB-90E9-54F6550241C3}">
      <dgm:prSet/>
      <dgm:spPr/>
      <dgm:t>
        <a:bodyPr/>
        <a:lstStyle/>
        <a:p>
          <a:endParaRPr lang="ru-RU"/>
        </a:p>
      </dgm:t>
    </dgm:pt>
    <dgm:pt modelId="{E054A57F-384A-4116-AB5E-BAC5EE1D47E8}" type="parTrans" cxnId="{C44272D2-B0F7-40A5-AE24-FA787CE2A281}">
      <dgm:prSet/>
      <dgm:spPr/>
      <dgm:t>
        <a:bodyPr/>
        <a:lstStyle/>
        <a:p>
          <a:endParaRPr lang="ru-RU"/>
        </a:p>
      </dgm:t>
    </dgm:pt>
    <dgm:pt modelId="{995C1B41-2649-4141-8820-670CE57213E5}" type="sibTrans" cxnId="{C44272D2-B0F7-40A5-AE24-FA787CE2A281}">
      <dgm:prSet/>
      <dgm:spPr/>
      <dgm:t>
        <a:bodyPr/>
        <a:lstStyle/>
        <a:p>
          <a:endParaRPr lang="ru-RU"/>
        </a:p>
      </dgm:t>
    </dgm:pt>
    <dgm:pt modelId="{EAD8F0CB-8476-4172-AA4A-53D31E819662}" type="pres">
      <dgm:prSet presAssocID="{5F178790-9E12-4780-872F-A1AD0CE16E6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F0C2E0-CC1D-4889-9942-71E29DDE4B8B}" type="pres">
      <dgm:prSet presAssocID="{5F178790-9E12-4780-872F-A1AD0CE16E62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449C85CB-0829-4838-9590-11DCB3E9A5FC}" type="pres">
      <dgm:prSet presAssocID="{5F178790-9E12-4780-872F-A1AD0CE16E62}" presName="FiveNodes_1" presStyleLbl="node1" presStyleIdx="0" presStyleCnt="5" custScaleY="47157" custLinFactNeighborX="557" custLinFactNeighborY="-17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ACE67-F53F-4341-A24C-E5470D2748C1}" type="pres">
      <dgm:prSet presAssocID="{5F178790-9E12-4780-872F-A1AD0CE16E62}" presName="FiveNodes_2" presStyleLbl="node1" presStyleIdx="1" presStyleCnt="5" custScaleY="81386" custLinFactNeighborX="-788" custLinFactNeighborY="-39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03D91-A3E6-49A4-81FD-8A0B40AC5DFE}" type="pres">
      <dgm:prSet presAssocID="{5F178790-9E12-4780-872F-A1AD0CE16E62}" presName="FiveNodes_3" presStyleLbl="node1" presStyleIdx="2" presStyleCnt="5" custScaleX="104459" custScaleY="93071" custLinFactNeighborX="-561" custLinFactNeighborY="-50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4B97D7-D074-476E-81F4-B8B8EB3C850C}" type="pres">
      <dgm:prSet presAssocID="{5F178790-9E12-4780-872F-A1AD0CE16E62}" presName="FiveNodes_4" presStyleLbl="node1" presStyleIdx="3" presStyleCnt="5" custScaleX="105117" custLinFactNeighborX="-336" custLinFactNeighborY="-49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00E70-BFA9-43C7-B62B-BA34F0B39FB2}" type="pres">
      <dgm:prSet presAssocID="{5F178790-9E12-4780-872F-A1AD0CE16E62}" presName="FiveNodes_5" presStyleLbl="node1" presStyleIdx="4" presStyleCnt="5" custScaleX="102887" custScaleY="154062" custLinFactNeighborX="0" custLinFactNeighborY="-18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A6349-0E29-4493-83AC-E1D14A4918E0}" type="pres">
      <dgm:prSet presAssocID="{5F178790-9E12-4780-872F-A1AD0CE16E6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645CAF-F4A3-4ED4-9828-A5B9209B404A}" type="pres">
      <dgm:prSet presAssocID="{5F178790-9E12-4780-872F-A1AD0CE16E6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E11BA-C090-432B-9F2D-4C73BBE2D8E7}" type="pres">
      <dgm:prSet presAssocID="{5F178790-9E12-4780-872F-A1AD0CE16E6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2DFBB-4D45-422E-8233-DA57D151A35A}" type="pres">
      <dgm:prSet presAssocID="{5F178790-9E12-4780-872F-A1AD0CE16E6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6BBF7-CC68-4175-A589-83074F24E7EA}" type="pres">
      <dgm:prSet presAssocID="{5F178790-9E12-4780-872F-A1AD0CE16E6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B632DA-3DAB-4A5D-8056-3E3E0268D3D0}" type="pres">
      <dgm:prSet presAssocID="{5F178790-9E12-4780-872F-A1AD0CE16E6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49CE0-47A4-4EBE-8E3A-44509829D9FF}" type="pres">
      <dgm:prSet presAssocID="{5F178790-9E12-4780-872F-A1AD0CE16E6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D51FC-A233-46D9-804E-D9030B317874}" type="pres">
      <dgm:prSet presAssocID="{5F178790-9E12-4780-872F-A1AD0CE16E6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EAD56-26FB-4F30-B3A9-AD936A3D00BF}" type="pres">
      <dgm:prSet presAssocID="{5F178790-9E12-4780-872F-A1AD0CE16E6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29189A-6F99-4FFD-8063-60FE62AE3C18}" srcId="{5F178790-9E12-4780-872F-A1AD0CE16E62}" destId="{2B4D4638-E830-4470-9027-F5AEA874C41C}" srcOrd="6" destOrd="0" parTransId="{79C3C646-41F9-486C-8BBC-D1D13A97CB1D}" sibTransId="{C8C3C041-028F-4D74-9BBC-8DF9283F70D3}"/>
    <dgm:cxn modelId="{501D37CF-30DC-4C1C-B168-7D6447BCF5F6}" srcId="{5F178790-9E12-4780-872F-A1AD0CE16E62}" destId="{FEBB843F-F3BA-4352-9BDB-BD1FF35BD848}" srcOrd="8" destOrd="0" parTransId="{D10118FC-2427-4ADE-A3EA-DA7119D4FA34}" sibTransId="{E3B500A5-D093-4C98-92F9-E13616ADB7D5}"/>
    <dgm:cxn modelId="{63A6FC79-B075-4635-8B85-E6CF55CD9094}" type="presOf" srcId="{5F178790-9E12-4780-872F-A1AD0CE16E62}" destId="{EAD8F0CB-8476-4172-AA4A-53D31E819662}" srcOrd="0" destOrd="0" presId="urn:microsoft.com/office/officeart/2005/8/layout/vProcess5"/>
    <dgm:cxn modelId="{1B8B9F9F-3AE9-4E3B-86CE-5AF4EDF630C1}" type="presOf" srcId="{DD9D094B-CCEB-40C3-8548-D59DA0A8B071}" destId="{514B97D7-D074-476E-81F4-B8B8EB3C850C}" srcOrd="0" destOrd="0" presId="urn:microsoft.com/office/officeart/2005/8/layout/vProcess5"/>
    <dgm:cxn modelId="{07103037-21CD-4799-ADDE-F6953C581038}" type="presOf" srcId="{8189EF54-B1A2-45D5-941F-0DC650FE8D7D}" destId="{83645CAF-F4A3-4ED4-9828-A5B9209B404A}" srcOrd="0" destOrd="0" presId="urn:microsoft.com/office/officeart/2005/8/layout/vProcess5"/>
    <dgm:cxn modelId="{FFC64CA3-33EB-4409-B419-7329FEFEBE11}" type="presOf" srcId="{31B98D21-1B4B-47A4-8605-B9FC27A75F0E}" destId="{0DB00E70-BFA9-43C7-B62B-BA34F0B39FB2}" srcOrd="0" destOrd="0" presId="urn:microsoft.com/office/officeart/2005/8/layout/vProcess5"/>
    <dgm:cxn modelId="{C44272D2-B0F7-40A5-AE24-FA787CE2A281}" srcId="{5F178790-9E12-4780-872F-A1AD0CE16E62}" destId="{CBE66827-87AA-44BB-90E9-54F6550241C3}" srcOrd="5" destOrd="0" parTransId="{E054A57F-384A-4116-AB5E-BAC5EE1D47E8}" sibTransId="{995C1B41-2649-4141-8820-670CE57213E5}"/>
    <dgm:cxn modelId="{ED57A1F9-12C4-4BE3-ADFF-82A128088EBA}" type="presOf" srcId="{DD9D094B-CCEB-40C3-8548-D59DA0A8B071}" destId="{484D51FC-A233-46D9-804E-D9030B317874}" srcOrd="1" destOrd="0" presId="urn:microsoft.com/office/officeart/2005/8/layout/vProcess5"/>
    <dgm:cxn modelId="{7987A223-391E-4F40-A8F5-C02E1EAC73E9}" type="presOf" srcId="{A7580BA4-AAAC-4923-A71E-A910BDE4989A}" destId="{8832DFBB-4D45-422E-8233-DA57D151A35A}" srcOrd="0" destOrd="0" presId="urn:microsoft.com/office/officeart/2005/8/layout/vProcess5"/>
    <dgm:cxn modelId="{63A0DEE0-852F-4806-9BD8-E4B069FF7987}" srcId="{5F178790-9E12-4780-872F-A1AD0CE16E62}" destId="{4D964F4F-EFFD-48B0-BAE2-0A3981E8C7BA}" srcOrd="1" destOrd="0" parTransId="{0C09DD15-3F49-4F72-BB72-0F1751EA008A}" sibTransId="{8189EF54-B1A2-45D5-941F-0DC650FE8D7D}"/>
    <dgm:cxn modelId="{9C226B35-7DBB-4603-ACED-BB4C4577BF8C}" type="presOf" srcId="{24B59576-47E0-4FF3-AAB8-2D17A88D807A}" destId="{9ECA6349-0E29-4493-83AC-E1D14A4918E0}" srcOrd="0" destOrd="0" presId="urn:microsoft.com/office/officeart/2005/8/layout/vProcess5"/>
    <dgm:cxn modelId="{68AF30F7-F57F-4D25-9599-F4B89320C616}" type="presOf" srcId="{3AABD31B-4B4E-48B5-80AA-B81032FCA24E}" destId="{B956BBF7-CC68-4175-A589-83074F24E7EA}" srcOrd="1" destOrd="0" presId="urn:microsoft.com/office/officeart/2005/8/layout/vProcess5"/>
    <dgm:cxn modelId="{28A801E5-CD0B-4D2A-B58B-40B62CC71177}" srcId="{5F178790-9E12-4780-872F-A1AD0CE16E62}" destId="{31B98D21-1B4B-47A4-8605-B9FC27A75F0E}" srcOrd="4" destOrd="0" parTransId="{8AEDBFCA-3019-49CE-B095-105646758F37}" sibTransId="{58C592B4-7131-4A55-8861-1F3234F2C210}"/>
    <dgm:cxn modelId="{977D9A86-413B-4D99-9928-38EC4C90735C}" srcId="{5F178790-9E12-4780-872F-A1AD0CE16E62}" destId="{DD9D094B-CCEB-40C3-8548-D59DA0A8B071}" srcOrd="3" destOrd="0" parTransId="{7D80E7AC-1964-4AF7-B9D5-EF790D8FC481}" sibTransId="{A7580BA4-AAAC-4923-A71E-A910BDE4989A}"/>
    <dgm:cxn modelId="{C98BDFE6-F711-497F-AC8B-7C9C98566D3A}" srcId="{5F178790-9E12-4780-872F-A1AD0CE16E62}" destId="{4650B597-4041-4833-AC69-B7046A455B95}" srcOrd="7" destOrd="0" parTransId="{6686F674-3E62-4966-B292-6CD6A2F894B1}" sibTransId="{F784DCD7-1DDE-41DC-955C-FFA15A0B233A}"/>
    <dgm:cxn modelId="{CB756A65-8FBE-4A79-8FD9-CA05A75048EB}" type="presOf" srcId="{134F7624-7215-4F1E-BF4A-110D8D4EB9B5}" destId="{480E11BA-C090-432B-9F2D-4C73BBE2D8E7}" srcOrd="0" destOrd="0" presId="urn:microsoft.com/office/officeart/2005/8/layout/vProcess5"/>
    <dgm:cxn modelId="{23D4A603-D669-4F0E-AA13-F64FF8D18D49}" type="presOf" srcId="{B664970A-C2C7-4FF9-968B-9693CA19114E}" destId="{CDA03D91-A3E6-49A4-81FD-8A0B40AC5DFE}" srcOrd="0" destOrd="0" presId="urn:microsoft.com/office/officeart/2005/8/layout/vProcess5"/>
    <dgm:cxn modelId="{2994459E-202E-4EF8-BED5-CE30B4CF4807}" srcId="{5F178790-9E12-4780-872F-A1AD0CE16E62}" destId="{B664970A-C2C7-4FF9-968B-9693CA19114E}" srcOrd="2" destOrd="0" parTransId="{B1C2E83B-E675-4B4E-8A25-A394272CE3D6}" sibTransId="{134F7624-7215-4F1E-BF4A-110D8D4EB9B5}"/>
    <dgm:cxn modelId="{48DE3C0A-9FE0-40CA-B9E2-D38AB331F93B}" type="presOf" srcId="{B664970A-C2C7-4FF9-968B-9693CA19114E}" destId="{30049CE0-47A4-4EBE-8E3A-44509829D9FF}" srcOrd="1" destOrd="0" presId="urn:microsoft.com/office/officeart/2005/8/layout/vProcess5"/>
    <dgm:cxn modelId="{FA4BB9D0-D225-4A0F-9C8E-717611079DA7}" type="presOf" srcId="{4D964F4F-EFFD-48B0-BAE2-0A3981E8C7BA}" destId="{95B632DA-3DAB-4A5D-8056-3E3E0268D3D0}" srcOrd="1" destOrd="0" presId="urn:microsoft.com/office/officeart/2005/8/layout/vProcess5"/>
    <dgm:cxn modelId="{8DF25CCE-8E32-43DD-BC40-DAB0DC4212B9}" srcId="{5F178790-9E12-4780-872F-A1AD0CE16E62}" destId="{3AABD31B-4B4E-48B5-80AA-B81032FCA24E}" srcOrd="0" destOrd="0" parTransId="{4EF184BB-ADB0-4A4C-9818-2EBC2342456C}" sibTransId="{24B59576-47E0-4FF3-AAB8-2D17A88D807A}"/>
    <dgm:cxn modelId="{8A7DD9AA-7A25-456A-99D4-F21F02D57D3E}" type="presOf" srcId="{31B98D21-1B4B-47A4-8605-B9FC27A75F0E}" destId="{4B9EAD56-26FB-4F30-B3A9-AD936A3D00BF}" srcOrd="1" destOrd="0" presId="urn:microsoft.com/office/officeart/2005/8/layout/vProcess5"/>
    <dgm:cxn modelId="{F4EC71C4-8923-461F-9144-ECAB9AE7B2A6}" type="presOf" srcId="{4D964F4F-EFFD-48B0-BAE2-0A3981E8C7BA}" destId="{A21ACE67-F53F-4341-A24C-E5470D2748C1}" srcOrd="0" destOrd="0" presId="urn:microsoft.com/office/officeart/2005/8/layout/vProcess5"/>
    <dgm:cxn modelId="{B68FAF1A-4FC2-4BC0-9F86-3C4B10EEF085}" type="presOf" srcId="{3AABD31B-4B4E-48B5-80AA-B81032FCA24E}" destId="{449C85CB-0829-4838-9590-11DCB3E9A5FC}" srcOrd="0" destOrd="0" presId="urn:microsoft.com/office/officeart/2005/8/layout/vProcess5"/>
    <dgm:cxn modelId="{C26066AF-F2D8-4E1A-8147-3F5476278A5A}" type="presParOf" srcId="{EAD8F0CB-8476-4172-AA4A-53D31E819662}" destId="{31F0C2E0-CC1D-4889-9942-71E29DDE4B8B}" srcOrd="0" destOrd="0" presId="urn:microsoft.com/office/officeart/2005/8/layout/vProcess5"/>
    <dgm:cxn modelId="{E640CFDD-8AC2-47C7-AD52-EB9D7E8002CF}" type="presParOf" srcId="{EAD8F0CB-8476-4172-AA4A-53D31E819662}" destId="{449C85CB-0829-4838-9590-11DCB3E9A5FC}" srcOrd="1" destOrd="0" presId="urn:microsoft.com/office/officeart/2005/8/layout/vProcess5"/>
    <dgm:cxn modelId="{8990E3CA-699E-4D16-88BC-518C04F4C478}" type="presParOf" srcId="{EAD8F0CB-8476-4172-AA4A-53D31E819662}" destId="{A21ACE67-F53F-4341-A24C-E5470D2748C1}" srcOrd="2" destOrd="0" presId="urn:microsoft.com/office/officeart/2005/8/layout/vProcess5"/>
    <dgm:cxn modelId="{5F88C4E2-BD07-4F95-B36F-3918FDC4520D}" type="presParOf" srcId="{EAD8F0CB-8476-4172-AA4A-53D31E819662}" destId="{CDA03D91-A3E6-49A4-81FD-8A0B40AC5DFE}" srcOrd="3" destOrd="0" presId="urn:microsoft.com/office/officeart/2005/8/layout/vProcess5"/>
    <dgm:cxn modelId="{9BD22B8A-4776-4CCA-82AD-301FCB9F7D51}" type="presParOf" srcId="{EAD8F0CB-8476-4172-AA4A-53D31E819662}" destId="{514B97D7-D074-476E-81F4-B8B8EB3C850C}" srcOrd="4" destOrd="0" presId="urn:microsoft.com/office/officeart/2005/8/layout/vProcess5"/>
    <dgm:cxn modelId="{BA7A2A47-B806-4DEB-8D8A-BF506692FDED}" type="presParOf" srcId="{EAD8F0CB-8476-4172-AA4A-53D31E819662}" destId="{0DB00E70-BFA9-43C7-B62B-BA34F0B39FB2}" srcOrd="5" destOrd="0" presId="urn:microsoft.com/office/officeart/2005/8/layout/vProcess5"/>
    <dgm:cxn modelId="{36135B8B-9555-4609-A842-50CA7BBD2CA4}" type="presParOf" srcId="{EAD8F0CB-8476-4172-AA4A-53D31E819662}" destId="{9ECA6349-0E29-4493-83AC-E1D14A4918E0}" srcOrd="6" destOrd="0" presId="urn:microsoft.com/office/officeart/2005/8/layout/vProcess5"/>
    <dgm:cxn modelId="{337DC436-4819-4D43-834E-62DBEB39F93E}" type="presParOf" srcId="{EAD8F0CB-8476-4172-AA4A-53D31E819662}" destId="{83645CAF-F4A3-4ED4-9828-A5B9209B404A}" srcOrd="7" destOrd="0" presId="urn:microsoft.com/office/officeart/2005/8/layout/vProcess5"/>
    <dgm:cxn modelId="{CEBB8B88-BDA3-4050-B794-FF06D11F2124}" type="presParOf" srcId="{EAD8F0CB-8476-4172-AA4A-53D31E819662}" destId="{480E11BA-C090-432B-9F2D-4C73BBE2D8E7}" srcOrd="8" destOrd="0" presId="urn:microsoft.com/office/officeart/2005/8/layout/vProcess5"/>
    <dgm:cxn modelId="{DA415260-E479-4EFD-8629-6A48C7253359}" type="presParOf" srcId="{EAD8F0CB-8476-4172-AA4A-53D31E819662}" destId="{8832DFBB-4D45-422E-8233-DA57D151A35A}" srcOrd="9" destOrd="0" presId="urn:microsoft.com/office/officeart/2005/8/layout/vProcess5"/>
    <dgm:cxn modelId="{186D2820-A211-41DB-A2BE-87C5A6B7BB06}" type="presParOf" srcId="{EAD8F0CB-8476-4172-AA4A-53D31E819662}" destId="{B956BBF7-CC68-4175-A589-83074F24E7EA}" srcOrd="10" destOrd="0" presId="urn:microsoft.com/office/officeart/2005/8/layout/vProcess5"/>
    <dgm:cxn modelId="{A3065CF3-321E-4DBB-BF07-6FD7BF0CD94E}" type="presParOf" srcId="{EAD8F0CB-8476-4172-AA4A-53D31E819662}" destId="{95B632DA-3DAB-4A5D-8056-3E3E0268D3D0}" srcOrd="11" destOrd="0" presId="urn:microsoft.com/office/officeart/2005/8/layout/vProcess5"/>
    <dgm:cxn modelId="{923CBAE8-B02F-47B1-B940-7E39953C62DB}" type="presParOf" srcId="{EAD8F0CB-8476-4172-AA4A-53D31E819662}" destId="{30049CE0-47A4-4EBE-8E3A-44509829D9FF}" srcOrd="12" destOrd="0" presId="urn:microsoft.com/office/officeart/2005/8/layout/vProcess5"/>
    <dgm:cxn modelId="{6FE0413D-C7F4-4977-808D-4BB7B5B95BEA}" type="presParOf" srcId="{EAD8F0CB-8476-4172-AA4A-53D31E819662}" destId="{484D51FC-A233-46D9-804E-D9030B317874}" srcOrd="13" destOrd="0" presId="urn:microsoft.com/office/officeart/2005/8/layout/vProcess5"/>
    <dgm:cxn modelId="{7620B405-D539-4120-9033-B02027F8A297}" type="presParOf" srcId="{EAD8F0CB-8476-4172-AA4A-53D31E819662}" destId="{4B9EAD56-26FB-4F30-B3A9-AD936A3D00BF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14552-4638-4FBF-AB23-FF69CA2C5CEC}">
      <dsp:nvSpPr>
        <dsp:cNvPr id="0" name=""/>
        <dsp:cNvSpPr/>
      </dsp:nvSpPr>
      <dsp:spPr>
        <a:xfrm>
          <a:off x="0" y="500"/>
          <a:ext cx="8391847" cy="10791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ts val="34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Book Antiqua" panose="02040602050305030304" pitchFamily="18" charset="0"/>
            </a:rPr>
            <a:t>Цель</a:t>
          </a:r>
          <a:r>
            <a:rPr lang="ru-RU" sz="3200" kern="1200" dirty="0" smtClean="0">
              <a:latin typeface="Book Antiqua" panose="02040602050305030304" pitchFamily="18" charset="0"/>
            </a:rPr>
            <a:t> нашего исследования – изучить библеизмы из детской библии</a:t>
          </a:r>
          <a:endParaRPr lang="ru-RU" sz="3200" kern="1200" dirty="0">
            <a:latin typeface="Book Antiqua" panose="02040602050305030304" pitchFamily="18" charset="0"/>
          </a:endParaRPr>
        </a:p>
      </dsp:txBody>
      <dsp:txXfrm>
        <a:off x="52678" y="53178"/>
        <a:ext cx="8286491" cy="9737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1EED06-45DE-43E9-9EB4-2CB9B0263993}">
      <dsp:nvSpPr>
        <dsp:cNvPr id="0" name=""/>
        <dsp:cNvSpPr/>
      </dsp:nvSpPr>
      <dsp:spPr>
        <a:xfrm>
          <a:off x="0" y="23007"/>
          <a:ext cx="8352928" cy="55809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latin typeface="Book Antiqua" panose="02040602050305030304" pitchFamily="18" charset="0"/>
            </a:rPr>
            <a:t>Задачи:</a:t>
          </a:r>
          <a:endParaRPr lang="ru-RU" sz="3000" kern="1200" dirty="0">
            <a:latin typeface="Book Antiqua" panose="02040602050305030304" pitchFamily="18" charset="0"/>
          </a:endParaRPr>
        </a:p>
      </dsp:txBody>
      <dsp:txXfrm>
        <a:off x="27244" y="50251"/>
        <a:ext cx="8298440" cy="503605"/>
      </dsp:txXfrm>
    </dsp:sp>
    <dsp:sp modelId="{5E64CBBD-A69F-4AC1-987C-A811F878A604}">
      <dsp:nvSpPr>
        <dsp:cNvPr id="0" name=""/>
        <dsp:cNvSpPr/>
      </dsp:nvSpPr>
      <dsp:spPr>
        <a:xfrm>
          <a:off x="0" y="581100"/>
          <a:ext cx="8352928" cy="45084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41910" rIns="234696" bIns="41910" numCol="1" spcCol="1270" anchor="t" anchorCtr="0">
          <a:noAutofit/>
        </a:bodyPr>
        <a:lstStyle/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Book Antiqua" panose="02040602050305030304" pitchFamily="18" charset="0"/>
            </a:rPr>
            <a:t>Познакомиться с детской библией.</a:t>
          </a:r>
          <a:endParaRPr lang="ru-RU" sz="2600" kern="1200" dirty="0">
            <a:latin typeface="Book Antiqua" panose="02040602050305030304" pitchFamily="18" charset="0"/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Book Antiqua" panose="02040602050305030304" pitchFamily="18" charset="0"/>
            </a:rPr>
            <a:t>Провести выборку библейских слов, выражений из детской библии и  их систематизацию.</a:t>
          </a:r>
          <a:endParaRPr lang="ru-RU" sz="2600" kern="1200" dirty="0">
            <a:latin typeface="Book Antiqua" panose="02040602050305030304" pitchFamily="18" charset="0"/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Book Antiqua" panose="02040602050305030304" pitchFamily="18" charset="0"/>
            </a:rPr>
            <a:t>Установить взаимосвязь между исходным значением </a:t>
          </a:r>
          <a:r>
            <a:rPr lang="ru-RU" sz="2600" kern="1200" dirty="0" err="1" smtClean="0">
              <a:latin typeface="Book Antiqua" panose="02040602050305030304" pitchFamily="18" charset="0"/>
            </a:rPr>
            <a:t>библеизма</a:t>
          </a:r>
          <a:r>
            <a:rPr lang="ru-RU" sz="2600" kern="1200" dirty="0" smtClean="0">
              <a:latin typeface="Book Antiqua" panose="02040602050305030304" pitchFamily="18" charset="0"/>
            </a:rPr>
            <a:t> и его значением в современном языке.</a:t>
          </a:r>
          <a:endParaRPr lang="ru-RU" sz="2600" kern="1200" dirty="0">
            <a:latin typeface="Book Antiqua" panose="02040602050305030304" pitchFamily="18" charset="0"/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Book Antiqua" panose="02040602050305030304" pitchFamily="18" charset="0"/>
            </a:rPr>
            <a:t>Создать краткий словарь </a:t>
          </a:r>
          <a:r>
            <a:rPr lang="ru-RU" sz="2600" kern="1200" dirty="0" err="1" smtClean="0">
              <a:latin typeface="Book Antiqua" panose="02040602050305030304" pitchFamily="18" charset="0"/>
            </a:rPr>
            <a:t>библеизмов</a:t>
          </a:r>
          <a:r>
            <a:rPr lang="ru-RU" sz="2600" kern="1200" dirty="0" smtClean="0">
              <a:latin typeface="Book Antiqua" panose="02040602050305030304" pitchFamily="18" charset="0"/>
            </a:rPr>
            <a:t> для начальной школы (курс ОРКСЭ).</a:t>
          </a:r>
          <a:endParaRPr lang="ru-RU" sz="2600" kern="1200" dirty="0">
            <a:latin typeface="Book Antiqua" panose="02040602050305030304" pitchFamily="18" charset="0"/>
          </a:endParaRPr>
        </a:p>
        <a:p>
          <a:pPr marL="228600" lvl="1" indent="-228600" algn="l" defTabSz="11557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kern="1200" dirty="0" smtClean="0">
              <a:latin typeface="Book Antiqua" panose="02040602050305030304" pitchFamily="18" charset="0"/>
            </a:rPr>
            <a:t>Разработать анкету и исследовать понимание учениками 4 и 5 классов нашей школы значения  </a:t>
          </a:r>
          <a:r>
            <a:rPr lang="ru-RU" sz="2600" kern="1200" dirty="0" err="1" smtClean="0">
              <a:latin typeface="Book Antiqua" panose="02040602050305030304" pitchFamily="18" charset="0"/>
            </a:rPr>
            <a:t>библеизмов</a:t>
          </a:r>
          <a:r>
            <a:rPr lang="ru-RU" sz="2600" kern="1200" dirty="0" smtClean="0">
              <a:latin typeface="Book Antiqua" panose="02040602050305030304" pitchFamily="18" charset="0"/>
            </a:rPr>
            <a:t>.</a:t>
          </a:r>
          <a:endParaRPr lang="ru-RU" sz="2600" kern="1200" dirty="0">
            <a:latin typeface="Book Antiqua" panose="02040602050305030304" pitchFamily="18" charset="0"/>
          </a:endParaRPr>
        </a:p>
      </dsp:txBody>
      <dsp:txXfrm>
        <a:off x="0" y="581100"/>
        <a:ext cx="8352928" cy="45084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0E862D-862F-49E8-BFF9-6A2724EBA35E}">
      <dsp:nvSpPr>
        <dsp:cNvPr id="0" name=""/>
        <dsp:cNvSpPr/>
      </dsp:nvSpPr>
      <dsp:spPr>
        <a:xfrm>
          <a:off x="-70416" y="59624"/>
          <a:ext cx="6711145" cy="68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Алгоритм выбора: </a:t>
          </a:r>
          <a:endParaRPr lang="ru-RU" sz="2600" kern="1200" dirty="0"/>
        </a:p>
      </dsp:txBody>
      <dsp:txXfrm>
        <a:off x="-50400" y="79640"/>
        <a:ext cx="5503670" cy="643371"/>
      </dsp:txXfrm>
    </dsp:sp>
    <dsp:sp modelId="{7F24DF97-70C2-46F7-B8B6-0D2ED943A741}">
      <dsp:nvSpPr>
        <dsp:cNvPr id="0" name=""/>
        <dsp:cNvSpPr/>
      </dsp:nvSpPr>
      <dsp:spPr>
        <a:xfrm>
          <a:off x="505668" y="954380"/>
          <a:ext cx="6622558" cy="13223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Читаем текст библии, выбираем библеизмы, которые распространены в устной речи и литературе  </a:t>
          </a:r>
          <a:endParaRPr lang="ru-RU" sz="2200" kern="1200" dirty="0"/>
        </a:p>
      </dsp:txBody>
      <dsp:txXfrm>
        <a:off x="544399" y="993111"/>
        <a:ext cx="5312790" cy="1244918"/>
      </dsp:txXfrm>
    </dsp:sp>
    <dsp:sp modelId="{462EED63-D2D7-4342-94BB-4581EE909CC2}">
      <dsp:nvSpPr>
        <dsp:cNvPr id="0" name=""/>
        <dsp:cNvSpPr/>
      </dsp:nvSpPr>
      <dsp:spPr>
        <a:xfrm>
          <a:off x="1037056" y="2497205"/>
          <a:ext cx="6711145" cy="105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Определяем, как связаны эти слова и выражения с библейскими текстами</a:t>
          </a:r>
          <a:endParaRPr lang="ru-RU" sz="2200" kern="1200" dirty="0"/>
        </a:p>
      </dsp:txBody>
      <dsp:txXfrm>
        <a:off x="1068000" y="2528149"/>
        <a:ext cx="5408856" cy="994621"/>
      </dsp:txXfrm>
    </dsp:sp>
    <dsp:sp modelId="{DA2FB670-2E4C-4966-BEF5-23860CA47331}">
      <dsp:nvSpPr>
        <dsp:cNvPr id="0" name=""/>
        <dsp:cNvSpPr/>
      </dsp:nvSpPr>
      <dsp:spPr>
        <a:xfrm>
          <a:off x="1441772" y="3745808"/>
          <a:ext cx="7025831" cy="105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Систематизируем библеизмы по их связи с библейскими текстами и заносим в таблицу 1</a:t>
          </a:r>
          <a:endParaRPr lang="ru-RU" sz="2200" kern="1200" dirty="0"/>
        </a:p>
      </dsp:txBody>
      <dsp:txXfrm>
        <a:off x="1472716" y="3776752"/>
        <a:ext cx="5656597" cy="994621"/>
      </dsp:txXfrm>
    </dsp:sp>
    <dsp:sp modelId="{306F2939-04EA-4A5E-BA68-F2A8F481680C}">
      <dsp:nvSpPr>
        <dsp:cNvPr id="0" name=""/>
        <dsp:cNvSpPr/>
      </dsp:nvSpPr>
      <dsp:spPr>
        <a:xfrm>
          <a:off x="5945742" y="809190"/>
          <a:ext cx="686731" cy="686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100256" y="809190"/>
        <a:ext cx="377703" cy="516765"/>
      </dsp:txXfrm>
    </dsp:sp>
    <dsp:sp modelId="{CACAE354-544B-4781-8672-B83D76EFD66C}">
      <dsp:nvSpPr>
        <dsp:cNvPr id="0" name=""/>
        <dsp:cNvSpPr/>
      </dsp:nvSpPr>
      <dsp:spPr>
        <a:xfrm>
          <a:off x="6507801" y="2057793"/>
          <a:ext cx="686731" cy="686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662315" y="2057793"/>
        <a:ext cx="377703" cy="516765"/>
      </dsp:txXfrm>
    </dsp:sp>
    <dsp:sp modelId="{16C2C219-63BB-4320-B47F-4CD6804F78B4}">
      <dsp:nvSpPr>
        <dsp:cNvPr id="0" name=""/>
        <dsp:cNvSpPr/>
      </dsp:nvSpPr>
      <dsp:spPr>
        <a:xfrm>
          <a:off x="7061470" y="3306395"/>
          <a:ext cx="686731" cy="68673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7215984" y="3306395"/>
        <a:ext cx="377703" cy="5167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85CB-0829-4838-9590-11DCB3E9A5FC}">
      <dsp:nvSpPr>
        <dsp:cNvPr id="0" name=""/>
        <dsp:cNvSpPr/>
      </dsp:nvSpPr>
      <dsp:spPr>
        <a:xfrm>
          <a:off x="-10641" y="0"/>
          <a:ext cx="6459477" cy="3740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Алгоритм установления взаимосвязи: </a:t>
          </a:r>
          <a:endParaRPr lang="ru-RU" sz="2600" kern="1200" dirty="0"/>
        </a:p>
      </dsp:txBody>
      <dsp:txXfrm>
        <a:off x="314" y="10955"/>
        <a:ext cx="5535338" cy="352124"/>
      </dsp:txXfrm>
    </dsp:sp>
    <dsp:sp modelId="{A21ACE67-F53F-4341-A24C-E5470D2748C1}">
      <dsp:nvSpPr>
        <dsp:cNvPr id="0" name=""/>
        <dsp:cNvSpPr/>
      </dsp:nvSpPr>
      <dsp:spPr>
        <a:xfrm>
          <a:off x="384841" y="555141"/>
          <a:ext cx="6459477" cy="645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Берем </a:t>
          </a:r>
          <a:r>
            <a:rPr lang="ru-RU" sz="2200" kern="1200" dirty="0" err="1" smtClean="0"/>
            <a:t>библеизм</a:t>
          </a:r>
          <a:r>
            <a:rPr lang="ru-RU" sz="2200" kern="1200" dirty="0" smtClean="0"/>
            <a:t> из таблицы 1 </a:t>
          </a:r>
        </a:p>
      </dsp:txBody>
      <dsp:txXfrm>
        <a:off x="403748" y="574048"/>
        <a:ext cx="5423740" cy="607714"/>
      </dsp:txXfrm>
    </dsp:sp>
    <dsp:sp modelId="{CDA03D91-A3E6-49A4-81FD-8A0B40AC5DFE}">
      <dsp:nvSpPr>
        <dsp:cNvPr id="0" name=""/>
        <dsp:cNvSpPr/>
      </dsp:nvSpPr>
      <dsp:spPr>
        <a:xfrm>
          <a:off x="737854" y="1329102"/>
          <a:ext cx="6747505" cy="7382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Определяем исходное значение этого слова или выражения из библии </a:t>
          </a:r>
        </a:p>
      </dsp:txBody>
      <dsp:txXfrm>
        <a:off x="759475" y="1350723"/>
        <a:ext cx="5661843" cy="694967"/>
      </dsp:txXfrm>
    </dsp:sp>
    <dsp:sp modelId="{514B97D7-D074-476E-81F4-B8B8EB3C850C}">
      <dsp:nvSpPr>
        <dsp:cNvPr id="0" name=""/>
        <dsp:cNvSpPr/>
      </dsp:nvSpPr>
      <dsp:spPr>
        <a:xfrm>
          <a:off x="1213499" y="2211330"/>
          <a:ext cx="6790009" cy="7931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Определяем значение </a:t>
          </a:r>
          <a:r>
            <a:rPr lang="ru-RU" sz="2200" kern="1200" dirty="0" err="1" smtClean="0"/>
            <a:t>библеизма</a:t>
          </a:r>
          <a:r>
            <a:rPr lang="ru-RU" sz="2200" kern="1200" dirty="0" smtClean="0"/>
            <a:t> в современном языке по одному из 6 словарей</a:t>
          </a:r>
          <a:endParaRPr lang="ru-RU" sz="2200" kern="1200" dirty="0"/>
        </a:p>
      </dsp:txBody>
      <dsp:txXfrm>
        <a:off x="1236730" y="2234561"/>
        <a:ext cx="5694560" cy="746706"/>
      </dsp:txXfrm>
    </dsp:sp>
    <dsp:sp modelId="{0DB00E70-BFA9-43C7-B62B-BA34F0B39FB2}">
      <dsp:nvSpPr>
        <dsp:cNvPr id="0" name=""/>
        <dsp:cNvSpPr/>
      </dsp:nvSpPr>
      <dsp:spPr>
        <a:xfrm>
          <a:off x="1789590" y="3147435"/>
          <a:ext cx="6645962" cy="12219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Заносим в таблицу взаимосвязи между исходным значением </a:t>
          </a:r>
          <a:r>
            <a:rPr lang="ru-RU" sz="2200" kern="1200" dirty="0" err="1" smtClean="0"/>
            <a:t>библеизма</a:t>
          </a:r>
          <a:r>
            <a:rPr lang="ru-RU" sz="2200" kern="1200" dirty="0" smtClean="0"/>
            <a:t> и его значением в современном языке  (приложение 1 – на 6 листах )</a:t>
          </a:r>
          <a:endParaRPr lang="ru-RU" sz="2200" kern="1200" dirty="0"/>
        </a:p>
      </dsp:txBody>
      <dsp:txXfrm>
        <a:off x="1825380" y="3183225"/>
        <a:ext cx="5547649" cy="1150391"/>
      </dsp:txXfrm>
    </dsp:sp>
    <dsp:sp modelId="{9ECA6349-0E29-4493-83AC-E1D14A4918E0}">
      <dsp:nvSpPr>
        <dsp:cNvPr id="0" name=""/>
        <dsp:cNvSpPr/>
      </dsp:nvSpPr>
      <dsp:spPr>
        <a:xfrm>
          <a:off x="5897296" y="472252"/>
          <a:ext cx="515559" cy="5155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6013297" y="472252"/>
        <a:ext cx="283557" cy="387958"/>
      </dsp:txXfrm>
    </dsp:sp>
    <dsp:sp modelId="{83645CAF-F4A3-4ED4-9828-A5B9209B404A}">
      <dsp:nvSpPr>
        <dsp:cNvPr id="0" name=""/>
        <dsp:cNvSpPr/>
      </dsp:nvSpPr>
      <dsp:spPr>
        <a:xfrm>
          <a:off x="6379660" y="1375583"/>
          <a:ext cx="515559" cy="5155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6495661" y="1375583"/>
        <a:ext cx="283557" cy="387958"/>
      </dsp:txXfrm>
    </dsp:sp>
    <dsp:sp modelId="{480E11BA-C090-432B-9F2D-4C73BBE2D8E7}">
      <dsp:nvSpPr>
        <dsp:cNvPr id="0" name=""/>
        <dsp:cNvSpPr/>
      </dsp:nvSpPr>
      <dsp:spPr>
        <a:xfrm>
          <a:off x="6862024" y="2265694"/>
          <a:ext cx="515559" cy="5155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6978025" y="2265694"/>
        <a:ext cx="283557" cy="387958"/>
      </dsp:txXfrm>
    </dsp:sp>
    <dsp:sp modelId="{8832DFBB-4D45-422E-8233-DA57D151A35A}">
      <dsp:nvSpPr>
        <dsp:cNvPr id="0" name=""/>
        <dsp:cNvSpPr/>
      </dsp:nvSpPr>
      <dsp:spPr>
        <a:xfrm>
          <a:off x="7344387" y="3177838"/>
          <a:ext cx="515559" cy="5155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7460388" y="3177838"/>
        <a:ext cx="283557" cy="387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958" cy="493792"/>
          </a:xfrm>
          <a:prstGeom prst="rect">
            <a:avLst/>
          </a:prstGeom>
        </p:spPr>
        <p:txBody>
          <a:bodyPr vert="horz" lIns="94942" tIns="47471" rIns="94942" bIns="4747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0770" y="0"/>
            <a:ext cx="2922958" cy="493792"/>
          </a:xfrm>
          <a:prstGeom prst="rect">
            <a:avLst/>
          </a:prstGeom>
        </p:spPr>
        <p:txBody>
          <a:bodyPr vert="horz" lIns="94942" tIns="47471" rIns="94942" bIns="47471" rtlCol="0"/>
          <a:lstStyle>
            <a:lvl1pPr algn="r">
              <a:defRPr sz="1300"/>
            </a:lvl1pPr>
          </a:lstStyle>
          <a:p>
            <a:fld id="{89EDD2B1-0FA9-498D-9982-E65776DE69F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5538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42" tIns="47471" rIns="94942" bIns="4747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530" y="4691024"/>
            <a:ext cx="5396230" cy="4444127"/>
          </a:xfrm>
          <a:prstGeom prst="rect">
            <a:avLst/>
          </a:prstGeom>
        </p:spPr>
        <p:txBody>
          <a:bodyPr vert="horz" lIns="94942" tIns="47471" rIns="94942" bIns="4747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80333"/>
            <a:ext cx="2922958" cy="493792"/>
          </a:xfrm>
          <a:prstGeom prst="rect">
            <a:avLst/>
          </a:prstGeom>
        </p:spPr>
        <p:txBody>
          <a:bodyPr vert="horz" lIns="94942" tIns="47471" rIns="94942" bIns="4747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0770" y="9380333"/>
            <a:ext cx="2922958" cy="493792"/>
          </a:xfrm>
          <a:prstGeom prst="rect">
            <a:avLst/>
          </a:prstGeom>
        </p:spPr>
        <p:txBody>
          <a:bodyPr vert="horz" lIns="94942" tIns="47471" rIns="94942" bIns="47471" rtlCol="0" anchor="b"/>
          <a:lstStyle>
            <a:lvl1pPr algn="r">
              <a:defRPr sz="1300"/>
            </a:lvl1pPr>
          </a:lstStyle>
          <a:p>
            <a:fld id="{8A8B190B-3D63-4660-9D7C-E5AAD4967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2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B190B-3D63-4660-9D7C-E5AAD4967A3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21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8B190B-3D63-4660-9D7C-E5AAD4967A3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88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EE0BD-9B24-4222-81AE-4AF8BA55F5E3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A0926-89AE-46C3-A338-32D0EBCC9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2849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736-5DA4-4916-98E9-770E18F044E6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8C9110-C5A8-499F-9F47-E7B76852B9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4054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5FF09B-C83A-4621-B197-84423487266B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526B09-F3C9-4512-BB2E-4436D0A400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51149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021F12-12B0-469D-86F8-C46B88F94581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38FA4A-7FB6-41D3-9590-019D0BC770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645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BD7354-1D87-4DB7-A6D3-2287392255EF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80EEB7-CE64-4214-9C52-E539E3B7EA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96674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111A4-87AC-40D3-A57A-DBF8463655B5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AF5B38-E931-4990-AA40-49996A6E60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66991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A4620D-626D-499B-A769-C6BACA81B7D9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582E7-3FB3-47F6-927E-2F121DC14D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1738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BF95B6-6A4A-4C49-A4DD-795E879FB232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65113-1387-4D47-8962-24E13FA9A6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33382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B0CC61-BCC1-4333-8EFA-049E26616581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CFC65-C388-4E34-9544-F2EE0F02F6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0394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1C86CD-8BE1-487A-A33C-A84997CCFAFF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55477-C214-43E5-8BC7-8C91098BF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896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3B6CC8-8FC0-40CE-964F-F75DC991BB12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83AEA-D2F2-43D3-8D51-35B998E462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9187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8DF67BF-5E46-46B9-AA6C-E0E830A1189B}" type="datetimeFigureOut">
              <a:rPr lang="ru-RU" smtClean="0"/>
              <a:pPr>
                <a:defRPr/>
              </a:pPr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8617E9D-5BC6-43EA-8AAA-51374942A4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45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 dir="rd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522573"/>
            <a:ext cx="9646840" cy="1368152"/>
          </a:xfrm>
        </p:spPr>
        <p:txBody>
          <a:bodyPr>
            <a:normAutofit fontScale="90000"/>
          </a:bodyPr>
          <a:lstStyle/>
          <a:p>
            <a:pPr>
              <a:lnSpc>
                <a:spcPts val="2500"/>
              </a:lnSpc>
            </a:pP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 </a:t>
            </a:r>
            <a:r>
              <a:rPr lang="en-US" sz="2200" b="1" dirty="0" smtClean="0">
                <a:latin typeface="Book Antiqua" panose="02040602050305030304" pitchFamily="18" charset="0"/>
              </a:rPr>
              <a:t>I</a:t>
            </a:r>
            <a:r>
              <a:rPr lang="ru-RU" sz="2200" b="1" dirty="0" smtClean="0">
                <a:latin typeface="Book Antiqua" panose="02040602050305030304" pitchFamily="18" charset="0"/>
              </a:rPr>
              <a:t> Всероссийский конкурс детских исследовательских проектов </a:t>
            </a:r>
            <a:br>
              <a:rPr lang="ru-RU" sz="2200" b="1" dirty="0" smtClean="0">
                <a:latin typeface="Book Antiqua" panose="02040602050305030304" pitchFamily="18" charset="0"/>
              </a:rPr>
            </a:br>
            <a:r>
              <a:rPr lang="ru-RU" sz="2200" b="1" dirty="0" smtClean="0">
                <a:latin typeface="Book Antiqua" panose="02040602050305030304" pitchFamily="18" charset="0"/>
              </a:rPr>
              <a:t>"Первые шаги в науку»</a:t>
            </a:r>
            <a:br>
              <a:rPr lang="ru-RU" sz="2200" b="1" dirty="0" smtClean="0">
                <a:latin typeface="Book Antiqua" panose="02040602050305030304" pitchFamily="18" charset="0"/>
              </a:rPr>
            </a:br>
            <a:r>
              <a:rPr lang="ru-RU" sz="2200" b="1" dirty="0" smtClean="0">
                <a:latin typeface="Book Antiqua" panose="02040602050305030304" pitchFamily="18" charset="0"/>
              </a:rPr>
              <a:t/>
            </a:r>
            <a:br>
              <a:rPr lang="ru-RU" sz="2200" b="1" dirty="0" smtClean="0">
                <a:latin typeface="Book Antiqua" panose="02040602050305030304" pitchFamily="18" charset="0"/>
              </a:rPr>
            </a:br>
            <a:r>
              <a:rPr lang="ru-RU" sz="2000" b="1" dirty="0" smtClean="0"/>
              <a:t> </a:t>
            </a: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Библеизмы</a:t>
            </a:r>
            <a:endParaRPr lang="ru-RU" sz="2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73465"/>
            <a:ext cx="2213223" cy="3183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932040" y="5389486"/>
            <a:ext cx="398408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8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Авторы работы: Парамзина Варвара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ученица 4-А класса МАОУ «МСОШ 16»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</a:rPr>
              <a:t>г.Миасса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fontAlgn="auto">
              <a:lnSpc>
                <a:spcPct val="8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Руководитель проекта: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</a:rPr>
              <a:t>Лисконог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 И.А.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</a:rPr>
              <a:t>Классный руководитель 4-А класса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80928"/>
            <a:ext cx="3240360" cy="2886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2235812"/>
            <a:ext cx="8229600" cy="504056"/>
          </a:xfrm>
        </p:spPr>
        <p:txBody>
          <a:bodyPr anchor="t">
            <a:normAutofit/>
          </a:bodyPr>
          <a:lstStyle/>
          <a:p>
            <a:r>
              <a:rPr lang="ru-RU" sz="2200" dirty="0" smtClean="0">
                <a:latin typeface="Book Antiqua" panose="02040602050305030304" pitchFamily="18" charset="0"/>
              </a:rPr>
              <a:t>Примеры некоторых совпадений</a:t>
            </a:r>
            <a:endParaRPr lang="ru-RU" sz="2200" dirty="0">
              <a:latin typeface="Book Antiqua" panose="0204060205030503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77916"/>
              </p:ext>
            </p:extLst>
          </p:nvPr>
        </p:nvGraphicFramePr>
        <p:xfrm>
          <a:off x="503040" y="2739868"/>
          <a:ext cx="8319389" cy="35694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6458"/>
                <a:gridCol w="2859390"/>
                <a:gridCol w="3243541"/>
              </a:tblGrid>
              <a:tr h="77523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 err="1">
                          <a:effectLst/>
                        </a:rPr>
                        <a:t>Библеизм</a:t>
                      </a:r>
                      <a:r>
                        <a:rPr lang="ru-RU" sz="2000" b="1" dirty="0">
                          <a:effectLst/>
                        </a:rPr>
                        <a:t>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5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Значение </a:t>
                      </a:r>
                      <a:r>
                        <a:rPr lang="ru-RU" sz="2000" b="1" dirty="0" smtClean="0">
                          <a:effectLst/>
                        </a:rPr>
                        <a:t>совпадает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7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Значение не совпадает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58774">
                <a:tc>
                  <a:txBody>
                    <a:bodyPr/>
                    <a:lstStyle/>
                    <a:p>
                      <a:pPr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Ноев ковчег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58774">
                <a:tc>
                  <a:txBody>
                    <a:bodyPr/>
                    <a:lstStyle/>
                    <a:p>
                      <a:pPr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Израиль 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8333">
                <a:tc>
                  <a:txBody>
                    <a:bodyPr/>
                    <a:lstStyle/>
                    <a:p>
                      <a:pPr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Вавилонская башня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38333">
                <a:tc>
                  <a:txBody>
                    <a:bodyPr/>
                    <a:lstStyle/>
                    <a:p>
                      <a:pPr indent="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effectLst/>
                        </a:rPr>
                        <a:t>Фома неверующий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03040" y="231773"/>
            <a:ext cx="8640960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800"/>
              </a:lnSpc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Вывод: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 </a:t>
            </a:r>
            <a:r>
              <a:rPr lang="ru-RU" sz="2400" dirty="0">
                <a:latin typeface="Book Antiqua" panose="02040602050305030304" pitchFamily="18" charset="0"/>
              </a:rPr>
              <a:t>в </a:t>
            </a:r>
            <a:r>
              <a:rPr lang="ru-RU" sz="2400" dirty="0" smtClean="0">
                <a:latin typeface="Book Antiqua" panose="02040602050305030304" pitchFamily="18" charset="0"/>
              </a:rPr>
              <a:t>53% значения </a:t>
            </a:r>
            <a:r>
              <a:rPr lang="ru-RU" sz="2400" dirty="0" err="1">
                <a:latin typeface="Book Antiqua" panose="02040602050305030304" pitchFamily="18" charset="0"/>
              </a:rPr>
              <a:t>библеизмов</a:t>
            </a:r>
            <a:r>
              <a:rPr lang="ru-RU" sz="2400" dirty="0">
                <a:latin typeface="Book Antiqua" panose="02040602050305030304" pitchFamily="18" charset="0"/>
              </a:rPr>
              <a:t> по Библии и в современном языке </a:t>
            </a:r>
            <a:r>
              <a:rPr lang="ru-RU" sz="2400" dirty="0" smtClean="0">
                <a:latin typeface="Book Antiqua" panose="02040602050305030304" pitchFamily="18" charset="0"/>
              </a:rPr>
              <a:t>не совпадают, </a:t>
            </a:r>
            <a:r>
              <a:rPr lang="ru-RU" sz="2400" dirty="0" err="1" smtClean="0">
                <a:latin typeface="Book Antiqua" panose="02040602050305030304" pitchFamily="18" charset="0"/>
              </a:rPr>
              <a:t>т.е</a:t>
            </a:r>
            <a:r>
              <a:rPr lang="ru-RU" sz="2400" dirty="0" smtClean="0">
                <a:latin typeface="Book Antiqua" panose="02040602050305030304" pitchFamily="18" charset="0"/>
              </a:rPr>
              <a:t>  библеизмы потеряли </a:t>
            </a:r>
            <a:r>
              <a:rPr lang="ru-RU" sz="2400" dirty="0">
                <a:latin typeface="Book Antiqua" panose="02040602050305030304" pitchFamily="18" charset="0"/>
              </a:rPr>
              <a:t>первоначальный </a:t>
            </a:r>
            <a:r>
              <a:rPr lang="ru-RU" sz="2400" dirty="0" smtClean="0">
                <a:latin typeface="Book Antiqua" panose="02040602050305030304" pitchFamily="18" charset="0"/>
              </a:rPr>
              <a:t>смысл.</a:t>
            </a:r>
          </a:p>
          <a:p>
            <a:pPr algn="l">
              <a:lnSpc>
                <a:spcPts val="2800"/>
              </a:lnSpc>
            </a:pPr>
            <a:r>
              <a:rPr lang="ru-RU" sz="2400" dirty="0" smtClean="0">
                <a:latin typeface="Book Antiqua" panose="02040602050305030304" pitchFamily="18" charset="0"/>
              </a:rPr>
              <a:t>В </a:t>
            </a:r>
            <a:r>
              <a:rPr lang="ru-RU" sz="2400" dirty="0">
                <a:latin typeface="Book Antiqua" panose="02040602050305030304" pitchFamily="18" charset="0"/>
              </a:rPr>
              <a:t>47% </a:t>
            </a:r>
            <a:r>
              <a:rPr lang="ru-RU" sz="2400" dirty="0" smtClean="0">
                <a:latin typeface="Book Antiqua" panose="02040602050305030304" pitchFamily="18" charset="0"/>
              </a:rPr>
              <a:t>значения </a:t>
            </a:r>
            <a:r>
              <a:rPr lang="ru-RU" sz="2400" dirty="0" err="1" smtClean="0">
                <a:latin typeface="Book Antiqua" panose="02040602050305030304" pitchFamily="18" charset="0"/>
              </a:rPr>
              <a:t>библеизмов</a:t>
            </a:r>
            <a:r>
              <a:rPr lang="ru-RU" sz="2400" dirty="0" smtClean="0">
                <a:latin typeface="Book Antiqua" panose="02040602050305030304" pitchFamily="18" charset="0"/>
              </a:rPr>
              <a:t> </a:t>
            </a:r>
            <a:r>
              <a:rPr lang="ru-RU" sz="2400" dirty="0">
                <a:latin typeface="Book Antiqua" panose="02040602050305030304" pitchFamily="18" charset="0"/>
              </a:rPr>
              <a:t>по Библии и в современном языке </a:t>
            </a:r>
            <a:r>
              <a:rPr lang="ru-RU" sz="2400" dirty="0" smtClean="0">
                <a:latin typeface="Book Antiqua" panose="02040602050305030304" pitchFamily="18" charset="0"/>
              </a:rPr>
              <a:t>совпадают.</a:t>
            </a:r>
            <a:endParaRPr lang="ru-RU" sz="2400" dirty="0"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573016"/>
            <a:ext cx="1465820" cy="1225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899" y="3573015"/>
            <a:ext cx="1496138" cy="1214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517" y="3573015"/>
            <a:ext cx="2169555" cy="1225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067" y="4941168"/>
            <a:ext cx="2176005" cy="1331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869160"/>
            <a:ext cx="1465820" cy="142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899" y="4869160"/>
            <a:ext cx="1506015" cy="142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076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 txBox="1">
            <a:spLocks/>
          </p:cNvSpPr>
          <p:nvPr/>
        </p:nvSpPr>
        <p:spPr bwMode="auto">
          <a:xfrm>
            <a:off x="431032" y="116632"/>
            <a:ext cx="87129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Создание краткого словаря </a:t>
            </a:r>
            <a:r>
              <a:rPr kumimoji="0" lang="ru-RU" sz="3200" b="1" i="0" u="none" strike="noStrike" kern="1200" cap="none" spc="0" normalizeH="0" baseline="0" noProof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библеизмов</a:t>
            </a:r>
            <a:endParaRPr kumimoji="0" lang="ru-RU" sz="3200" b="1" i="0" u="none" strike="noStrike" kern="1200" cap="none" spc="0" normalizeH="0" baseline="0" noProof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Book Antiqua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74787" y="548680"/>
            <a:ext cx="828092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just" fontAlgn="auto">
              <a:spcBef>
                <a:spcPts val="120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5183" y="627961"/>
            <a:ext cx="8547942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</a:pPr>
            <a:r>
              <a:rPr lang="ru-RU" sz="2200" dirty="0" smtClean="0">
                <a:latin typeface="Book Antiqua" pitchFamily="18" charset="0"/>
              </a:rPr>
              <a:t>На основании приложения 1 создали краткий словарь </a:t>
            </a:r>
            <a:r>
              <a:rPr lang="ru-RU" sz="2200" dirty="0" err="1" smtClean="0">
                <a:latin typeface="Book Antiqua" pitchFamily="18" charset="0"/>
              </a:rPr>
              <a:t>библеизмов</a:t>
            </a:r>
            <a:r>
              <a:rPr lang="ru-RU" sz="2200" dirty="0" smtClean="0">
                <a:latin typeface="Book Antiqua" pitchFamily="18" charset="0"/>
              </a:rPr>
              <a:t> (приложение 2)</a:t>
            </a:r>
            <a:endParaRPr lang="ru-RU" sz="22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331639" y="3011017"/>
            <a:ext cx="127424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904196"/>
              </p:ext>
            </p:extLst>
          </p:nvPr>
        </p:nvGraphicFramePr>
        <p:xfrm>
          <a:off x="411621" y="1541382"/>
          <a:ext cx="8475066" cy="3769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23"/>
                <a:gridCol w="3356894"/>
                <a:gridCol w="3441749"/>
              </a:tblGrid>
              <a:tr h="6637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Библеизмы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Исходное значение из библии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Значение в современном языке</a:t>
                      </a:r>
                      <a:endParaRPr lang="ru-RU" sz="1800" dirty="0"/>
                    </a:p>
                  </a:txBody>
                  <a:tcPr/>
                </a:tc>
              </a:tr>
              <a:tr h="28369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70C0"/>
                          </a:solidFill>
                        </a:rPr>
                        <a:t>А</a:t>
                      </a:r>
                      <a:endParaRPr lang="ru-RU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292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Адам и Ева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Человек, созданный по образу и подобию Божьему как мужчина и женщина.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Прародители человеческого рода. (Адам - человек, Ева - земля, как мать всего живущего).</a:t>
                      </a:r>
                      <a:endParaRPr lang="ru-RU" dirty="0"/>
                    </a:p>
                  </a:txBody>
                  <a:tcPr/>
                </a:tc>
              </a:tr>
              <a:tr h="28369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70C0"/>
                          </a:solidFill>
                        </a:rPr>
                        <a:t>Б</a:t>
                      </a:r>
                      <a:endParaRPr lang="ru-RU" sz="1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018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Благовещение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Благая весть. Даже наше летоисчисление начинается с Рождества Иисуса Христа.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Один из 12 праздников в память о деве Марии и благой вести о  будущем рождении Иисуса Христа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75183" y="5540076"/>
            <a:ext cx="8648203" cy="987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Вывод: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 </a:t>
            </a:r>
            <a:r>
              <a:rPr lang="ru-RU" sz="2400" dirty="0" smtClean="0">
                <a:latin typeface="Book Antiqua" panose="02040602050305030304" pitchFamily="18" charset="0"/>
              </a:rPr>
              <a:t>практическое </a:t>
            </a:r>
            <a:r>
              <a:rPr lang="ru-RU" sz="2400" dirty="0">
                <a:latin typeface="Book Antiqua" panose="02040602050305030304" pitchFamily="18" charset="0"/>
              </a:rPr>
              <a:t>значение словаря состоит в том, что им можно пользоваться при изучении курса ОРКСЭ в начальной школе</a:t>
            </a:r>
            <a:r>
              <a:rPr lang="ru-RU" sz="2400" dirty="0" smtClean="0">
                <a:latin typeface="Book Antiqua" panose="02040602050305030304" pitchFamily="18" charset="0"/>
              </a:rPr>
              <a:t>.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634083" y="1846607"/>
            <a:ext cx="8055346" cy="4595652"/>
            <a:chOff x="634083" y="1846607"/>
            <a:chExt cx="8055346" cy="4595652"/>
          </a:xfrm>
          <a:effectLst>
            <a:glow rad="635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12" name="Полилиния 11"/>
            <p:cNvSpPr/>
            <p:nvPr/>
          </p:nvSpPr>
          <p:spPr>
            <a:xfrm>
              <a:off x="634083" y="1846607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1. Можете ли </a:t>
              </a:r>
              <a:r>
                <a:rPr lang="ru-RU" sz="2400" kern="1200" dirty="0" smtClean="0">
                  <a:effectLst>
                    <a:glow rad="101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вы</a:t>
              </a:r>
              <a:r>
                <a:rPr lang="ru-RU" sz="2400" kern="1200" dirty="0" smtClean="0"/>
                <a:t> назвать самую известную в мире книгу?</a:t>
              </a:r>
              <a:endParaRPr lang="ru-RU" sz="24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34083" y="2422828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Как вы понимаете значения этих выражений:</a:t>
              </a:r>
              <a:endParaRPr lang="ru-RU" sz="24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34083" y="2999050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2. Кто с мечом к нам придет, от меча погибнет</a:t>
              </a:r>
              <a:endParaRPr lang="ru-RU" sz="24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634083" y="3575271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3. Всемирный потоп</a:t>
              </a:r>
              <a:endParaRPr lang="ru-RU" sz="2400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34083" y="4151493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smtClean="0"/>
                <a:t>4. 30 серебренников</a:t>
              </a:r>
              <a:endParaRPr lang="ru-RU" sz="2400" kern="120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34083" y="4727714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5. Я умываю руки</a:t>
              </a:r>
              <a:endParaRPr lang="ru-RU" sz="2400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634083" y="5303936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smtClean="0"/>
                <a:t>6. Волк в овечьей шкуре</a:t>
              </a:r>
              <a:endParaRPr lang="ru-RU" sz="2400" kern="120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634083" y="5880157"/>
              <a:ext cx="8055346" cy="562102"/>
            </a:xfrm>
            <a:custGeom>
              <a:avLst/>
              <a:gdLst>
                <a:gd name="connsiteX0" fmla="*/ 0 w 8055346"/>
                <a:gd name="connsiteY0" fmla="*/ 93686 h 562102"/>
                <a:gd name="connsiteX1" fmla="*/ 93686 w 8055346"/>
                <a:gd name="connsiteY1" fmla="*/ 0 h 562102"/>
                <a:gd name="connsiteX2" fmla="*/ 7961660 w 8055346"/>
                <a:gd name="connsiteY2" fmla="*/ 0 h 562102"/>
                <a:gd name="connsiteX3" fmla="*/ 8055346 w 8055346"/>
                <a:gd name="connsiteY3" fmla="*/ 93686 h 562102"/>
                <a:gd name="connsiteX4" fmla="*/ 8055346 w 8055346"/>
                <a:gd name="connsiteY4" fmla="*/ 468416 h 562102"/>
                <a:gd name="connsiteX5" fmla="*/ 7961660 w 8055346"/>
                <a:gd name="connsiteY5" fmla="*/ 562102 h 562102"/>
                <a:gd name="connsiteX6" fmla="*/ 93686 w 8055346"/>
                <a:gd name="connsiteY6" fmla="*/ 562102 h 562102"/>
                <a:gd name="connsiteX7" fmla="*/ 0 w 8055346"/>
                <a:gd name="connsiteY7" fmla="*/ 468416 h 562102"/>
                <a:gd name="connsiteX8" fmla="*/ 0 w 8055346"/>
                <a:gd name="connsiteY8" fmla="*/ 93686 h 562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55346" h="562102">
                  <a:moveTo>
                    <a:pt x="0" y="93686"/>
                  </a:moveTo>
                  <a:cubicBezTo>
                    <a:pt x="0" y="41945"/>
                    <a:pt x="41945" y="0"/>
                    <a:pt x="93686" y="0"/>
                  </a:cubicBezTo>
                  <a:lnTo>
                    <a:pt x="7961660" y="0"/>
                  </a:lnTo>
                  <a:cubicBezTo>
                    <a:pt x="8013401" y="0"/>
                    <a:pt x="8055346" y="41945"/>
                    <a:pt x="8055346" y="93686"/>
                  </a:cubicBezTo>
                  <a:lnTo>
                    <a:pt x="8055346" y="468416"/>
                  </a:lnTo>
                  <a:cubicBezTo>
                    <a:pt x="8055346" y="520157"/>
                    <a:pt x="8013401" y="562102"/>
                    <a:pt x="7961660" y="562102"/>
                  </a:cubicBezTo>
                  <a:lnTo>
                    <a:pt x="93686" y="562102"/>
                  </a:lnTo>
                  <a:cubicBezTo>
                    <a:pt x="41945" y="562102"/>
                    <a:pt x="0" y="520157"/>
                    <a:pt x="0" y="468416"/>
                  </a:cubicBezTo>
                  <a:lnTo>
                    <a:pt x="0" y="93686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8880" tIns="118880" rIns="118880" bIns="118880" numCol="1" spcCol="1270" anchor="ctr" anchorCtr="0">
              <a:noAutofit/>
            </a:bodyPr>
            <a:lstStyle/>
            <a:p>
              <a:pPr lvl="0" algn="l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smtClean="0"/>
                <a:t>7. Хам.</a:t>
              </a:r>
              <a:endParaRPr lang="ru-RU" sz="2400" kern="1200"/>
            </a:p>
          </p:txBody>
        </p:sp>
      </p:grpSp>
      <p:sp>
        <p:nvSpPr>
          <p:cNvPr id="6" name="Заголовок 1"/>
          <p:cNvSpPr txBox="1">
            <a:spLocks/>
          </p:cNvSpPr>
          <p:nvPr/>
        </p:nvSpPr>
        <p:spPr>
          <a:xfrm>
            <a:off x="477094" y="188640"/>
            <a:ext cx="828092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Bef>
                <a:spcPts val="1200"/>
              </a:spcBef>
              <a:spcAft>
                <a:spcPts val="0"/>
              </a:spcAft>
              <a:defRPr/>
            </a:pPr>
            <a:endParaRPr lang="ru-RU" sz="2400" dirty="0" smtClean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179512" y="116632"/>
            <a:ext cx="896448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ts val="34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Исследование </a:t>
            </a:r>
            <a:r>
              <a:rPr lang="ru-RU" sz="3200" b="1" dirty="0">
                <a:solidFill>
                  <a:srgbClr val="0070C0"/>
                </a:solidFill>
                <a:latin typeface="Book Antiqua" panose="02040602050305030304" pitchFamily="18" charset="0"/>
              </a:rPr>
              <a:t>понимания </a:t>
            </a:r>
            <a:r>
              <a:rPr lang="ru-RU" sz="3200" b="1" dirty="0" err="1">
                <a:solidFill>
                  <a:srgbClr val="0070C0"/>
                </a:solidFill>
                <a:latin typeface="Book Antiqua" panose="02040602050305030304" pitchFamily="18" charset="0"/>
              </a:rPr>
              <a:t>библеизмов</a:t>
            </a:r>
            <a:r>
              <a:rPr lang="ru-RU" sz="3200" b="1" dirty="0">
                <a:solidFill>
                  <a:srgbClr val="0070C0"/>
                </a:solidFill>
                <a:latin typeface="Book Antiqua" panose="02040602050305030304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  учениками</a:t>
            </a:r>
            <a:r>
              <a:rPr lang="ru-RU" sz="3200" b="1" dirty="0">
                <a:solidFill>
                  <a:srgbClr val="0070C0"/>
                </a:solidFill>
                <a:latin typeface="Book Antiqua" panose="02040602050305030304" pitchFamily="18" charset="0"/>
              </a:rPr>
              <a:t>, </a:t>
            </a:r>
            <a:r>
              <a:rPr lang="ru-RU" sz="3200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изучающими </a:t>
            </a:r>
            <a:r>
              <a:rPr lang="ru-RU" sz="3200" b="1" dirty="0">
                <a:solidFill>
                  <a:srgbClr val="0070C0"/>
                </a:solidFill>
                <a:latin typeface="Book Antiqua" panose="02040602050305030304" pitchFamily="18" charset="0"/>
              </a:rPr>
              <a:t>курс </a:t>
            </a:r>
            <a:r>
              <a:rPr lang="ru-RU" sz="3200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ОРКСЭ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1294" y="1276897"/>
            <a:ext cx="5650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latin typeface="Book Antiqua" panose="02040602050305030304" pitchFamily="18" charset="0"/>
              </a:rPr>
              <a:t>Анкета для учащихся из 7 вопросов: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90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328" y="410247"/>
            <a:ext cx="7886700" cy="39957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Book Antiqua" panose="02040602050305030304" pitchFamily="18" charset="0"/>
              </a:rPr>
              <a:t>Результаты анкетирования 4А и 5Д классов</a:t>
            </a:r>
            <a:endParaRPr lang="ru-RU" sz="2800" b="1" dirty="0">
              <a:latin typeface="Book Antiqua" panose="02040602050305030304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-1"/>
            <a:ext cx="778129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704856" cy="419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5183" y="5540076"/>
            <a:ext cx="8648203" cy="987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Вывод:</a:t>
            </a:r>
            <a:r>
              <a:rPr lang="ru-RU" sz="2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 </a:t>
            </a:r>
            <a:r>
              <a:rPr lang="ru-RU" sz="2400" dirty="0">
                <a:latin typeface="Book Antiqua" panose="02040602050305030304" pitchFamily="18" charset="0"/>
              </a:rPr>
              <a:t>ученики 5Д класса, изучившие предмет ОРКСЭ, лучше понимают значение </a:t>
            </a:r>
            <a:r>
              <a:rPr lang="ru-RU" sz="2400" dirty="0" err="1">
                <a:latin typeface="Book Antiqua" panose="02040602050305030304" pitchFamily="18" charset="0"/>
              </a:rPr>
              <a:t>библеизмов</a:t>
            </a:r>
            <a:r>
              <a:rPr lang="ru-RU" sz="2400" dirty="0">
                <a:latin typeface="Book Antiqua" panose="02040602050305030304" pitchFamily="18" charset="0"/>
              </a:rPr>
              <a:t>, хотя 4А класс тоже на хорошем уровне</a:t>
            </a:r>
            <a:r>
              <a:rPr lang="ru-RU" sz="2400" dirty="0" smtClean="0">
                <a:latin typeface="Book Antiqua" panose="02040602050305030304" pitchFamily="18" charset="0"/>
              </a:rPr>
              <a:t>.</a:t>
            </a:r>
            <a:endParaRPr lang="ru-RU" sz="24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27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 bwMode="auto">
          <a:xfrm>
            <a:off x="0" y="269392"/>
            <a:ext cx="896448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ts val="34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Интересные «открытия»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Book Antiqua" panose="02040602050305030304" pitchFamily="18" charset="0"/>
              <a:ea typeface="+mj-ea"/>
              <a:cs typeface="+mj-cs"/>
            </a:endParaRPr>
          </a:p>
        </p:txBody>
      </p:sp>
      <p:pic>
        <p:nvPicPr>
          <p:cNvPr id="1026" name="Picture 2" descr="IMG_00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672408" cy="2749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115461" y="4797152"/>
            <a:ext cx="4680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нашем городе на базе гимназии №26 </a:t>
            </a:r>
            <a:r>
              <a:rPr lang="ru-RU" sz="2000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создана </a:t>
            </a:r>
            <a:r>
              <a:rPr lang="ru-RU" sz="2000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областная  </a:t>
            </a:r>
            <a:r>
              <a:rPr lang="ru-RU" sz="2000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лаборатория </a:t>
            </a:r>
            <a:r>
              <a:rPr lang="ru-RU" sz="2000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духовно-нравственному </a:t>
            </a:r>
            <a:r>
              <a:rPr lang="ru-RU" sz="2000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воспитанию для учителей и детей</a:t>
            </a:r>
            <a:endParaRPr lang="ru-RU" sz="2000" dirty="0">
              <a:latin typeface="Book Antiqua" panose="0204060205030503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71464"/>
            <a:ext cx="1513458" cy="2243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6861679" y="2492896"/>
            <a:ext cx="19619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</a:rPr>
              <a:t>Вифлеемская звезда на храме в Вифлееме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086646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И.А. </a:t>
            </a:r>
            <a:r>
              <a:rPr lang="ru-RU" dirty="0" err="1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Лисконог</a:t>
            </a:r>
            <a:r>
              <a:rPr lang="ru-RU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я, И.А. Герштейн</a:t>
            </a:r>
            <a:endParaRPr lang="ru-RU" dirty="0">
              <a:latin typeface="Book Antiqua" panose="0204060205030503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324" y="4086646"/>
            <a:ext cx="1751012" cy="2180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6861679" y="5594751"/>
            <a:ext cx="2068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</a:rPr>
              <a:t>Погоны генерала</a:t>
            </a:r>
            <a:endParaRPr lang="ru-RU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14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96733"/>
            <a:ext cx="8534752" cy="11521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Цель работы -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библеизмы из детской библии –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достигнута.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53053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познакомились с детской библией;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провели выборку библейских слов, выражений и их систематизацию;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установили взаимосвязь между исходным значением </a:t>
            </a:r>
            <a:r>
              <a:rPr lang="ru-RU" sz="2400" dirty="0" err="1" smtClean="0">
                <a:latin typeface="Book Antiqua" pitchFamily="18" charset="0"/>
                <a:cs typeface="Times New Roman" pitchFamily="18" charset="0"/>
              </a:rPr>
              <a:t>библеизма</a:t>
            </a: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 и его значением в современном языке;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создали краткий словарь </a:t>
            </a:r>
            <a:r>
              <a:rPr lang="ru-RU" sz="2400" dirty="0" err="1" smtClean="0">
                <a:latin typeface="Book Antiqua" pitchFamily="18" charset="0"/>
                <a:cs typeface="Times New Roman" pitchFamily="18" charset="0"/>
              </a:rPr>
              <a:t>библеизмов</a:t>
            </a: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 для начальной школы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ru-RU" sz="2400" dirty="0" smtClean="0">
                <a:latin typeface="Book Antiqua" pitchFamily="18" charset="0"/>
                <a:cs typeface="Times New Roman" pitchFamily="18" charset="0"/>
              </a:rPr>
              <a:t>исследовали понимание школьниками </a:t>
            </a:r>
            <a:r>
              <a:rPr lang="ru-RU" sz="2400" dirty="0" err="1" smtClean="0">
                <a:latin typeface="Book Antiqua" pitchFamily="18" charset="0"/>
                <a:cs typeface="Times New Roman" pitchFamily="18" charset="0"/>
              </a:rPr>
              <a:t>библеизмов</a:t>
            </a:r>
            <a:endParaRPr lang="ru-RU" sz="2400" dirty="0" smtClean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653136"/>
            <a:ext cx="7814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ts val="2400"/>
              </a:lnSpc>
              <a:spcAft>
                <a:spcPts val="600"/>
              </a:spcAft>
            </a:pPr>
            <a:r>
              <a:rPr lang="ru-RU" sz="22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Гипотеза</a:t>
            </a:r>
            <a:r>
              <a:rPr lang="ru-RU" sz="2200" dirty="0">
                <a:latin typeface="Book Antiqua" panose="02040602050305030304" pitchFamily="18" charset="0"/>
                <a:ea typeface="Times New Roman" panose="02020603050405020304" pitchFamily="18" charset="0"/>
              </a:rPr>
              <a:t>, что 100% школьников понимают </a:t>
            </a:r>
            <a:r>
              <a:rPr lang="ru-RU" sz="22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значения </a:t>
            </a:r>
            <a:r>
              <a:rPr lang="ru-RU" sz="2200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библеизмов</a:t>
            </a:r>
            <a:r>
              <a:rPr lang="ru-RU" sz="2200" dirty="0">
                <a:latin typeface="Book Antiqua" panose="02040602050305030304" pitchFamily="18" charset="0"/>
                <a:ea typeface="Times New Roman" panose="02020603050405020304" pitchFamily="18" charset="0"/>
              </a:rPr>
              <a:t>, подтвердилась </a:t>
            </a:r>
            <a:r>
              <a:rPr lang="ru-RU" sz="2200" dirty="0" smtClean="0">
                <a:latin typeface="Book Antiqua" panose="02040602050305030304" pitchFamily="18" charset="0"/>
                <a:ea typeface="Times New Roman" panose="02020603050405020304" pitchFamily="18" charset="0"/>
              </a:rPr>
              <a:t>частично.</a:t>
            </a:r>
            <a:endParaRPr lang="ru-RU" sz="2200" dirty="0"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7886700" cy="1325563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Book Antiqua" panose="02040602050305030304" pitchFamily="18" charset="0"/>
              </a:rPr>
              <a:t>Список литературы:</a:t>
            </a:r>
            <a:r>
              <a:rPr lang="ru-RU" sz="2000" dirty="0">
                <a:latin typeface="Book Antiqua" panose="02040602050305030304" pitchFamily="18" charset="0"/>
              </a:rPr>
              <a:t/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1. Детская библия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2.Толковый словарь русского языка, 3-е </a:t>
            </a:r>
            <a:r>
              <a:rPr lang="ru-RU" sz="2000" dirty="0" err="1">
                <a:latin typeface="Book Antiqua" panose="02040602050305030304" pitchFamily="18" charset="0"/>
              </a:rPr>
              <a:t>изд</a:t>
            </a:r>
            <a:r>
              <a:rPr lang="ru-RU" sz="2000" dirty="0">
                <a:latin typeface="Book Antiqua" panose="02040602050305030304" pitchFamily="18" charset="0"/>
              </a:rPr>
              <a:t>-е: </a:t>
            </a:r>
            <a:r>
              <a:rPr lang="ru-RU" sz="2000" dirty="0" err="1">
                <a:latin typeface="Book Antiqua" panose="02040602050305030304" pitchFamily="18" charset="0"/>
              </a:rPr>
              <a:t>С.И.Ожегов</a:t>
            </a:r>
            <a:r>
              <a:rPr lang="ru-RU" sz="2000" dirty="0">
                <a:latin typeface="Book Antiqua" panose="02040602050305030304" pitchFamily="18" charset="0"/>
              </a:rPr>
              <a:t> и Н.Ю.Шведова.1995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3. Энциклопедический словарь крылатых слов и выражений. — М.: «</a:t>
            </a:r>
            <a:r>
              <a:rPr lang="ru-RU" sz="2000" dirty="0" err="1">
                <a:latin typeface="Book Antiqua" panose="02040602050305030304" pitchFamily="18" charset="0"/>
              </a:rPr>
              <a:t>Локид</a:t>
            </a:r>
            <a:r>
              <a:rPr lang="ru-RU" sz="2000" dirty="0">
                <a:latin typeface="Book Antiqua" panose="02040602050305030304" pitchFamily="18" charset="0"/>
              </a:rPr>
              <a:t>-Пресс» Вадим Серов 2003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4. Толково-фразеологический словарь Михельсона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5. Большой словарь русских поговорок. — М: </a:t>
            </a:r>
            <a:r>
              <a:rPr lang="ru-RU" sz="2000" dirty="0" err="1">
                <a:latin typeface="Book Antiqua" panose="02040602050305030304" pitchFamily="18" charset="0"/>
              </a:rPr>
              <a:t>Олма</a:t>
            </a:r>
            <a:r>
              <a:rPr lang="ru-RU" sz="2000" dirty="0">
                <a:latin typeface="Book Antiqua" panose="02040602050305030304" pitchFamily="18" charset="0"/>
              </a:rPr>
              <a:t> Медиа Групп В. М. Мокиенко, Т. Г. Никитина 2007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6. Энциклопедический словарь Ф.А. Брокгауза и И.А. </a:t>
            </a:r>
            <a:r>
              <a:rPr lang="ru-RU" sz="2000" dirty="0" err="1">
                <a:latin typeface="Book Antiqua" panose="02040602050305030304" pitchFamily="18" charset="0"/>
              </a:rPr>
              <a:t>Ефрона</a:t>
            </a:r>
            <a:r>
              <a:rPr lang="ru-RU" sz="2000" dirty="0">
                <a:latin typeface="Book Antiqua" panose="02040602050305030304" pitchFamily="18" charset="0"/>
              </a:rPr>
              <a:t/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7. Фразеологический словарь русского литературного языка. — М.: </a:t>
            </a:r>
            <a:r>
              <a:rPr lang="ru-RU" sz="2000" dirty="0" err="1">
                <a:latin typeface="Book Antiqua" panose="02040602050305030304" pitchFamily="18" charset="0"/>
              </a:rPr>
              <a:t>Астрель</a:t>
            </a:r>
            <a:r>
              <a:rPr lang="ru-RU" sz="2000" dirty="0">
                <a:latin typeface="Book Antiqua" panose="02040602050305030304" pitchFamily="18" charset="0"/>
              </a:rPr>
              <a:t>, АСТ А. И. Фёдоров 2008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 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b="1" dirty="0">
                <a:latin typeface="Book Antiqua" panose="02040602050305030304" pitchFamily="18" charset="0"/>
              </a:rPr>
              <a:t>Использованные ресурсы сети Интернет:</a:t>
            </a:r>
            <a:r>
              <a:rPr lang="ru-RU" sz="2000" dirty="0">
                <a:latin typeface="Book Antiqua" panose="02040602050305030304" pitchFamily="18" charset="0"/>
              </a:rPr>
              <a:t/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8.Как возникла библия - [Электронный ресурс]. – Режим доступа:  </a:t>
            </a:r>
            <a:br>
              <a:rPr lang="ru-RU" sz="2000" dirty="0">
                <a:latin typeface="Book Antiqua" panose="02040602050305030304" pitchFamily="18" charset="0"/>
              </a:rPr>
            </a:br>
            <a:r>
              <a:rPr lang="ru-RU" sz="2000" dirty="0">
                <a:latin typeface="Book Antiqua" panose="02040602050305030304" pitchFamily="18" charset="0"/>
              </a:rPr>
              <a:t>http://www.blagovestnik.org/books/00140.htm</a:t>
            </a:r>
            <a:br>
              <a:rPr lang="ru-RU" sz="2000" dirty="0">
                <a:latin typeface="Book Antiqua" panose="02040602050305030304" pitchFamily="18" charset="0"/>
              </a:rPr>
            </a:br>
            <a:endParaRPr lang="ru-RU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138010"/>
      </p:ext>
    </p:extLst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84781003"/>
              </p:ext>
            </p:extLst>
          </p:nvPr>
        </p:nvGraphicFramePr>
        <p:xfrm>
          <a:off x="428625" y="116632"/>
          <a:ext cx="8391847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15785198"/>
              </p:ext>
            </p:extLst>
          </p:nvPr>
        </p:nvGraphicFramePr>
        <p:xfrm>
          <a:off x="467544" y="1412776"/>
          <a:ext cx="835292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352928" cy="6227336"/>
          </a:xfrm>
        </p:spPr>
        <p:txBody>
          <a:bodyPr rtlCol="0">
            <a:noAutofit/>
          </a:bodyPr>
          <a:lstStyle/>
          <a:p>
            <a:pPr algn="l" fontAlgn="auto">
              <a:lnSpc>
                <a:spcPts val="34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Объект исследования</a:t>
            </a: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: детская библия</a:t>
            </a:r>
            <a:r>
              <a:rPr lang="ru-RU" sz="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/>
            </a:r>
            <a:br>
              <a:rPr lang="ru-RU" sz="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/>
            </a:r>
            <a:br>
              <a:rPr lang="ru-RU" sz="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Предмет исследования</a:t>
            </a: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: библеизмы из  детской библии</a:t>
            </a:r>
            <a:b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/>
            </a:r>
            <a:b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Гипотеза</a:t>
            </a: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:  100% школьников понимают значения </a:t>
            </a:r>
            <a:r>
              <a:rPr lang="ru-RU" sz="2800" dirty="0" err="1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библеизмов</a:t>
            </a: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.</a:t>
            </a:r>
            <a:b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/>
            </a:r>
            <a:br>
              <a:rPr lang="ru-RU" sz="2800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Методы исследования:</a:t>
            </a:r>
            <a:b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</a:br>
            <a:r>
              <a:rPr lang="ru-RU" sz="2800" dirty="0" smtClean="0">
                <a:latin typeface="Book Antiqua" pitchFamily="18" charset="0"/>
              </a:rPr>
              <a:t>- теоретический;</a:t>
            </a:r>
            <a:br>
              <a:rPr lang="ru-RU" sz="2800" dirty="0" smtClean="0">
                <a:latin typeface="Book Antiqua" pitchFamily="18" charset="0"/>
              </a:rPr>
            </a:br>
            <a:r>
              <a:rPr lang="ru-RU" sz="2800" dirty="0" smtClean="0">
                <a:latin typeface="Book Antiqua" pitchFamily="18" charset="0"/>
              </a:rPr>
              <a:t>- метод сравнительно-сопоставительного анализа;</a:t>
            </a:r>
            <a:br>
              <a:rPr lang="ru-RU" sz="2800" dirty="0" smtClean="0">
                <a:latin typeface="Book Antiqua" pitchFamily="18" charset="0"/>
              </a:rPr>
            </a:br>
            <a:r>
              <a:rPr lang="ru-RU" sz="2800" dirty="0" smtClean="0">
                <a:latin typeface="Book Antiqua" pitchFamily="18" charset="0"/>
              </a:rPr>
              <a:t>- математический.</a:t>
            </a:r>
            <a:br>
              <a:rPr lang="ru-RU" sz="2800" dirty="0" smtClean="0">
                <a:latin typeface="Book Antiqua" pitchFamily="18" charset="0"/>
              </a:rPr>
            </a:br>
            <a:endParaRPr lang="ru-RU" sz="2800" dirty="0">
              <a:latin typeface="Book Antiqu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79306" y="476267"/>
            <a:ext cx="8029575" cy="8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auto">
              <a:lnSpc>
                <a:spcPts val="3000"/>
              </a:lnSpc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Библия</a:t>
            </a:r>
            <a:r>
              <a:rPr lang="ru-RU" sz="2800" dirty="0" smtClean="0">
                <a:latin typeface="Book Antiqua" pitchFamily="18" charset="0"/>
              </a:rPr>
              <a:t> – «священная» книга для всех христиан, историческая летопись.</a:t>
            </a:r>
          </a:p>
          <a:p>
            <a:pPr algn="just" fontAlgn="auto">
              <a:lnSpc>
                <a:spcPts val="3000"/>
              </a:lnSpc>
              <a:spcAft>
                <a:spcPts val="0"/>
              </a:spcAft>
              <a:defRPr/>
            </a:pPr>
            <a:endParaRPr lang="ru-RU" sz="2800" dirty="0">
              <a:latin typeface="Book Antiqua" pitchFamily="18" charset="0"/>
            </a:endParaRPr>
          </a:p>
          <a:p>
            <a:pPr algn="just" fontAlgn="auto">
              <a:lnSpc>
                <a:spcPts val="3000"/>
              </a:lnSpc>
              <a:spcAft>
                <a:spcPts val="0"/>
              </a:spcAft>
              <a:defRPr/>
            </a:pPr>
            <a:endParaRPr lang="ru-RU" sz="2800" dirty="0">
              <a:latin typeface="Book Antiqua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71068" y="1014913"/>
            <a:ext cx="2478905" cy="756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700"/>
              </a:lnSpc>
            </a:pPr>
            <a:r>
              <a:rPr lang="ru-RU" sz="2800" dirty="0" smtClean="0"/>
              <a:t>Новый Завет (27 книг)</a:t>
            </a:r>
            <a:endParaRPr lang="ru-RU" sz="2800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09045"/>
            <a:ext cx="1462358" cy="21036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9" name="Стрелка вправо 38"/>
          <p:cNvSpPr/>
          <p:nvPr/>
        </p:nvSpPr>
        <p:spPr>
          <a:xfrm>
            <a:off x="5401284" y="1327363"/>
            <a:ext cx="610876" cy="56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45" name="Стрелка вправо 44"/>
          <p:cNvSpPr/>
          <p:nvPr/>
        </p:nvSpPr>
        <p:spPr>
          <a:xfrm rot="10800000">
            <a:off x="3275855" y="1327362"/>
            <a:ext cx="685131" cy="562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52954" y="1022297"/>
            <a:ext cx="2295301" cy="756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700"/>
              </a:lnSpc>
            </a:pPr>
            <a:r>
              <a:rPr lang="ru-RU" sz="2800" dirty="0" smtClean="0"/>
              <a:t>Ветхий  Завет  (39 книг)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58014"/>
            <a:ext cx="160917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73133"/>
            <a:ext cx="1627090" cy="2124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880" y="4482370"/>
            <a:ext cx="1566251" cy="2114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245" y="2024295"/>
            <a:ext cx="1678359" cy="2113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473133"/>
            <a:ext cx="1672998" cy="2124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759" y="4473133"/>
            <a:ext cx="1639473" cy="2124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32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351271" y="404664"/>
            <a:ext cx="84969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ts val="2800"/>
              </a:lnSpc>
              <a:spcAft>
                <a:spcPts val="0"/>
              </a:spcAft>
            </a:pPr>
            <a:r>
              <a:rPr lang="ru-RU" sz="3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Выборка библейских слов, выражений и их систематизация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30263" y="2720112"/>
            <a:ext cx="4572000" cy="3820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674153087"/>
              </p:ext>
            </p:extLst>
          </p:nvPr>
        </p:nvGraphicFramePr>
        <p:xfrm>
          <a:off x="459283" y="1507002"/>
          <a:ext cx="8388932" cy="4802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6517"/>
            <a:ext cx="8640960" cy="576064"/>
          </a:xfrm>
        </p:spPr>
        <p:txBody>
          <a:bodyPr anchor="t">
            <a:noAutofit/>
          </a:bodyPr>
          <a:lstStyle/>
          <a:p>
            <a:pPr algn="r" defTabSz="720000">
              <a:lnSpc>
                <a:spcPts val="2300"/>
              </a:lnSpc>
              <a:spcBef>
                <a:spcPts val="0"/>
              </a:spcBef>
            </a:pPr>
            <a:r>
              <a:rPr lang="ru-RU" sz="2000" b="1" dirty="0">
                <a:latin typeface="Book Antiqua" panose="02040602050305030304" pitchFamily="18" charset="0"/>
              </a:rPr>
              <a:t>Систематизация </a:t>
            </a:r>
            <a:r>
              <a:rPr lang="ru-RU" sz="2000" b="1" dirty="0" err="1">
                <a:latin typeface="Book Antiqua" panose="02040602050305030304" pitchFamily="18" charset="0"/>
              </a:rPr>
              <a:t>библеизмов</a:t>
            </a:r>
            <a:r>
              <a:rPr lang="ru-RU" sz="2000" b="1" dirty="0">
                <a:latin typeface="Book Antiqua" panose="02040602050305030304" pitchFamily="18" charset="0"/>
              </a:rPr>
              <a:t> по их связи с библейскими </a:t>
            </a:r>
            <a:r>
              <a:rPr lang="ru-RU" sz="2000" b="1" dirty="0" smtClean="0">
                <a:latin typeface="Book Antiqua" panose="02040602050305030304" pitchFamily="18" charset="0"/>
              </a:rPr>
              <a:t>текстами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000" b="1" dirty="0" smtClean="0">
                <a:latin typeface="Book Antiqua" panose="02040602050305030304" pitchFamily="18" charset="0"/>
              </a:rPr>
              <a:t>Таблица 1</a:t>
            </a:r>
            <a:r>
              <a:rPr lang="ru-RU" sz="2200" b="1" dirty="0" smtClean="0"/>
              <a:t> </a:t>
            </a:r>
            <a:endParaRPr lang="ru-RU" sz="2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1896308"/>
              </p:ext>
            </p:extLst>
          </p:nvPr>
        </p:nvGraphicFramePr>
        <p:xfrm>
          <a:off x="539552" y="836712"/>
          <a:ext cx="8229600" cy="5780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6648"/>
                <a:gridCol w="2739752"/>
                <a:gridCol w="2743200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 имён библейских   персонажей или   географических названий</a:t>
                      </a:r>
                      <a:endParaRPr lang="ru-RU" b="0" dirty="0"/>
                    </a:p>
                  </a:txBody>
                  <a:tcPr anchor="ctr">
                    <a:solidFill>
                      <a:srgbClr val="5283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Адам и Ева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Хам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Израиль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Иуда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Содом и Гоморра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Отражают библейский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сюжет, </a:t>
                      </a:r>
                      <a:r>
                        <a:rPr lang="ru-RU" sz="1800" b="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древнеиудейские</a:t>
                      </a:r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истории и быт</a:t>
                      </a:r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283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Вифлеемская звезда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Зарыть талант в землю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Золотой телец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Избиение младенцев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Блудный сын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Манна небесная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Внести свою лепту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Я умываю руки</a:t>
                      </a:r>
                      <a:endParaRPr lang="ru-RU" sz="1800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chemeClr val="bg1"/>
                          </a:solidFill>
                        </a:rPr>
                        <a:t>Цитаты  из проповедей Христа и изречения проповедников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283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мечите бисера перед свиньями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не с нами - тот против нас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Волк в овечьей шкуре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ищет, тот найдет</a:t>
                      </a:r>
                      <a:endParaRPr lang="ru-RU" dirty="0"/>
                    </a:p>
                  </a:txBody>
                  <a:tcPr/>
                </a:tc>
              </a:tr>
              <a:tr h="4788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Кто не работает, тот и не ест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Нельзя служить двум господам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Фразеологизмы Библии</a:t>
                      </a:r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283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Соль земли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Камни вопиют</a:t>
                      </a:r>
                      <a:endParaRPr lang="ru-RU" dirty="0"/>
                    </a:p>
                  </a:txBody>
                  <a:tcPr/>
                </a:tc>
              </a:tr>
              <a:tr h="4212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Ставить во главу угла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Краеугольный камень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Религиозные слова и выражения</a:t>
                      </a:r>
                      <a:endParaRPr lang="ru-RU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5283B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Троица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Рождество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Скрижали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Земля обетованная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15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21903" y="1347652"/>
            <a:ext cx="8229600" cy="425163"/>
          </a:xfrm>
        </p:spPr>
        <p:txBody>
          <a:bodyPr anchor="t">
            <a:normAutofit/>
          </a:bodyPr>
          <a:lstStyle/>
          <a:p>
            <a:r>
              <a:rPr lang="ru-RU" sz="2400" dirty="0"/>
              <a:t>Часто употребляющие библеизмы в школьной </a:t>
            </a:r>
            <a:r>
              <a:rPr lang="ru-RU" sz="2400" dirty="0" smtClean="0"/>
              <a:t>среде 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5588471"/>
              </p:ext>
            </p:extLst>
          </p:nvPr>
        </p:nvGraphicFramePr>
        <p:xfrm>
          <a:off x="509464" y="1962618"/>
          <a:ext cx="8280920" cy="27868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2"/>
                <a:gridCol w="4032448"/>
              </a:tblGrid>
              <a:tr h="353695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Библеизмы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Употребляется как: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6385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Всё тайное становится явным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68580" marT="0" marB="0" anchor="ctr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пословица; </a:t>
                      </a:r>
                      <a:r>
                        <a:rPr lang="ru-RU" sz="1800" dirty="0" smtClean="0">
                          <a:effectLst/>
                        </a:rPr>
                        <a:t> рассказ </a:t>
                      </a:r>
                      <a:r>
                        <a:rPr lang="ru-RU" sz="1800" dirty="0" err="1" smtClean="0">
                          <a:effectLst/>
                        </a:rPr>
                        <a:t>В.Драгунского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8ECF4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Не рой другому яму, сам в неё попадешь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пословица.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2DEEF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indent="0"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Кто с мечом к нам придет, от меча и погибнет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слова Александра </a:t>
                      </a:r>
                      <a:r>
                        <a:rPr lang="ru-RU" sz="1800" dirty="0" smtClean="0">
                          <a:effectLst/>
                        </a:rPr>
                        <a:t>Невского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8ECF4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Кто не работает, тот и не ест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пословица.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D2DEEF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Око за око, зуб за зуб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8ECF4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ts val="19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слова Мыши из мультфильма «Кот Леопольд».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8ECF4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21903" y="139630"/>
            <a:ext cx="8128893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900"/>
              </a:lnSpc>
            </a:pPr>
            <a:r>
              <a:rPr lang="ru-RU" sz="2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Вывод:</a:t>
            </a:r>
            <a:r>
              <a:rPr lang="ru-RU" sz="2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anose="02040602050305030304" pitchFamily="18" charset="0"/>
              </a:rPr>
              <a:t> </a:t>
            </a:r>
            <a:r>
              <a:rPr lang="ru-RU" sz="2600" dirty="0" smtClean="0">
                <a:latin typeface="Book Antiqua" panose="02040602050305030304" pitchFamily="18" charset="0"/>
              </a:rPr>
              <a:t>в </a:t>
            </a:r>
            <a:r>
              <a:rPr lang="ru-RU" sz="2600" dirty="0">
                <a:latin typeface="Book Antiqua" panose="02040602050305030304" pitchFamily="18" charset="0"/>
              </a:rPr>
              <a:t>своей речи мы используем библеизмы </a:t>
            </a:r>
            <a:r>
              <a:rPr lang="ru-RU" sz="2600" dirty="0" smtClean="0">
                <a:latin typeface="Book Antiqua" panose="02040602050305030304" pitchFamily="18" charset="0"/>
              </a:rPr>
              <a:t>(конечно </a:t>
            </a:r>
            <a:r>
              <a:rPr lang="ru-RU" sz="2600" dirty="0">
                <a:latin typeface="Book Antiqua" panose="02040602050305030304" pitchFamily="18" charset="0"/>
              </a:rPr>
              <a:t>не все), хотя иногда не догадываемся, что данные слова и выражения взяты из библии.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09" y="5163947"/>
            <a:ext cx="2104975" cy="1428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163948"/>
            <a:ext cx="1728192" cy="14281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10" y="5163946"/>
            <a:ext cx="2247554" cy="1429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348" y="5163947"/>
            <a:ext cx="1801652" cy="1433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5457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7504" y="332656"/>
            <a:ext cx="896448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2800"/>
              </a:lnSpc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Установление  взаимосвязи между исходным значением </a:t>
            </a:r>
            <a:r>
              <a:rPr lang="ru-RU" sz="2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библеизма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 и его значением в современном языке</a:t>
            </a:r>
            <a:endParaRPr lang="ru-RU" sz="24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62848470"/>
              </p:ext>
            </p:extLst>
          </p:nvPr>
        </p:nvGraphicFramePr>
        <p:xfrm>
          <a:off x="395282" y="1556792"/>
          <a:ext cx="8388932" cy="4406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690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51519" y="232012"/>
            <a:ext cx="8640960" cy="678187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20000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latin typeface="Book Antiqua" panose="02040602050305030304" pitchFamily="18" charset="0"/>
              </a:rPr>
              <a:t>Таблица взаимосвязи между исходным значением </a:t>
            </a:r>
            <a:r>
              <a:rPr lang="ru-RU" sz="2400" b="1" dirty="0" err="1">
                <a:latin typeface="Book Antiqua" panose="02040602050305030304" pitchFamily="18" charset="0"/>
              </a:rPr>
              <a:t>библеизма</a:t>
            </a:r>
            <a:r>
              <a:rPr lang="ru-RU" sz="2400" b="1" dirty="0">
                <a:latin typeface="Book Antiqua" panose="02040602050305030304" pitchFamily="18" charset="0"/>
              </a:rPr>
              <a:t> и его значением в современном </a:t>
            </a:r>
            <a:r>
              <a:rPr lang="ru-RU" sz="2400" b="1" dirty="0" smtClean="0">
                <a:latin typeface="Book Antiqua" panose="02040602050305030304" pitchFamily="18" charset="0"/>
              </a:rPr>
              <a:t>языке </a:t>
            </a:r>
          </a:p>
          <a:p>
            <a:pPr algn="r" defTabSz="7200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/>
              <a:t>Приложение 1</a:t>
            </a:r>
          </a:p>
          <a:p>
            <a:pPr algn="r" defTabSz="7200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endParaRPr lang="ru-RU" sz="2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630945"/>
              </p:ext>
            </p:extLst>
          </p:nvPr>
        </p:nvGraphicFramePr>
        <p:xfrm>
          <a:off x="466729" y="1052736"/>
          <a:ext cx="8210541" cy="5383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4"/>
                <a:gridCol w="1440160"/>
                <a:gridCol w="2233875"/>
                <a:gridCol w="2304256"/>
                <a:gridCol w="864096"/>
              </a:tblGrid>
              <a:tr h="76982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Главы из библии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Библеизмы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Исходное значение из библии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Значение в современном языке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Источник</a:t>
                      </a:r>
                      <a:endParaRPr lang="ru-RU" sz="1800" dirty="0"/>
                    </a:p>
                  </a:txBody>
                  <a:tcPr/>
                </a:tc>
              </a:tr>
              <a:tr h="383024">
                <a:tc gridSpan="5">
                  <a:txBody>
                    <a:bodyPr/>
                    <a:lstStyle/>
                    <a:p>
                      <a:r>
                        <a:rPr lang="ru-RU" sz="1800" dirty="0" smtClean="0"/>
                        <a:t>Ветхий завет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12608"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Сотворение мира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Венец творения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Человек, как завершение   Божественного творчества, ради которого был сотворен весь мир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Обычно о человеке, как высшем творении природы, Бога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/>
                </a:tc>
              </a:tr>
              <a:tr h="302895">
                <a:tc gridSpan="5">
                  <a:txBody>
                    <a:bodyPr/>
                    <a:lstStyle/>
                    <a:p>
                      <a:r>
                        <a:rPr lang="ru-RU" sz="1800" dirty="0" smtClean="0"/>
                        <a:t>Новый завет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52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ru-RU" sz="1800" dirty="0" smtClean="0"/>
                        <a:t>Дары мудрецов и избиение младенцев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lang="ru-RU" sz="1800" dirty="0" smtClean="0"/>
                        <a:t>Избиение младенцев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Истребление царём Иродом младенцев в Вифлееме.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900"/>
                        </a:lnSpc>
                      </a:pPr>
                      <a:r>
                        <a:rPr lang="ru-RU" sz="1800" dirty="0" smtClean="0"/>
                        <a:t>Лёгкая победа или расправа над более слабым противником.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6" descr="Сотворение Мира. Начало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7" t="19890" r="15975" b="25526"/>
          <a:stretch/>
        </p:blipFill>
        <p:spPr bwMode="auto">
          <a:xfrm>
            <a:off x="539552" y="2839724"/>
            <a:ext cx="1155598" cy="1093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820152"/>
            <a:ext cx="1395968" cy="1112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229200"/>
            <a:ext cx="1395968" cy="12068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8" y="5160824"/>
            <a:ext cx="1300429" cy="136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8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3329</TotalTime>
  <Words>882</Words>
  <Application>Microsoft Office PowerPoint</Application>
  <PresentationFormat>Экран (4:3)</PresentationFormat>
  <Paragraphs>151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I Всероссийский конкурс детских исследовательских проектов  "Первые шаги в науку»   Библеизмы</vt:lpstr>
      <vt:lpstr>Презентация PowerPoint</vt:lpstr>
      <vt:lpstr>Объект исследования: детская библия  Предмет исследования: библеизмы из  детской библии  Гипотеза:  100% школьников понимают значения библеизмов.  Методы исследования: - теоретический; - метод сравнительно-сопоставительного анализа; - математический. </vt:lpstr>
      <vt:lpstr>Презентация PowerPoint</vt:lpstr>
      <vt:lpstr>Презентация PowerPoint</vt:lpstr>
      <vt:lpstr>Систематизация библеизмов по их связи с библейскими текстами Таблица 1 </vt:lpstr>
      <vt:lpstr>Часто употребляющие библеизмы в школьной среде </vt:lpstr>
      <vt:lpstr>Презентация PowerPoint</vt:lpstr>
      <vt:lpstr>Презентация PowerPoint</vt:lpstr>
      <vt:lpstr>Примеры некоторых совпадений</vt:lpstr>
      <vt:lpstr>Презентация PowerPoint</vt:lpstr>
      <vt:lpstr>Презентация PowerPoint</vt:lpstr>
      <vt:lpstr>Результаты анкетирования 4А и 5Д классов</vt:lpstr>
      <vt:lpstr>Презентация PowerPoint</vt:lpstr>
      <vt:lpstr>Цель работы - изучить библеизмы из детской библии – достигнута.  </vt:lpstr>
      <vt:lpstr>Список литературы: 1. Детская библия 2.Толковый словарь русского языка, 3-е изд-е: С.И.Ожегов и Н.Ю.Шведова.1995 3. Энциклопедический словарь крылатых слов и выражений. — М.: «Локид-Пресс» Вадим Серов 2003 4. Толково-фразеологический словарь Михельсона 5. Большой словарь русских поговорок. — М: Олма Медиа Групп В. М. Мокиенко, Т. Г. Никитина 2007 6. Энциклопедический словарь Ф.А. Брокгауза и И.А. Ефрона 7. Фразеологический словарь русского литературного языка. — М.: Астрель, АСТ А. И. Фёдоров 2008   Использованные ресурсы сети Интернет: 8.Как возникла библия - [Электронный ресурс]. – Режим доступа:   http://www.blagovestnik.org/books/00140.htm </vt:lpstr>
    </vt:vector>
  </TitlesOfParts>
  <Company>EnSer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руно или  особенности овечьей шерсти  Исследовательский проект по окружающему миру здесь вставлю фотку Варину с Лисконог?</dc:title>
  <dc:creator>Vit</dc:creator>
  <cp:lastModifiedBy>Наталья</cp:lastModifiedBy>
  <cp:revision>253</cp:revision>
  <cp:lastPrinted>2016-01-28T07:50:35Z</cp:lastPrinted>
  <dcterms:created xsi:type="dcterms:W3CDTF">2014-12-13T16:14:18Z</dcterms:created>
  <dcterms:modified xsi:type="dcterms:W3CDTF">2016-03-09T09:03:48Z</dcterms:modified>
</cp:coreProperties>
</file>