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2" r:id="rId3"/>
    <p:sldId id="261" r:id="rId4"/>
    <p:sldId id="265" r:id="rId5"/>
    <p:sldId id="263" r:id="rId6"/>
    <p:sldId id="264" r:id="rId7"/>
    <p:sldId id="268" r:id="rId8"/>
    <p:sldId id="271" r:id="rId9"/>
    <p:sldId id="269" r:id="rId10"/>
    <p:sldId id="276" r:id="rId11"/>
    <p:sldId id="274" r:id="rId12"/>
    <p:sldId id="277" r:id="rId13"/>
    <p:sldId id="272" r:id="rId14"/>
    <p:sldId id="273" r:id="rId15"/>
    <p:sldId id="280" r:id="rId16"/>
    <p:sldId id="279" r:id="rId17"/>
    <p:sldId id="28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1" d="100"/>
          <a:sy n="111" d="100"/>
        </p:scale>
        <p:origin x="-1530" y="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056B6-3FFF-44A9-B081-419B98007E5D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518C4-DC33-4959-9A7E-91CE28E79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9433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056B6-3FFF-44A9-B081-419B98007E5D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518C4-DC33-4959-9A7E-91CE28E79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77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056B6-3FFF-44A9-B081-419B98007E5D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518C4-DC33-4959-9A7E-91CE28E79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3624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056B6-3FFF-44A9-B081-419B98007E5D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518C4-DC33-4959-9A7E-91CE28E79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874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056B6-3FFF-44A9-B081-419B98007E5D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518C4-DC33-4959-9A7E-91CE28E79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5879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056B6-3FFF-44A9-B081-419B98007E5D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518C4-DC33-4959-9A7E-91CE28E79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8273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056B6-3FFF-44A9-B081-419B98007E5D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518C4-DC33-4959-9A7E-91CE28E79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6175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056B6-3FFF-44A9-B081-419B98007E5D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518C4-DC33-4959-9A7E-91CE28E79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191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056B6-3FFF-44A9-B081-419B98007E5D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518C4-DC33-4959-9A7E-91CE28E79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3989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056B6-3FFF-44A9-B081-419B98007E5D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518C4-DC33-4959-9A7E-91CE28E79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6277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4056B6-3FFF-44A9-B081-419B98007E5D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518C4-DC33-4959-9A7E-91CE28E79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224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056B6-3FFF-44A9-B081-419B98007E5D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4518C4-DC33-4959-9A7E-91CE28E796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745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071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9828" y="169771"/>
            <a:ext cx="81243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latin typeface="Gabriola" panose="04040605051002020D02" pitchFamily="82" charset="0"/>
              </a:rPr>
              <a:t>К</a:t>
            </a:r>
            <a:r>
              <a:rPr lang="ru-RU" sz="2800" b="1" dirty="0" smtClean="0">
                <a:latin typeface="Gabriola" panose="04040605051002020D02" pitchFamily="82" charset="0"/>
              </a:rPr>
              <a:t>онкурс </a:t>
            </a:r>
            <a:r>
              <a:rPr lang="ru-RU" sz="2800" b="1" dirty="0">
                <a:latin typeface="Gabriola" panose="04040605051002020D02" pitchFamily="82" charset="0"/>
              </a:rPr>
              <a:t>детских исследовательских проектов "Первые шаги в науку"</a:t>
            </a:r>
            <a:endParaRPr lang="ru-RU" sz="2800" dirty="0">
              <a:latin typeface="Gabriola" panose="04040605051002020D02" pitchFamily="8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7321" y="1124744"/>
            <a:ext cx="844859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atin typeface="Gabriola" panose="04040605051002020D02" pitchFamily="82" charset="0"/>
              </a:rPr>
              <a:t>Тема:</a:t>
            </a:r>
          </a:p>
          <a:p>
            <a:r>
              <a:rPr lang="ru-RU" sz="5400" b="1" dirty="0" smtClean="0">
                <a:latin typeface="Gabriola" panose="04040605051002020D02" pitchFamily="82" charset="0"/>
              </a:rPr>
              <a:t>«Баба-Яга  - миф или реальность?»</a:t>
            </a:r>
            <a:r>
              <a:rPr lang="ru-RU" sz="5400" b="1" dirty="0" smtClean="0"/>
              <a:t/>
            </a:r>
            <a:br>
              <a:rPr lang="ru-RU" sz="5400" b="1" dirty="0" smtClean="0"/>
            </a:br>
            <a:endParaRPr lang="ru-RU" sz="5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8254" y="3428999"/>
            <a:ext cx="631932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800" b="1" dirty="0" smtClean="0">
                <a:latin typeface="Gabriola" panose="04040605051002020D02" pitchFamily="82" charset="0"/>
              </a:rPr>
              <a:t>Автор: </a:t>
            </a:r>
            <a:r>
              <a:rPr lang="ru-RU" altLang="ru-RU" sz="2800" b="1" dirty="0">
                <a:latin typeface="Gabriola" panose="04040605051002020D02" pitchFamily="82" charset="0"/>
              </a:rPr>
              <a:t>Е</a:t>
            </a:r>
            <a:r>
              <a:rPr lang="ru-RU" altLang="ru-RU" sz="2800" b="1" dirty="0" smtClean="0">
                <a:latin typeface="Gabriola" panose="04040605051002020D02" pitchFamily="82" charset="0"/>
              </a:rPr>
              <a:t>вдошенко Екатерина,</a:t>
            </a:r>
          </a:p>
          <a:p>
            <a:r>
              <a:rPr lang="ru-RU" altLang="ru-RU" sz="2800" b="1" dirty="0" smtClean="0">
                <a:latin typeface="Gabriola" panose="04040605051002020D02" pitchFamily="82" charset="0"/>
              </a:rPr>
              <a:t>МАОУ СОШ № 6 </a:t>
            </a:r>
            <a:r>
              <a:rPr lang="ru-RU" altLang="ru-RU" sz="2800" b="1" dirty="0" err="1" smtClean="0">
                <a:latin typeface="Gabriola" panose="04040605051002020D02" pitchFamily="82" charset="0"/>
              </a:rPr>
              <a:t>г.Красноуральска</a:t>
            </a:r>
            <a:r>
              <a:rPr lang="ru-RU" altLang="ru-RU" sz="2800" b="1" dirty="0" smtClean="0">
                <a:latin typeface="Gabriola" panose="04040605051002020D02" pitchFamily="82" charset="0"/>
              </a:rPr>
              <a:t>, 2 «А» класс</a:t>
            </a:r>
          </a:p>
          <a:p>
            <a:r>
              <a:rPr lang="ru-RU" altLang="ru-RU" sz="2800" b="1" dirty="0" smtClean="0">
                <a:latin typeface="Gabriola" panose="04040605051002020D02" pitchFamily="82" charset="0"/>
              </a:rPr>
              <a:t>Руководитель: </a:t>
            </a:r>
            <a:r>
              <a:rPr lang="ru-RU" altLang="ru-RU" sz="2800" b="1" dirty="0" err="1" smtClean="0">
                <a:latin typeface="Gabriola" panose="04040605051002020D02" pitchFamily="82" charset="0"/>
              </a:rPr>
              <a:t>Дербенева</a:t>
            </a:r>
            <a:r>
              <a:rPr lang="ru-RU" altLang="ru-RU" sz="2800" b="1" dirty="0" smtClean="0">
                <a:latin typeface="Gabriola" panose="04040605051002020D02" pitchFamily="82" charset="0"/>
              </a:rPr>
              <a:t> Елена Валерьевна,</a:t>
            </a:r>
          </a:p>
          <a:p>
            <a:r>
              <a:rPr lang="ru-RU" altLang="ru-RU" sz="2800" b="1" dirty="0">
                <a:latin typeface="Gabriola" panose="04040605051002020D02" pitchFamily="82" charset="0"/>
              </a:rPr>
              <a:t>у</a:t>
            </a:r>
            <a:r>
              <a:rPr lang="ru-RU" altLang="ru-RU" sz="2800" b="1" dirty="0" smtClean="0">
                <a:latin typeface="Gabriola" panose="04040605051002020D02" pitchFamily="82" charset="0"/>
              </a:rPr>
              <a:t>читель начальных классов</a:t>
            </a:r>
            <a:endParaRPr lang="ru-RU" altLang="ru-RU" sz="2800" b="1" dirty="0"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103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1908720" y="1628800"/>
            <a:ext cx="81458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Gabriola" panose="04040605051002020D02" pitchFamily="82" charset="0"/>
              </a:rPr>
              <a:t>БАБА-ЯГА –</a:t>
            </a:r>
          </a:p>
          <a:p>
            <a:pPr algn="ctr"/>
            <a:r>
              <a:rPr lang="ru-RU" sz="4800" b="1" dirty="0" smtClean="0">
                <a:latin typeface="Gabriola" panose="04040605051002020D02" pitchFamily="82" charset="0"/>
              </a:rPr>
              <a:t> угро-финская </a:t>
            </a:r>
          </a:p>
          <a:p>
            <a:pPr algn="ctr"/>
            <a:r>
              <a:rPr lang="ru-RU" sz="4800" b="1" dirty="0" smtClean="0">
                <a:latin typeface="Gabriola" panose="04040605051002020D02" pitchFamily="82" charset="0"/>
              </a:rPr>
              <a:t>колдунья</a:t>
            </a:r>
          </a:p>
        </p:txBody>
      </p:sp>
      <p:pic>
        <p:nvPicPr>
          <p:cNvPr id="6" name="Рисунок 5" descr="http://img13.nnm.ru/b/9/e/7/4/b9e74eeeeb59d7338a1c1d8ccf1ace11_full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21"/>
          <a:stretch/>
        </p:blipFill>
        <p:spPr bwMode="auto">
          <a:xfrm>
            <a:off x="3863573" y="116632"/>
            <a:ext cx="5244827" cy="66975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6303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2340768" y="1844824"/>
            <a:ext cx="81458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Gabriola" panose="04040605051002020D02" pitchFamily="82" charset="0"/>
              </a:rPr>
              <a:t>БАБА-ЯГА – </a:t>
            </a:r>
          </a:p>
          <a:p>
            <a:pPr algn="ctr"/>
            <a:r>
              <a:rPr lang="ru-RU" sz="4800" b="1" dirty="0">
                <a:latin typeface="Gabriola" panose="04040605051002020D02" pitchFamily="82" charset="0"/>
              </a:rPr>
              <a:t>р</a:t>
            </a:r>
            <a:r>
              <a:rPr lang="ru-RU" sz="4800" b="1" dirty="0" smtClean="0">
                <a:latin typeface="Gabriola" panose="04040605051002020D02" pitchFamily="82" charset="0"/>
              </a:rPr>
              <a:t>одственница </a:t>
            </a:r>
          </a:p>
          <a:p>
            <a:pPr algn="ctr"/>
            <a:r>
              <a:rPr lang="ru-RU" sz="4800" b="1" dirty="0" smtClean="0">
                <a:latin typeface="Gabriola" panose="04040605051002020D02" pitchFamily="82" charset="0"/>
              </a:rPr>
              <a:t>ведьм</a:t>
            </a:r>
          </a:p>
        </p:txBody>
      </p:sp>
      <p:pic>
        <p:nvPicPr>
          <p:cNvPr id="16386" name="Picture 2" descr="http://happy-with-kids.ru/wp-content/uploads/2012/01/skazki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554" y="116632"/>
            <a:ext cx="5557090" cy="67413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7193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828600" y="404664"/>
            <a:ext cx="8145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Gabriola" panose="04040605051002020D02" pitchFamily="82" charset="0"/>
              </a:rPr>
              <a:t>БАБА-ЯГА – </a:t>
            </a:r>
            <a:r>
              <a:rPr lang="ru-RU" sz="4800" b="1" dirty="0" err="1" smtClean="0">
                <a:latin typeface="Gabriola" panose="04040605051002020D02" pitchFamily="82" charset="0"/>
              </a:rPr>
              <a:t>берегиня</a:t>
            </a:r>
            <a:endParaRPr lang="ru-RU" sz="4800" b="1" dirty="0" smtClean="0">
              <a:latin typeface="Gabriola" panose="04040605051002020D02" pitchFamily="82" charset="0"/>
            </a:endParaRPr>
          </a:p>
        </p:txBody>
      </p:sp>
      <p:pic>
        <p:nvPicPr>
          <p:cNvPr id="1028" name="Picture 4" descr="http://i09.fotocdn.net/s4/98/gallery_m/305/240262768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0518" y="1730828"/>
            <a:ext cx="7659216" cy="51061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9645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828600" y="404664"/>
            <a:ext cx="81458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Gabriola" panose="04040605051002020D02" pitchFamily="82" charset="0"/>
              </a:rPr>
              <a:t>БАБА-ЯГА – </a:t>
            </a:r>
          </a:p>
          <a:p>
            <a:pPr algn="ctr"/>
            <a:r>
              <a:rPr lang="ru-RU" sz="4800" b="1" dirty="0" smtClean="0">
                <a:latin typeface="Gabriola" panose="04040605051002020D02" pitchFamily="82" charset="0"/>
              </a:rPr>
              <a:t>бездетная женщина</a:t>
            </a:r>
          </a:p>
        </p:txBody>
      </p:sp>
      <p:pic>
        <p:nvPicPr>
          <p:cNvPr id="8" name="Рисунок 7"/>
          <p:cNvPicPr/>
          <p:nvPr/>
        </p:nvPicPr>
        <p:blipFill rotWithShape="1">
          <a:blip r:embed="rId3"/>
          <a:srcRect l="24200" t="42308" r="46631" b="16410"/>
          <a:stretch/>
        </p:blipFill>
        <p:spPr bwMode="auto">
          <a:xfrm>
            <a:off x="3131840" y="1974324"/>
            <a:ext cx="6012159" cy="48560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61503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1836712" y="1556792"/>
            <a:ext cx="81458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Gabriola" panose="04040605051002020D02" pitchFamily="82" charset="0"/>
              </a:rPr>
              <a:t>БАБА-ЯГА – </a:t>
            </a:r>
          </a:p>
          <a:p>
            <a:pPr algn="ctr"/>
            <a:r>
              <a:rPr lang="ru-RU" sz="4800" b="1" dirty="0">
                <a:latin typeface="Gabriola" panose="04040605051002020D02" pitchFamily="82" charset="0"/>
              </a:rPr>
              <a:t>т</a:t>
            </a:r>
            <a:r>
              <a:rPr lang="ru-RU" sz="4800" b="1" dirty="0" smtClean="0">
                <a:latin typeface="Gabriola" panose="04040605051002020D02" pitchFamily="82" charset="0"/>
              </a:rPr>
              <a:t>отемное </a:t>
            </a:r>
          </a:p>
          <a:p>
            <a:pPr algn="ctr"/>
            <a:r>
              <a:rPr lang="ru-RU" sz="4800" b="1" dirty="0" smtClean="0">
                <a:latin typeface="Gabriola" panose="04040605051002020D02" pitchFamily="82" charset="0"/>
              </a:rPr>
              <a:t>животное</a:t>
            </a:r>
          </a:p>
        </p:txBody>
      </p:sp>
      <p:pic>
        <p:nvPicPr>
          <p:cNvPr id="6" name="Рисунок 5"/>
          <p:cNvPicPr/>
          <p:nvPr/>
        </p:nvPicPr>
        <p:blipFill rotWithShape="1">
          <a:blip r:embed="rId3"/>
          <a:srcRect l="28528" t="34359" r="48555" b="17692"/>
          <a:stretch/>
        </p:blipFill>
        <p:spPr bwMode="auto">
          <a:xfrm>
            <a:off x="3851920" y="260648"/>
            <a:ext cx="5292080" cy="64807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21403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49243" y="-171400"/>
            <a:ext cx="363272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000" b="1" dirty="0">
                <a:solidFill>
                  <a:prstClr val="black"/>
                </a:solidFill>
                <a:latin typeface="Gabriola" panose="04040605051002020D02" pitchFamily="82" charset="0"/>
              </a:rPr>
              <a:t>«Баба </a:t>
            </a:r>
            <a:r>
              <a:rPr lang="ru-RU" sz="4000" b="1" dirty="0" smtClean="0">
                <a:solidFill>
                  <a:prstClr val="black"/>
                </a:solidFill>
                <a:latin typeface="Gabriola" panose="04040605051002020D02" pitchFamily="82" charset="0"/>
              </a:rPr>
              <a:t>-Яга </a:t>
            </a:r>
            <a:r>
              <a:rPr lang="ru-RU" sz="4000" b="1" dirty="0">
                <a:solidFill>
                  <a:prstClr val="black"/>
                </a:solidFill>
                <a:latin typeface="Gabriola" panose="04040605051002020D02" pitchFamily="82" charset="0"/>
              </a:rPr>
              <a:t>в сказках»</a:t>
            </a:r>
            <a:endParaRPr lang="ru-RU" sz="4000" dirty="0">
              <a:solidFill>
                <a:prstClr val="black"/>
              </a:solidFill>
              <a:latin typeface="Gabriola" panose="04040605051002020D02" pitchFamily="82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0454910"/>
              </p:ext>
            </p:extLst>
          </p:nvPr>
        </p:nvGraphicFramePr>
        <p:xfrm>
          <a:off x="10344" y="404664"/>
          <a:ext cx="9115266" cy="66639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33341"/>
                <a:gridCol w="3966890"/>
                <a:gridCol w="2615035"/>
              </a:tblGrid>
              <a:tr h="4334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Название сказки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Gabriola" panose="04040605051002020D02" pitchFamily="82" charset="0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Поступок Бабы Яги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Gabriola" panose="04040605051002020D02" pitchFamily="82" charset="0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Отрицательный или положительный герой?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Gabriola" panose="04040605051002020D02" pitchFamily="82" charset="0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</a:tr>
              <a:tr h="2866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Гуси-лебеди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Gabriola" panose="04040605051002020D02" pitchFamily="82" charset="0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По ее указанию Гуси украли братца.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Gabriola" panose="04040605051002020D02" pitchFamily="82" charset="0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Отрицательный  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Gabriola" panose="04040605051002020D02" pitchFamily="82" charset="0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</a:tr>
              <a:tr h="3216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Баба-Яга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Gabriola" panose="04040605051002020D02" pitchFamily="82" charset="0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Хотела съесть племянницу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Gabriola" panose="04040605051002020D02" pitchFamily="82" charset="0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Отрицательный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 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Gabriola" panose="04040605051002020D02" pitchFamily="82" charset="0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</a:tr>
              <a:tr h="2846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Василиса Прекрасная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Gabriola" panose="04040605051002020D02" pitchFamily="82" charset="0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Дала огонь Василисе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Gabriola" panose="04040605051002020D02" pitchFamily="82" charset="0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Положительный </a:t>
                      </a:r>
                    </a:p>
                  </a:txBody>
                  <a:tcPr marL="42167" marR="42167" marT="0" marB="0"/>
                </a:tc>
              </a:tr>
              <a:tr h="3195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Царевна-лягушка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Gabriola" panose="04040605051002020D02" pitchFamily="82" charset="0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Указала Ивану Царевичу дорогу в царство Кощея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Gabriola" panose="04040605051002020D02" pitchFamily="82" charset="0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Положительный  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Gabriola" panose="04040605051002020D02" pitchFamily="82" charset="0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</a:tr>
              <a:tr h="3545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err="1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Терёшечка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Gabriola" panose="04040605051002020D02" pitchFamily="82" charset="0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Похитила </a:t>
                      </a:r>
                      <a:r>
                        <a:rPr lang="ru-RU" sz="2000" b="1" dirty="0" err="1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Терешечку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 – хотела съесть.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Gabriola" panose="04040605051002020D02" pitchFamily="82" charset="0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Отрицательный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 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Gabriola" panose="04040605051002020D02" pitchFamily="82" charset="0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</a:tr>
              <a:tr h="2455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err="1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Финист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 - Ясный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сокол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Gabriola" panose="04040605051002020D02" pitchFamily="82" charset="0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Дала волшебные предметы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Gabriola" panose="04040605051002020D02" pitchFamily="82" charset="0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 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Положительный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Gabriola" panose="04040605051002020D02" pitchFamily="82" charset="0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</a:tr>
              <a:tr h="1586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Марья-</a:t>
                      </a:r>
                      <a:r>
                        <a:rPr lang="ru-RU" sz="2000" b="1" dirty="0" err="1" smtClean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Моревна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Gabriola" panose="04040605051002020D02" pitchFamily="82" charset="0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Грозит отсечь Ивану голову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Gabriola" panose="04040605051002020D02" pitchFamily="82" charset="0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Отрицательный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Gabriola" panose="04040605051002020D02" pitchFamily="82" charset="0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</a:tr>
              <a:tr h="3220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Заколдованная Королевна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Gabriola" panose="04040605051002020D02" pitchFamily="82" charset="0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Указала солдату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путь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 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Gabriola" panose="04040605051002020D02" pitchFamily="82" charset="0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Положительный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Gabriola" panose="04040605051002020D02" pitchFamily="82" charset="0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</a:tr>
              <a:tr h="3548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Сказка о </a:t>
                      </a:r>
                      <a:r>
                        <a:rPr lang="ru-RU" sz="2000" b="1" dirty="0" err="1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молодильных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яблочках 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и живой воде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Gabriola" panose="04040605051002020D02" pitchFamily="82" charset="0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Помогла Ивану Царевичу найти живую воду и </a:t>
                      </a:r>
                      <a:r>
                        <a:rPr lang="ru-RU" sz="2000" b="1" dirty="0" err="1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молодильные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 яблоки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Gabriola" panose="04040605051002020D02" pitchFamily="82" charset="0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Положительный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Gabriola" panose="04040605051002020D02" pitchFamily="82" charset="0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</a:tr>
              <a:tr h="2458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Сестрица Аленушка и братец Иванушка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Gabriola" panose="04040605051002020D02" pitchFamily="82" charset="0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Погубила Аленушку и бросила в воду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Gabriola" panose="04040605051002020D02" pitchFamily="82" charset="0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Отрицательный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Gabriola" panose="04040605051002020D02" pitchFamily="82" charset="0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Поди туда-не знаю куда, принеси то – не знаю что.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Gabriola" panose="04040605051002020D02" pitchFamily="82" charset="0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Подарила Андрею коня, помогла выполнить указ царя.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Gabriola" panose="04040605051002020D02" pitchFamily="82" charset="0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Положительный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Gabriola" panose="04040605051002020D02" pitchFamily="82" charset="0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</a:tr>
              <a:tr h="4880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Новые приключения Маши и Вити.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Gabriola" panose="04040605051002020D02" pitchFamily="82" charset="0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Пытается обмануть детей, хочет сварить их, бросается в погоню за ними.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Gabriola" panose="04040605051002020D02" pitchFamily="82" charset="0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Gabriola" panose="04040605051002020D02" pitchFamily="82" charset="0"/>
                        </a:rPr>
                        <a:t>Отрицательный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Gabriola" panose="04040605051002020D02" pitchFamily="82" charset="0"/>
                        <a:ea typeface="Calibri"/>
                        <a:cs typeface="Times New Roman"/>
                      </a:endParaRPr>
                    </a:p>
                  </a:txBody>
                  <a:tcPr marL="42167" marR="42167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08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099" y="1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15816" y="692696"/>
            <a:ext cx="81458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Gabriola" panose="04040605051002020D02" pitchFamily="82" charset="0"/>
              </a:rPr>
              <a:t>РОДИНА    </a:t>
            </a:r>
          </a:p>
          <a:p>
            <a:pPr algn="ctr"/>
            <a:r>
              <a:rPr lang="ru-RU" sz="4800" b="1" dirty="0" smtClean="0">
                <a:latin typeface="Gabriola" panose="04040605051002020D02" pitchFamily="82" charset="0"/>
              </a:rPr>
              <a:t>БАБЫ  - ЯГИ</a:t>
            </a:r>
          </a:p>
        </p:txBody>
      </p:sp>
      <p:pic>
        <p:nvPicPr>
          <p:cNvPr id="5" name="Picture 2" descr="http://albatours.ru/upload/iblock/300/30033a34578a177e0362de66d797280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5" y="116632"/>
            <a:ext cx="5328592" cy="39964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academ-nn.ru/wp-content/uploads/2015/10/news_news_pic_6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852936"/>
            <a:ext cx="5328592" cy="39143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456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09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116632"/>
            <a:ext cx="7992888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latin typeface="Gabriola" panose="04040605051002020D02" pitchFamily="82" charset="0"/>
              </a:rPr>
              <a:t> </a:t>
            </a:r>
            <a:r>
              <a:rPr lang="ru-RU" sz="2400" b="1" dirty="0" smtClean="0">
                <a:latin typeface="Gabriola" panose="04040605051002020D02" pitchFamily="82" charset="0"/>
              </a:rPr>
              <a:t>Источники:</a:t>
            </a:r>
          </a:p>
          <a:p>
            <a:pPr lvl="0"/>
            <a:r>
              <a:rPr lang="ru-RU" sz="2000" b="1" dirty="0">
                <a:latin typeface="Gabriola" panose="04040605051002020D02" pitchFamily="82" charset="0"/>
              </a:rPr>
              <a:t>Народные русские сказки А.Н. Афанасьева – М.: Детская литература.,– 1992. – 245 с.</a:t>
            </a:r>
          </a:p>
          <a:p>
            <a:pPr lvl="0"/>
            <a:r>
              <a:rPr lang="ru-RU" sz="2000" b="1" dirty="0">
                <a:latin typeface="Gabriola" panose="04040605051002020D02" pitchFamily="82" charset="0"/>
              </a:rPr>
              <a:t>Любимые сказки. Сборник русских народных сказок / Сост. И.И. Комарова. – М.: РИПОЛ КЛАССИК, 2002. – 512 с.</a:t>
            </a:r>
          </a:p>
          <a:p>
            <a:pPr lvl="0"/>
            <a:r>
              <a:rPr lang="ru-RU" sz="2000" b="1" dirty="0">
                <a:latin typeface="Gabriola" panose="04040605051002020D02" pitchFamily="82" charset="0"/>
              </a:rPr>
              <a:t>Бабушкины сказки. Сборник русских народных сказок / Сост. И.И. Комарова. – М.: РИПОЛ КЛАССИК, 2002. – 608 с.</a:t>
            </a:r>
          </a:p>
          <a:p>
            <a:pPr lvl="0"/>
            <a:r>
              <a:rPr lang="ru-RU" sz="2000" b="1" dirty="0" err="1">
                <a:latin typeface="Gabriola" panose="04040605051002020D02" pitchFamily="82" charset="0"/>
              </a:rPr>
              <a:t>Пропп</a:t>
            </a:r>
            <a:r>
              <a:rPr lang="ru-RU" sz="2000" b="1" dirty="0">
                <a:latin typeface="Gabriola" panose="04040605051002020D02" pitchFamily="82" charset="0"/>
              </a:rPr>
              <a:t> В.Я. Исторические корни волшебной сказки. – М., 1986. – 248 с.</a:t>
            </a:r>
          </a:p>
          <a:p>
            <a:pPr lvl="0"/>
            <a:r>
              <a:rPr lang="ru-RU" sz="2000" b="1" dirty="0">
                <a:latin typeface="Gabriola" panose="04040605051002020D02" pitchFamily="82" charset="0"/>
              </a:rPr>
              <a:t>Толковый словарь живого великорусского языка. В. Даль – М.: Мир книги, 2002.</a:t>
            </a:r>
          </a:p>
          <a:p>
            <a:pPr lvl="0"/>
            <a:r>
              <a:rPr lang="ru-RU" sz="2000" b="1" dirty="0">
                <a:latin typeface="Gabriola" panose="04040605051002020D02" pitchFamily="82" charset="0"/>
              </a:rPr>
              <a:t>ru.wikipedia.org/</a:t>
            </a:r>
            <a:r>
              <a:rPr lang="ru-RU" sz="2000" b="1" dirty="0" err="1">
                <a:latin typeface="Gabriola" panose="04040605051002020D02" pitchFamily="82" charset="0"/>
              </a:rPr>
              <a:t>wiki</a:t>
            </a:r>
            <a:r>
              <a:rPr lang="ru-RU" sz="2000" b="1" dirty="0">
                <a:latin typeface="Gabriola" panose="04040605051002020D02" pitchFamily="82" charset="0"/>
              </a:rPr>
              <a:t> (Википедия)</a:t>
            </a:r>
          </a:p>
          <a:p>
            <a:pPr lvl="0"/>
            <a:r>
              <a:rPr lang="ru-RU" sz="2000" b="1" dirty="0">
                <a:latin typeface="Gabriola" panose="04040605051002020D02" pitchFamily="82" charset="0"/>
              </a:rPr>
              <a:t>http://www.zankovcom/lit-met3.htm - статьи по изучению народных  сказок</a:t>
            </a:r>
          </a:p>
          <a:p>
            <a:pPr lvl="0"/>
            <a:r>
              <a:rPr lang="ru-RU" sz="2000" b="1" dirty="0">
                <a:latin typeface="Gabriola" panose="04040605051002020D02" pitchFamily="82" charset="0"/>
              </a:rPr>
              <a:t>http://ww.paganism.ru/babayagahtm - о происхождении образа</a:t>
            </a:r>
          </a:p>
          <a:p>
            <a:pPr lvl="0"/>
            <a:r>
              <a:rPr lang="ru-RU" sz="2000" b="1" dirty="0">
                <a:latin typeface="Gabriola" panose="04040605051002020D02" pitchFamily="82" charset="0"/>
              </a:rPr>
              <a:t>http://www.trud.ru/Arhiv2002/03/15/200203150440604.htm- картинки</a:t>
            </a:r>
          </a:p>
          <a:p>
            <a:pPr lvl="0"/>
            <a:r>
              <a:rPr lang="ru-RU" sz="2000" b="1" dirty="0">
                <a:latin typeface="Gabriola" panose="04040605051002020D02" pitchFamily="82" charset="0"/>
              </a:rPr>
              <a:t>http://myfhology.narod.ru/heroes/b/baba-yaga.htm - о славянских мифах</a:t>
            </a:r>
          </a:p>
          <a:p>
            <a:pPr lvl="0" algn="ctr"/>
            <a:endParaRPr lang="ru-RU" sz="5400" b="1" dirty="0"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327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469" y="-21637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1514803"/>
            <a:ext cx="72008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ru-RU" sz="2800" b="1" dirty="0">
                <a:latin typeface="Gabriola" panose="04040605051002020D02" pitchFamily="82" charset="0"/>
              </a:rPr>
              <a:t>собрать как можно больше информации о Бабе-Яге из разных источников;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ru-RU" sz="2800" b="1" dirty="0">
                <a:latin typeface="Gabriola" panose="04040605051002020D02" pitchFamily="82" charset="0"/>
              </a:rPr>
              <a:t>научиться анализировать полученную информацию;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ru-RU" sz="2800" b="1" dirty="0">
                <a:latin typeface="Gabriola" panose="04040605051002020D02" pitchFamily="82" charset="0"/>
              </a:rPr>
              <a:t>узнать об основных атрибутах Бабы-Яги;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ru-RU" sz="2800" b="1" dirty="0">
                <a:latin typeface="Gabriola" panose="04040605051002020D02" pitchFamily="82" charset="0"/>
              </a:rPr>
              <a:t>изучить, кто является слугами и помощниками волшебницы;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ru-RU" sz="2800" b="1" dirty="0">
                <a:latin typeface="Gabriola" panose="04040605051002020D02" pitchFamily="82" charset="0"/>
              </a:rPr>
              <a:t>провести опрос среди одноклассников;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ru-RU" sz="2800" b="1" dirty="0">
                <a:latin typeface="Gabriola" panose="04040605051002020D02" pitchFamily="82" charset="0"/>
              </a:rPr>
              <a:t>проанализировать образ Бабы-Яги </a:t>
            </a:r>
            <a:endParaRPr lang="ru-RU" sz="2800" b="1" dirty="0" smtClean="0">
              <a:latin typeface="Gabriola" panose="04040605051002020D02" pitchFamily="82" charset="0"/>
            </a:endParaRPr>
          </a:p>
          <a:p>
            <a:pPr lvl="0"/>
            <a:r>
              <a:rPr lang="ru-RU" sz="2800" b="1" dirty="0" smtClean="0">
                <a:latin typeface="Gabriola" panose="04040605051002020D02" pitchFamily="82" charset="0"/>
              </a:rPr>
              <a:t>       в </a:t>
            </a:r>
            <a:r>
              <a:rPr lang="ru-RU" sz="2800" b="1" dirty="0">
                <a:latin typeface="Gabriola" panose="04040605051002020D02" pitchFamily="82" charset="0"/>
              </a:rPr>
              <a:t>волшебных сказках и сделать </a:t>
            </a:r>
            <a:endParaRPr lang="ru-RU" sz="2800" b="1" dirty="0" smtClean="0">
              <a:latin typeface="Gabriola" panose="04040605051002020D02" pitchFamily="82" charset="0"/>
            </a:endParaRPr>
          </a:p>
          <a:p>
            <a:pPr lvl="0"/>
            <a:r>
              <a:rPr lang="ru-RU" sz="2800" b="1" dirty="0" smtClean="0">
                <a:latin typeface="Gabriola" panose="04040605051002020D02" pitchFamily="82" charset="0"/>
              </a:rPr>
              <a:t>       выводы</a:t>
            </a:r>
            <a:r>
              <a:rPr lang="ru-RU" sz="2800" b="1" dirty="0">
                <a:latin typeface="Gabriola" panose="04040605051002020D02" pitchFamily="82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30676" y="847445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latin typeface="Gabriola" panose="04040605051002020D02" pitchFamily="82" charset="0"/>
              </a:rPr>
              <a:t>ЗАДАЧИ:	</a:t>
            </a:r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190149"/>
            <a:ext cx="7416824" cy="657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800" b="1" dirty="0" smtClean="0">
                <a:latin typeface="Gabriola" panose="04040605051002020D02" pitchFamily="82" charset="0"/>
                <a:ea typeface="Times New Roman"/>
                <a:cs typeface="Times New Roman"/>
              </a:rPr>
              <a:t>ЦЕЛЬ: </a:t>
            </a:r>
            <a:r>
              <a:rPr lang="ru-RU" sz="2800" b="1" dirty="0">
                <a:latin typeface="Gabriola" panose="04040605051002020D02" pitchFamily="82" charset="0"/>
                <a:ea typeface="Times New Roman"/>
                <a:cs typeface="Times New Roman"/>
              </a:rPr>
              <a:t> </a:t>
            </a:r>
            <a:r>
              <a:rPr lang="ru-RU" sz="2800" b="1" dirty="0" smtClean="0">
                <a:latin typeface="Gabriola" panose="04040605051002020D02" pitchFamily="82" charset="0"/>
                <a:ea typeface="Times New Roman"/>
                <a:cs typeface="Times New Roman"/>
              </a:rPr>
              <a:t> изучение  </a:t>
            </a:r>
            <a:r>
              <a:rPr lang="ru-RU" sz="2800" b="1" dirty="0">
                <a:latin typeface="Gabriola" panose="04040605051002020D02" pitchFamily="82" charset="0"/>
                <a:ea typeface="Times New Roman"/>
                <a:cs typeface="Times New Roman"/>
              </a:rPr>
              <a:t>образа </a:t>
            </a:r>
            <a:r>
              <a:rPr lang="ru-RU" sz="2800" b="1" dirty="0" smtClean="0">
                <a:latin typeface="Gabriola" panose="04040605051002020D02" pitchFamily="82" charset="0"/>
                <a:ea typeface="Times New Roman"/>
                <a:cs typeface="Times New Roman"/>
              </a:rPr>
              <a:t>Бабы-Яги </a:t>
            </a:r>
            <a:r>
              <a:rPr lang="ru-RU" sz="2800" b="1" dirty="0">
                <a:latin typeface="Gabriola" panose="04040605051002020D02" pitchFamily="82" charset="0"/>
                <a:ea typeface="Times New Roman"/>
                <a:cs typeface="Times New Roman"/>
              </a:rPr>
              <a:t>в русских сказках.  </a:t>
            </a:r>
            <a:endParaRPr lang="ru-RU" sz="2800" b="1" dirty="0">
              <a:latin typeface="Gabriola" panose="04040605051002020D02" pitchFamily="82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54617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986" y="23665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 descr="http://chatadelic.net/files/photo/72/130172_137207318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276871"/>
            <a:ext cx="6099156" cy="45743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58029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800" b="1" dirty="0">
                <a:latin typeface="Gabriola" panose="04040605051002020D02" pitchFamily="82" charset="0"/>
                <a:ea typeface="Calibri"/>
                <a:cs typeface="Times New Roman"/>
              </a:rPr>
              <a:t>В дремучем лесу затерялась избушка.</a:t>
            </a:r>
          </a:p>
          <a:p>
            <a:pPr algn="ctr">
              <a:spcAft>
                <a:spcPts val="0"/>
              </a:spcAft>
            </a:pPr>
            <a:r>
              <a:rPr lang="ru-RU" sz="2800" b="1" dirty="0">
                <a:latin typeface="Gabriola" panose="04040605051002020D02" pitchFamily="82" charset="0"/>
                <a:ea typeface="Calibri"/>
                <a:cs typeface="Times New Roman"/>
              </a:rPr>
              <a:t>В избушке живет </a:t>
            </a:r>
            <a:r>
              <a:rPr lang="ru-RU" sz="2800" b="1" dirty="0" smtClean="0">
                <a:latin typeface="Gabriola" panose="04040605051002020D02" pitchFamily="82" charset="0"/>
                <a:ea typeface="Calibri"/>
                <a:cs typeface="Times New Roman"/>
              </a:rPr>
              <a:t>непростая старушка </a:t>
            </a:r>
            <a:r>
              <a:rPr lang="ru-RU" sz="2800" b="1" dirty="0">
                <a:latin typeface="Gabriola" panose="04040605051002020D02" pitchFamily="82" charset="0"/>
                <a:ea typeface="Calibri"/>
                <a:cs typeface="Times New Roman"/>
              </a:rPr>
              <a:t>–</a:t>
            </a:r>
          </a:p>
          <a:p>
            <a:pPr algn="ctr">
              <a:spcAft>
                <a:spcPts val="0"/>
              </a:spcAft>
            </a:pPr>
            <a:r>
              <a:rPr lang="ru-RU" sz="2800" b="1" dirty="0">
                <a:latin typeface="Gabriola" panose="04040605051002020D02" pitchFamily="82" charset="0"/>
                <a:ea typeface="Calibri"/>
                <a:cs typeface="Times New Roman"/>
              </a:rPr>
              <a:t>Берет помело, да в ступу садится,</a:t>
            </a:r>
          </a:p>
          <a:p>
            <a:pPr algn="ctr">
              <a:spcAft>
                <a:spcPts val="0"/>
              </a:spcAft>
            </a:pPr>
            <a:r>
              <a:rPr lang="ru-RU" sz="2800" b="1" dirty="0">
                <a:latin typeface="Gabriola" panose="04040605051002020D02" pitchFamily="82" charset="0"/>
                <a:ea typeface="Calibri"/>
                <a:cs typeface="Times New Roman"/>
              </a:rPr>
              <a:t>И тут же над лесом взлетает, как пти</a:t>
            </a:r>
            <a:r>
              <a:rPr lang="ru-RU" sz="2400" b="1" dirty="0">
                <a:latin typeface="Gabriola" panose="04040605051002020D02" pitchFamily="82" charset="0"/>
                <a:ea typeface="Calibri"/>
                <a:cs typeface="Times New Roman"/>
              </a:rPr>
              <a:t>ца!</a:t>
            </a:r>
          </a:p>
        </p:txBody>
      </p:sp>
    </p:spTree>
    <p:extLst>
      <p:ext uri="{BB962C8B-B14F-4D97-AF65-F5344CB8AC3E}">
        <p14:creationId xmlns:p14="http://schemas.microsoft.com/office/powerpoint/2010/main" val="262930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 descr="http://f2.mylove.ru/8_3DkAiFtUDAIbWJ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6874" y="2348880"/>
            <a:ext cx="5997125" cy="45041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548680"/>
            <a:ext cx="8352928" cy="2030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0000"/>
                </a:solidFill>
                <a:latin typeface="Gabriola" panose="04040605051002020D02" pitchFamily="82" charset="0"/>
                <a:ea typeface="Times New Roman"/>
                <a:cs typeface="Times New Roman"/>
              </a:rPr>
              <a:t>В  фольклоре славянских народов Баба-Яга – старая  некрасивая  бабка: у нее сгорбленная спина, нос крючком, волосы нечесаные, длинные ногти, костяная нога; она </a:t>
            </a:r>
            <a:r>
              <a:rPr lang="ru-RU" sz="2800" b="1" dirty="0">
                <a:latin typeface="Gabriola" panose="04040605051002020D02" pitchFamily="82" charset="0"/>
                <a:ea typeface="Calibri"/>
                <a:cs typeface="Times New Roman"/>
              </a:rPr>
              <a:t>беззубая; плохо видит; </a:t>
            </a:r>
            <a:r>
              <a:rPr lang="ru-RU" sz="2800" b="1" dirty="0">
                <a:solidFill>
                  <a:srgbClr val="000000"/>
                </a:solidFill>
                <a:latin typeface="Gabriola" panose="04040605051002020D02" pitchFamily="82" charset="0"/>
                <a:ea typeface="Times New Roman"/>
                <a:cs typeface="Times New Roman"/>
              </a:rPr>
              <a:t>но у нее </a:t>
            </a:r>
            <a:r>
              <a:rPr lang="ru-RU" sz="2800" b="1" dirty="0">
                <a:latin typeface="Gabriola" panose="04040605051002020D02" pitchFamily="82" charset="0"/>
                <a:ea typeface="Calibri"/>
                <a:cs typeface="Times New Roman"/>
              </a:rPr>
              <a:t>хороший нюх;</a:t>
            </a:r>
            <a:r>
              <a:rPr lang="ru-RU" sz="2800" b="1" dirty="0">
                <a:solidFill>
                  <a:srgbClr val="000000"/>
                </a:solidFill>
                <a:latin typeface="Gabriola" panose="04040605051002020D02" pitchFamily="82" charset="0"/>
                <a:ea typeface="Times New Roman"/>
                <a:cs typeface="Times New Roman"/>
              </a:rPr>
              <a:t> </a:t>
            </a:r>
            <a:r>
              <a:rPr lang="ru-RU" sz="2800" b="1" dirty="0">
                <a:latin typeface="Gabriola" panose="04040605051002020D02" pitchFamily="82" charset="0"/>
                <a:ea typeface="Calibri"/>
                <a:cs typeface="Times New Roman"/>
              </a:rPr>
              <a:t>горбатая. </a:t>
            </a:r>
          </a:p>
        </p:txBody>
      </p:sp>
    </p:spTree>
    <p:extLst>
      <p:ext uri="{BB962C8B-B14F-4D97-AF65-F5344CB8AC3E}">
        <p14:creationId xmlns:p14="http://schemas.microsoft.com/office/powerpoint/2010/main" val="3291841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394" y="1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476672"/>
            <a:ext cx="7776864" cy="1039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0000"/>
                </a:solidFill>
                <a:latin typeface="Gabriola" panose="04040605051002020D02" pitchFamily="82" charset="0"/>
                <a:ea typeface="Times New Roman"/>
                <a:cs typeface="Times New Roman"/>
              </a:rPr>
              <a:t>Волшебница живет в лесу в избушке на курьих ножках. Вокруг её жилища – забор с костями и с черепами.</a:t>
            </a:r>
            <a:endParaRPr lang="ru-RU" sz="2800" b="1" dirty="0">
              <a:latin typeface="Gabriola" panose="04040605051002020D02" pitchFamily="82" charset="0"/>
              <a:ea typeface="Calibri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9528" y="1956974"/>
            <a:ext cx="6531297" cy="4901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316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 descr="http://russiantimes.net/wp-content/uploads/2015/03/gggggg_copy-1024x76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541947"/>
            <a:ext cx="7092280" cy="52200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476672"/>
            <a:ext cx="77768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0"/>
              </a:spcAft>
            </a:pPr>
            <a:r>
              <a:rPr lang="ru-RU" sz="3200" b="1" dirty="0">
                <a:solidFill>
                  <a:srgbClr val="000000"/>
                </a:solidFill>
                <a:latin typeface="Gabriola" panose="04040605051002020D02" pitchFamily="82" charset="0"/>
                <a:ea typeface="Times New Roman"/>
                <a:cs typeface="Times New Roman"/>
              </a:rPr>
              <a:t>Она умеет  колдовать, воровать детей, летать в ступе, заметая следы помелом.</a:t>
            </a:r>
            <a:endParaRPr lang="ru-RU" sz="3200" b="1" dirty="0">
              <a:latin typeface="Gabriola" panose="04040605051002020D02" pitchFamily="82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88242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19872" y="337523"/>
            <a:ext cx="53928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Gabriola" panose="04040605051002020D02" pitchFamily="82" charset="0"/>
              </a:rPr>
              <a:t>СЛУГИ  И  ДРУЗЬЯ  БАБЫ-ЯГИ</a:t>
            </a:r>
            <a:endParaRPr lang="ru-RU" sz="4000" b="1" dirty="0">
              <a:latin typeface="Gabriola" panose="04040605051002020D02" pitchFamily="82" charset="0"/>
            </a:endParaRPr>
          </a:p>
        </p:txBody>
      </p:sp>
      <p:pic>
        <p:nvPicPr>
          <p:cNvPr id="6" name="Рисунок 5"/>
          <p:cNvPicPr/>
          <p:nvPr/>
        </p:nvPicPr>
        <p:blipFill rotWithShape="1">
          <a:blip r:embed="rId3"/>
          <a:srcRect l="19232" t="26410" r="55286" b="34359"/>
          <a:stretch/>
        </p:blipFill>
        <p:spPr bwMode="auto">
          <a:xfrm>
            <a:off x="4994636" y="1109943"/>
            <a:ext cx="2517544" cy="19442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3"/>
          <a:srcRect l="55292" t="27436" r="18104" b="36154"/>
          <a:stretch/>
        </p:blipFill>
        <p:spPr bwMode="auto">
          <a:xfrm>
            <a:off x="611560" y="4581128"/>
            <a:ext cx="2080071" cy="18566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http://cs10511.userapi.com/v10511220/2be/__YeUc010Ao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63"/>
          <a:stretch/>
        </p:blipFill>
        <p:spPr bwMode="auto">
          <a:xfrm>
            <a:off x="107503" y="38939"/>
            <a:ext cx="2867025" cy="40862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314" name="Picture 2" descr="http://lediwoman.ucoz.ru/_nw/0/6956788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049" y="3363551"/>
            <a:ext cx="5570718" cy="34538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8120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54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2124744" y="2026217"/>
            <a:ext cx="81458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Gabriola" panose="04040605051002020D02" pitchFamily="82" charset="0"/>
              </a:rPr>
              <a:t>БАБА-ЯГА – </a:t>
            </a:r>
          </a:p>
          <a:p>
            <a:pPr algn="ctr"/>
            <a:r>
              <a:rPr lang="ru-RU" sz="4000" b="1" dirty="0" smtClean="0">
                <a:latin typeface="Gabriola" panose="04040605051002020D02" pitchFamily="82" charset="0"/>
              </a:rPr>
              <a:t>инопланетное </a:t>
            </a:r>
          </a:p>
          <a:p>
            <a:pPr algn="ctr"/>
            <a:r>
              <a:rPr lang="ru-RU" sz="4000" b="1" dirty="0" smtClean="0">
                <a:latin typeface="Gabriola" panose="04040605051002020D02" pitchFamily="82" charset="0"/>
              </a:rPr>
              <a:t>существо</a:t>
            </a:r>
          </a:p>
        </p:txBody>
      </p:sp>
      <p:pic>
        <p:nvPicPr>
          <p:cNvPr id="7" name="Рисунок 6"/>
          <p:cNvPicPr/>
          <p:nvPr/>
        </p:nvPicPr>
        <p:blipFill rotWithShape="1">
          <a:blip r:embed="rId3"/>
          <a:srcRect l="22437" t="38205" r="43105" b="21026"/>
          <a:stretch/>
        </p:blipFill>
        <p:spPr bwMode="auto">
          <a:xfrm>
            <a:off x="3574030" y="1847260"/>
            <a:ext cx="5614763" cy="50131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21563" y="328300"/>
            <a:ext cx="728596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latin typeface="Gabriola" panose="04040605051002020D02" pitchFamily="82" charset="0"/>
                <a:ea typeface="Calibri"/>
              </a:rPr>
              <a:t>Несколько </a:t>
            </a:r>
            <a:r>
              <a:rPr lang="ru-RU" sz="4000" b="1" dirty="0">
                <a:latin typeface="Gabriola" panose="04040605051002020D02" pitchFamily="82" charset="0"/>
                <a:ea typeface="Calibri"/>
              </a:rPr>
              <a:t>версий происхождения Бабы Яги</a:t>
            </a:r>
            <a:endParaRPr lang="ru-RU" sz="4000" b="1" dirty="0"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189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2" name="Picture 2" descr="http://s017.radikal.ru/i411/1301/4c/1c57ce5b0c2a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85" b="1161"/>
          <a:stretch/>
        </p:blipFill>
        <p:spPr bwMode="auto">
          <a:xfrm>
            <a:off x="3707904" y="138790"/>
            <a:ext cx="5369542" cy="66958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1788343"/>
            <a:ext cx="329449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latin typeface="Gabriola" panose="04040605051002020D02" pitchFamily="82" charset="0"/>
              </a:rPr>
              <a:t>БАБА-ЯГА </a:t>
            </a:r>
            <a:r>
              <a:rPr lang="ru-RU" sz="4800" b="1" dirty="0">
                <a:latin typeface="Gabriola" panose="04040605051002020D02" pitchFamily="82" charset="0"/>
              </a:rPr>
              <a:t>– </a:t>
            </a:r>
            <a:endParaRPr lang="ru-RU" sz="4800" b="1" dirty="0" smtClean="0">
              <a:latin typeface="Gabriola" panose="04040605051002020D02" pitchFamily="82" charset="0"/>
            </a:endParaRPr>
          </a:p>
          <a:p>
            <a:pPr algn="ctr"/>
            <a:r>
              <a:rPr lang="ru-RU" sz="4800" b="1" dirty="0" smtClean="0">
                <a:latin typeface="Gabriola" panose="04040605051002020D02" pitchFamily="82" charset="0"/>
              </a:rPr>
              <a:t>главная </a:t>
            </a:r>
            <a:r>
              <a:rPr lang="ru-RU" sz="4800" b="1" dirty="0">
                <a:latin typeface="Gabriola" panose="04040605051002020D02" pitchFamily="82" charset="0"/>
              </a:rPr>
              <a:t>матерь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332656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8329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319</TotalTime>
  <Words>480</Words>
  <Application>Microsoft Office PowerPoint</Application>
  <PresentationFormat>Экран (4:3)</PresentationFormat>
  <Paragraphs>96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Наталья</cp:lastModifiedBy>
  <cp:revision>27</cp:revision>
  <dcterms:created xsi:type="dcterms:W3CDTF">2016-01-30T11:29:23Z</dcterms:created>
  <dcterms:modified xsi:type="dcterms:W3CDTF">2016-03-09T10:31:05Z</dcterms:modified>
</cp:coreProperties>
</file>